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xml" ContentType="application/vnd.openxmlformats-officedocument.presentationml.notesSlide+xml"/>
  <Override PartName="/ppt/comments/comment1.xml" ContentType="application/vnd.openxmlformats-officedocument.presentationml.comment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xml" ContentType="application/vnd.openxmlformats-officedocument.themeOverride+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57" r:id="rId5"/>
    <p:sldId id="300" r:id="rId6"/>
    <p:sldId id="283" r:id="rId7"/>
    <p:sldId id="303" r:id="rId8"/>
    <p:sldId id="304" r:id="rId9"/>
    <p:sldId id="305" r:id="rId10"/>
    <p:sldId id="314" r:id="rId11"/>
    <p:sldId id="323" r:id="rId12"/>
    <p:sldId id="313" r:id="rId13"/>
    <p:sldId id="282" r:id="rId14"/>
    <p:sldId id="302" r:id="rId15"/>
    <p:sldId id="309" r:id="rId16"/>
    <p:sldId id="315" r:id="rId17"/>
    <p:sldId id="316" r:id="rId18"/>
    <p:sldId id="310" r:id="rId19"/>
    <p:sldId id="329" r:id="rId20"/>
    <p:sldId id="281" r:id="rId21"/>
    <p:sldId id="317" r:id="rId22"/>
    <p:sldId id="326" r:id="rId23"/>
    <p:sldId id="327" r:id="rId24"/>
    <p:sldId id="318" r:id="rId25"/>
    <p:sldId id="319" r:id="rId26"/>
    <p:sldId id="320" r:id="rId27"/>
    <p:sldId id="321" r:id="rId28"/>
    <p:sldId id="322" r:id="rId29"/>
    <p:sldId id="311" r:id="rId30"/>
    <p:sldId id="277" r:id="rId31"/>
    <p:sldId id="324" r:id="rId32"/>
    <p:sldId id="278" r:id="rId33"/>
    <p:sldId id="279" r:id="rId34"/>
    <p:sldId id="280" r:id="rId35"/>
    <p:sldId id="274" r:id="rId36"/>
    <p:sldId id="301" r:id="rId37"/>
    <p:sldId id="325" r:id="rId38"/>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LA MARIA CORDOVA PEREZ" initials="KMCP" lastIdx="4" clrIdx="0">
    <p:extLst>
      <p:ext uri="{19B8F6BF-5375-455C-9EA6-DF929625EA0E}">
        <p15:presenceInfo xmlns:p15="http://schemas.microsoft.com/office/powerpoint/2012/main" userId="S-1-5-21-1280482202-4056878361-557001864-1254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E7B"/>
    <a:srgbClr val="CB1B4A"/>
    <a:srgbClr val="EDEDEF"/>
    <a:srgbClr val="63D63A"/>
    <a:srgbClr val="81DF41"/>
    <a:srgbClr val="77E739"/>
    <a:srgbClr val="94DE5C"/>
    <a:srgbClr val="800080"/>
    <a:srgbClr val="F0444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8FD4A-4C56-8250-3203-DAB8BBE51B19}" v="167" dt="2022-09-16T22:42:20.675"/>
    <p1510:client id="{4047CA75-AC66-E817-6918-3B46ADB5F0D9}" v="1" dt="2022-09-15T23:08:55.889"/>
    <p1510:client id="{40D58899-0A8F-402C-FF2B-A571892A811F}" v="66" dt="2022-09-16T15:08:17.665"/>
    <p1510:client id="{42A1CCC4-8965-80DE-9FFA-302BDF9F84CD}" v="482" dt="2022-09-16T16:25:43.868"/>
    <p1510:client id="{5833262D-DA69-44D8-9F88-E241BBE4C35A}" v="2668" dt="2022-09-16T22:59:51.537"/>
    <p1510:client id="{656F4A79-D660-9782-B252-4C4DAE1B3511}" v="3" dt="2022-09-17T00:13:41.734"/>
    <p1510:client id="{670B4E2E-6487-2287-69CA-F688D3C4D55D}" v="87" dt="2022-09-16T17:50:42.362"/>
    <p1510:client id="{7B3EA982-BB87-1074-2782-BFD4950BF52D}" v="73" dt="2022-09-16T19:46:02.258"/>
    <p1510:client id="{87EA8527-B961-444A-AC89-E8F7EB828C64}" v="3" dt="2022-09-16T20:30:51.724"/>
    <p1510:client id="{9482DE6B-3D1E-A819-053C-686A43EC18F9}" v="421" dt="2022-09-16T15:02:15.383"/>
    <p1510:client id="{94E8327B-12B6-9BDF-D674-2B5A33FE38D6}" v="974" dt="2022-09-16T19:20:24.262"/>
    <p1510:client id="{BBD8C726-2F82-864D-CB30-D31BA98CE3EA}" v="19" dt="2022-09-16T15:20:15.584"/>
    <p1510:client id="{DCB5F02F-E6CC-BE96-1719-FBDEDC1F357E}" v="134" dt="2022-09-16T23:29:03.845"/>
    <p1510:client id="{DFB6CB40-F46F-8250-E6F4-8AC7CC8FD31C}" v="32" dt="2022-09-19T13:47:40.487"/>
    <p1510:client id="{EB6FA2C5-EFFC-FCBF-5920-232A62993BA5}" v="115" dt="2022-09-16T19:51:04.50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3.xml"/><Relationship Id="rId4" Type="http://schemas.openxmlformats.org/officeDocument/2006/relationships/package" Target="../embeddings/Hoja_de_c_lculo_de_Microsoft_Excel8.xlsx"/></Relationships>
</file>

<file path=ppt/charts/_rels/chart2.xml.rels><?xml version="1.0" encoding="UTF-8" standalone="yes"?>
<Relationships xmlns="http://schemas.openxmlformats.org/package/2006/relationships"><Relationship Id="rId3" Type="http://schemas.openxmlformats.org/officeDocument/2006/relationships/oleObject" Target="file:///D:\VICTOR\Documents\MINEDU-SPE-OSEE-UE\502-Presentaci&#243;n%20Inicial%20-%20SPE%20M&#233;xico\TNM%20INICIAL.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D:\VICTOR\Documents\MINEDU-SPE-OSEE-UE\502-Presentaci&#243;n%20Inicial%20-%20SPE%20M&#233;xico\Matr&#237;cula%20nivel%20inicial%202019-2022.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D:\VICTOR\Documents\MINEDU-SPE-OSEE-UE\502-Presentaci&#243;n%20Inicial%20-%20SPE%20M&#233;xico\Matr&#237;cula%20nivel%20inicial%202019-2022.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02552620582368"/>
          <c:y val="2.5092047581132003E-2"/>
          <c:w val="0.69994894758835302"/>
          <c:h val="0.94981590483773604"/>
        </c:manualLayout>
      </c:layout>
      <c:doughnutChart>
        <c:varyColors val="1"/>
        <c:ser>
          <c:idx val="0"/>
          <c:order val="0"/>
          <c:dPt>
            <c:idx val="0"/>
            <c:bubble3D val="0"/>
            <c:spPr>
              <a:solidFill>
                <a:schemeClr val="bg2">
                  <a:lumMod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C37D-2C45-83E8-5567FFFE8F66}"/>
              </c:ext>
            </c:extLst>
          </c:dPt>
          <c:dPt>
            <c:idx val="1"/>
            <c:bubble3D val="0"/>
            <c:spPr>
              <a:solidFill>
                <a:schemeClr val="bg2">
                  <a:lumMod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C37D-2C45-83E8-5567FFFE8F66}"/>
              </c:ext>
            </c:extLst>
          </c:dPt>
          <c:dPt>
            <c:idx val="2"/>
            <c:bubble3D val="0"/>
            <c:spPr>
              <a:solidFill>
                <a:schemeClr val="bg2">
                  <a:lumMod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C37D-2C45-83E8-5567FFFE8F66}"/>
              </c:ext>
            </c:extLst>
          </c:dPt>
          <c:dPt>
            <c:idx val="3"/>
            <c:bubble3D val="0"/>
            <c:spPr>
              <a:solidFill>
                <a:schemeClr val="bg2">
                  <a:lumMod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C37D-2C45-83E8-5567FFFE8F66}"/>
              </c:ext>
            </c:extLst>
          </c:dPt>
          <c:dPt>
            <c:idx val="4"/>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9-C37D-2C45-83E8-5567FFFE8F66}"/>
              </c:ext>
            </c:extLst>
          </c:dPt>
          <c:dPt>
            <c:idx val="5"/>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B-C37D-2C45-83E8-5567FFFE8F66}"/>
              </c:ext>
            </c:extLst>
          </c:dPt>
          <c:dPt>
            <c:idx val="6"/>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D-C37D-2C45-83E8-5567FFFE8F66}"/>
              </c:ext>
            </c:extLst>
          </c:dPt>
          <c:dPt>
            <c:idx val="7"/>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F-C37D-2C45-83E8-5567FFFE8F66}"/>
              </c:ext>
            </c:extLst>
          </c:dPt>
          <c:cat>
            <c:strRef>
              <c:f>Hoja1!$A$1:$A$8</c:f>
              <c:strCache>
                <c:ptCount val="8"/>
                <c:pt idx="0">
                  <c:v>a</c:v>
                </c:pt>
                <c:pt idx="1">
                  <c:v>b</c:v>
                </c:pt>
                <c:pt idx="2">
                  <c:v>c</c:v>
                </c:pt>
                <c:pt idx="3">
                  <c:v>d</c:v>
                </c:pt>
                <c:pt idx="4">
                  <c:v>e</c:v>
                </c:pt>
                <c:pt idx="5">
                  <c:v>f</c:v>
                </c:pt>
                <c:pt idx="6">
                  <c:v>g</c:v>
                </c:pt>
                <c:pt idx="7">
                  <c:v>h</c:v>
                </c:pt>
              </c:strCache>
            </c:strRef>
          </c:cat>
          <c:val>
            <c:numRef>
              <c:f>Hoja1!$B$1:$B$8</c:f>
              <c:numCache>
                <c:formatCode>General</c:formatCode>
                <c:ptCount val="8"/>
                <c:pt idx="0">
                  <c:v>12.5</c:v>
                </c:pt>
                <c:pt idx="1">
                  <c:v>12.5</c:v>
                </c:pt>
                <c:pt idx="2">
                  <c:v>12.5</c:v>
                </c:pt>
                <c:pt idx="3">
                  <c:v>12.5</c:v>
                </c:pt>
                <c:pt idx="4">
                  <c:v>12.5</c:v>
                </c:pt>
                <c:pt idx="5">
                  <c:v>12.5</c:v>
                </c:pt>
                <c:pt idx="6">
                  <c:v>12.5</c:v>
                </c:pt>
                <c:pt idx="7">
                  <c:v>12.5</c:v>
                </c:pt>
              </c:numCache>
            </c:numRef>
          </c:val>
          <c:extLst xmlns:c16r2="http://schemas.microsoft.com/office/drawing/2015/06/chart">
            <c:ext xmlns:c16="http://schemas.microsoft.com/office/drawing/2014/chart" uri="{C3380CC4-5D6E-409C-BE32-E72D297353CC}">
              <c16:uniqueId val="{00000010-C37D-2C45-83E8-5567FFFE8F6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marL="0" algn="ctr" defTabSz="488950" rtl="0" eaLnBrk="1" latinLnBrk="0" hangingPunct="1">
        <a:lnSpc>
          <a:spcPct val="90000"/>
        </a:lnSpc>
        <a:spcBef>
          <a:spcPct val="0"/>
        </a:spcBef>
        <a:spcAft>
          <a:spcPct val="35000"/>
        </a:spcAft>
        <a:defRPr lang="es-PE" sz="1200" b="1" kern="1200">
          <a:solidFill>
            <a:schemeClr val="tx1">
              <a:lumMod val="75000"/>
              <a:lumOff val="25000"/>
            </a:schemeClr>
          </a:solidFill>
          <a:latin typeface="+mn-lt"/>
          <a:ea typeface="+mn-ea"/>
          <a:cs typeface="+mn-cs"/>
        </a:defRPr>
      </a:pPr>
      <a:endParaRPr lang="es-PE"/>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85630120043421"/>
          <c:y val="9.3859249204220688E-2"/>
          <c:w val="0.44535831577915252"/>
          <c:h val="0.57339779840394745"/>
        </c:manualLayout>
      </c:layout>
      <c:pieChart>
        <c:varyColors val="1"/>
        <c:ser>
          <c:idx val="0"/>
          <c:order val="0"/>
          <c:tx>
            <c:strRef>
              <c:f>Hoja1!$B$1</c:f>
              <c:strCache>
                <c:ptCount val="1"/>
                <c:pt idx="0">
                  <c:v>Públicos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D42D-4E15-8B29-3696DEE3426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D42D-4E15-8B29-3696DEE3426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D42D-4E15-8B29-3696DEE34264}"/>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D42D-4E15-8B29-3696DEE34264}"/>
              </c:ext>
            </c:extLst>
          </c:dPt>
          <c:dLbls>
            <c:dLbl>
              <c:idx val="0"/>
              <c:layout>
                <c:manualLayout>
                  <c:x val="8.8349664263307523E-2"/>
                  <c:y val="6.6859316960184139E-3"/>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42D-4E15-8B29-3696DEE34264}"/>
                </c:ext>
                <c:ext xmlns:c15="http://schemas.microsoft.com/office/drawing/2012/chart" uri="{CE6537A1-D6FC-4f65-9D91-7224C49458BB}">
                  <c15:layout/>
                </c:ext>
              </c:extLst>
            </c:dLbl>
            <c:dLbl>
              <c:idx val="3"/>
              <c:layout>
                <c:manualLayout>
                  <c:x val="0.23387080639586505"/>
                  <c:y val="1.7484778515226587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D42D-4E15-8B29-3696DEE3426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Hoja1!$A$2:$A$5</c:f>
              <c:strCache>
                <c:ptCount val="4"/>
                <c:pt idx="0">
                  <c:v>La docente/promotora rara vez le hace preguntas a los/as niños.</c:v>
                </c:pt>
                <c:pt idx="1">
                  <c:v>La docente/promotora hace preguntas y/o entabla diálogos con los/as niños/as que evocan respuestas cerradas.</c:v>
                </c:pt>
                <c:pt idx="2">
                  <c:v>La docente/promotora hace preguntas abiertas los niños, pero no brinda tiempo para que profundicen en sus respuestas.</c:v>
                </c:pt>
                <c:pt idx="3">
                  <c:v>La docente/promotora hace preguntas abiertas y brinda tiempo para que profundicen en sus opiniones, elaboren y/o creen nuevas ideas.</c:v>
                </c:pt>
              </c:strCache>
            </c:strRef>
          </c:cat>
          <c:val>
            <c:numRef>
              <c:f>Hoja1!$B$2:$B$5</c:f>
              <c:numCache>
                <c:formatCode>0.00%</c:formatCode>
                <c:ptCount val="4"/>
                <c:pt idx="0">
                  <c:v>4.0000000000000001E-3</c:v>
                </c:pt>
                <c:pt idx="1">
                  <c:v>0.95599999999999996</c:v>
                </c:pt>
                <c:pt idx="2">
                  <c:v>3.5999999999999997E-2</c:v>
                </c:pt>
                <c:pt idx="3">
                  <c:v>4.0000000000000001E-3</c:v>
                </c:pt>
              </c:numCache>
            </c:numRef>
          </c:val>
          <c:extLst xmlns:c16r2="http://schemas.microsoft.com/office/drawing/2015/06/chart">
            <c:ext xmlns:c16="http://schemas.microsoft.com/office/drawing/2014/chart" uri="{C3380CC4-5D6E-409C-BE32-E72D297353CC}">
              <c16:uniqueId val="{00000008-D42D-4E15-8B29-3696DEE3426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85630120043421"/>
          <c:y val="9.3859249204220688E-2"/>
          <c:w val="0.44535831577915252"/>
          <c:h val="0.57339779840394745"/>
        </c:manualLayout>
      </c:layout>
      <c:pieChart>
        <c:varyColors val="1"/>
        <c:ser>
          <c:idx val="0"/>
          <c:order val="0"/>
          <c:tx>
            <c:strRef>
              <c:f>Hoja1!$B$1</c:f>
              <c:strCache>
                <c:ptCount val="1"/>
                <c:pt idx="0">
                  <c:v>Públicos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D42D-4E15-8B29-3696DEE3426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D42D-4E15-8B29-3696DEE3426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D42D-4E15-8B29-3696DEE34264}"/>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D42D-4E15-8B29-3696DEE342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Hoja1!$A$2:$A$5</c:f>
              <c:strCache>
                <c:ptCount val="4"/>
                <c:pt idx="0">
                  <c:v>Todo o casi todo el tiempo realiza actividades individuales y/o de grupo completo.</c:v>
                </c:pt>
                <c:pt idx="1">
                  <c:v>La docente/promotora planea al menos una actividad de grupo pequeño pero esta no requiere colaboración.</c:v>
                </c:pt>
                <c:pt idx="2">
                  <c:v>La docente/promotora planea una actividad de grupo pequeño que requiere colaboración.</c:v>
                </c:pt>
                <c:pt idx="3">
                  <c:v>La docente/promotora planea más de una actividad de grupo pequeño que requiere colaboración.</c:v>
                </c:pt>
              </c:strCache>
            </c:strRef>
          </c:cat>
          <c:val>
            <c:numRef>
              <c:f>Hoja1!$B$2:$B$5</c:f>
              <c:numCache>
                <c:formatCode>0.00%</c:formatCode>
                <c:ptCount val="4"/>
                <c:pt idx="0">
                  <c:v>0.58699999999999997</c:v>
                </c:pt>
                <c:pt idx="1">
                  <c:v>0.26200000000000001</c:v>
                </c:pt>
                <c:pt idx="2">
                  <c:v>0.13</c:v>
                </c:pt>
                <c:pt idx="3">
                  <c:v>0.02</c:v>
                </c:pt>
              </c:numCache>
            </c:numRef>
          </c:val>
          <c:extLst xmlns:c16r2="http://schemas.microsoft.com/office/drawing/2015/06/chart">
            <c:ext xmlns:c16="http://schemas.microsoft.com/office/drawing/2014/chart" uri="{C3380CC4-5D6E-409C-BE32-E72D297353CC}">
              <c16:uniqueId val="{00000008-D42D-4E15-8B29-3696DEE3426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703570157953956E-2"/>
          <c:y val="3.1710903099054125E-2"/>
          <c:w val="0.96325214565250128"/>
          <c:h val="0.89917680659553489"/>
        </c:manualLayout>
      </c:layout>
      <c:barChart>
        <c:barDir val="col"/>
        <c:grouping val="clustered"/>
        <c:varyColors val="0"/>
        <c:ser>
          <c:idx val="0"/>
          <c:order val="0"/>
          <c:tx>
            <c:strRef>
              <c:f>'Función Educación'!$C$24</c:f>
              <c:strCache>
                <c:ptCount val="1"/>
                <c:pt idx="0">
                  <c:v>PIA</c:v>
                </c:pt>
              </c:strCache>
            </c:strRef>
          </c:tx>
          <c:spPr>
            <a:solidFill>
              <a:srgbClr val="CB1B4A"/>
            </a:solidFill>
            <a:ln w="0">
              <a:solidFill>
                <a:schemeClr val="tx1">
                  <a:lumMod val="15000"/>
                  <a:lumOff val="85000"/>
                </a:schemeClr>
              </a:solidFill>
            </a:ln>
            <a:effectLst/>
          </c:spPr>
          <c:invertIfNegative val="0"/>
          <c:dPt>
            <c:idx val="0"/>
            <c:invertIfNegative val="0"/>
            <c:bubble3D val="0"/>
            <c:spPr>
              <a:solidFill>
                <a:srgbClr val="002060"/>
              </a:solidFill>
              <a:ln w="0">
                <a:solidFill>
                  <a:schemeClr val="tx1">
                    <a:lumMod val="15000"/>
                    <a:lumOff val="85000"/>
                  </a:schemeClr>
                </a:solidFill>
              </a:ln>
              <a:effectLst/>
            </c:spPr>
            <c:extLst xmlns:c16r2="http://schemas.microsoft.com/office/drawing/2015/06/chart">
              <c:ext xmlns:c16="http://schemas.microsoft.com/office/drawing/2014/chart" uri="{C3380CC4-5D6E-409C-BE32-E72D297353CC}">
                <c16:uniqueId val="{00000001-47A7-4B65-A2EF-92038B4C37F3}"/>
              </c:ext>
            </c:extLst>
          </c:dPt>
          <c:dPt>
            <c:idx val="1"/>
            <c:invertIfNegative val="0"/>
            <c:bubble3D val="0"/>
            <c:spPr>
              <a:solidFill>
                <a:srgbClr val="002060"/>
              </a:solidFill>
              <a:ln w="0">
                <a:solidFill>
                  <a:schemeClr val="tx1">
                    <a:lumMod val="15000"/>
                    <a:lumOff val="85000"/>
                  </a:schemeClr>
                </a:solidFill>
              </a:ln>
              <a:effectLst/>
            </c:spPr>
            <c:extLst xmlns:c16r2="http://schemas.microsoft.com/office/drawing/2015/06/chart">
              <c:ext xmlns:c16="http://schemas.microsoft.com/office/drawing/2014/chart" uri="{C3380CC4-5D6E-409C-BE32-E72D297353CC}">
                <c16:uniqueId val="{00000003-47A7-4B65-A2EF-92038B4C37F3}"/>
              </c:ext>
            </c:extLst>
          </c:dPt>
          <c:dPt>
            <c:idx val="2"/>
            <c:invertIfNegative val="0"/>
            <c:bubble3D val="0"/>
            <c:spPr>
              <a:solidFill>
                <a:srgbClr val="002060"/>
              </a:solidFill>
              <a:ln w="0">
                <a:solidFill>
                  <a:schemeClr val="tx1">
                    <a:lumMod val="15000"/>
                    <a:lumOff val="85000"/>
                  </a:schemeClr>
                </a:solidFill>
              </a:ln>
              <a:effectLst/>
            </c:spPr>
            <c:extLst xmlns:c16r2="http://schemas.microsoft.com/office/drawing/2015/06/chart">
              <c:ext xmlns:c16="http://schemas.microsoft.com/office/drawing/2014/chart" uri="{C3380CC4-5D6E-409C-BE32-E72D297353CC}">
                <c16:uniqueId val="{00000005-47A7-4B65-A2EF-92038B4C37F3}"/>
              </c:ext>
            </c:extLst>
          </c:dPt>
          <c:dPt>
            <c:idx val="3"/>
            <c:invertIfNegative val="0"/>
            <c:bubble3D val="0"/>
            <c:spPr>
              <a:solidFill>
                <a:srgbClr val="002060"/>
              </a:solidFill>
              <a:ln w="0">
                <a:solidFill>
                  <a:schemeClr val="tx1">
                    <a:lumMod val="15000"/>
                    <a:lumOff val="85000"/>
                  </a:schemeClr>
                </a:solidFill>
              </a:ln>
              <a:effectLst/>
            </c:spPr>
            <c:extLst xmlns:c16r2="http://schemas.microsoft.com/office/drawing/2015/06/chart">
              <c:ext xmlns:c16="http://schemas.microsoft.com/office/drawing/2014/chart" uri="{C3380CC4-5D6E-409C-BE32-E72D297353CC}">
                <c16:uniqueId val="{00000007-47A7-4B65-A2EF-92038B4C37F3}"/>
              </c:ext>
            </c:extLst>
          </c:dPt>
          <c:dPt>
            <c:idx val="4"/>
            <c:invertIfNegative val="0"/>
            <c:bubble3D val="0"/>
            <c:spPr>
              <a:solidFill>
                <a:srgbClr val="002060"/>
              </a:solidFill>
              <a:ln w="0">
                <a:solidFill>
                  <a:schemeClr val="tx1">
                    <a:lumMod val="15000"/>
                    <a:lumOff val="85000"/>
                  </a:schemeClr>
                </a:solidFill>
              </a:ln>
              <a:effectLst/>
            </c:spPr>
            <c:extLst xmlns:c16r2="http://schemas.microsoft.com/office/drawing/2015/06/chart">
              <c:ext xmlns:c16="http://schemas.microsoft.com/office/drawing/2014/chart" uri="{C3380CC4-5D6E-409C-BE32-E72D297353CC}">
                <c16:uniqueId val="{00000009-47A7-4B65-A2EF-92038B4C37F3}"/>
              </c:ext>
            </c:extLst>
          </c:dPt>
          <c:dPt>
            <c:idx val="5"/>
            <c:invertIfNegative val="0"/>
            <c:bubble3D val="0"/>
            <c:spPr>
              <a:solidFill>
                <a:srgbClr val="002060"/>
              </a:solidFill>
              <a:ln w="0">
                <a:solidFill>
                  <a:schemeClr val="tx1">
                    <a:lumMod val="15000"/>
                    <a:lumOff val="85000"/>
                  </a:schemeClr>
                </a:solidFill>
              </a:ln>
              <a:effectLst/>
            </c:spPr>
            <c:extLst xmlns:c16r2="http://schemas.microsoft.com/office/drawing/2015/06/chart">
              <c:ext xmlns:c16="http://schemas.microsoft.com/office/drawing/2014/chart" uri="{C3380CC4-5D6E-409C-BE32-E72D297353CC}">
                <c16:uniqueId val="{0000000B-47A7-4B65-A2EF-92038B4C37F3}"/>
              </c:ext>
            </c:extLst>
          </c:dPt>
          <c:dPt>
            <c:idx val="6"/>
            <c:invertIfNegative val="0"/>
            <c:bubble3D val="0"/>
            <c:spPr>
              <a:solidFill>
                <a:srgbClr val="CB1B4A"/>
              </a:solidFill>
              <a:ln w="0">
                <a:solidFill>
                  <a:schemeClr val="tx1">
                    <a:lumMod val="15000"/>
                    <a:lumOff val="85000"/>
                  </a:schemeClr>
                </a:solidFill>
              </a:ln>
              <a:effectLst/>
            </c:spPr>
            <c:extLst xmlns:c16r2="http://schemas.microsoft.com/office/drawing/2015/06/chart">
              <c:ext xmlns:c16="http://schemas.microsoft.com/office/drawing/2014/chart" uri="{C3380CC4-5D6E-409C-BE32-E72D297353CC}">
                <c16:uniqueId val="{0000000D-47A7-4B65-A2EF-92038B4C37F3}"/>
              </c:ext>
            </c:extLst>
          </c:dPt>
          <c:dLbls>
            <c:dLbl>
              <c:idx val="6"/>
              <c:delete val="1"/>
              <c:extLst xmlns:c16r2="http://schemas.microsoft.com/office/drawing/2015/06/chart">
                <c:ext xmlns:c16="http://schemas.microsoft.com/office/drawing/2014/chart" uri="{C3380CC4-5D6E-409C-BE32-E72D297353CC}">
                  <c16:uniqueId val="{0000000D-47A7-4B65-A2EF-92038B4C37F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333F50"/>
                    </a:solidFill>
                    <a:latin typeface="Arial" panose="020B0604020202020204" pitchFamily="34" charset="0"/>
                    <a:ea typeface="+mn-ea"/>
                    <a:cs typeface="Arial" panose="020B0604020202020204" pitchFamily="34" charset="0"/>
                  </a:defRPr>
                </a:pPr>
                <a:endParaRPr lang="es-P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'Función Educación'!$B$25:$B$31</c:f>
              <c:numCache>
                <c:formatCode>General</c:formatCode>
                <c:ptCount val="7"/>
                <c:pt idx="0">
                  <c:v>2017</c:v>
                </c:pt>
                <c:pt idx="1">
                  <c:v>2018</c:v>
                </c:pt>
                <c:pt idx="2">
                  <c:v>2019</c:v>
                </c:pt>
                <c:pt idx="3">
                  <c:v>2020</c:v>
                </c:pt>
                <c:pt idx="4">
                  <c:v>2021</c:v>
                </c:pt>
                <c:pt idx="5">
                  <c:v>2022</c:v>
                </c:pt>
                <c:pt idx="6">
                  <c:v>2023</c:v>
                </c:pt>
              </c:numCache>
            </c:numRef>
          </c:cat>
          <c:val>
            <c:numRef>
              <c:f>'Función Educación'!$C$25:$C$31</c:f>
              <c:numCache>
                <c:formatCode>_-* #,##0_-;\-* #,##0_-;_-* "-"??_-;_-@_-</c:formatCode>
                <c:ptCount val="7"/>
                <c:pt idx="0">
                  <c:v>26180.823633</c:v>
                </c:pt>
                <c:pt idx="1">
                  <c:v>27567.086737000001</c:v>
                </c:pt>
                <c:pt idx="2">
                  <c:v>30627.976416000001</c:v>
                </c:pt>
                <c:pt idx="3">
                  <c:v>31327.872429999999</c:v>
                </c:pt>
                <c:pt idx="4">
                  <c:v>33131.915420999998</c:v>
                </c:pt>
                <c:pt idx="5">
                  <c:v>35895.270500999999</c:v>
                </c:pt>
                <c:pt idx="6">
                  <c:v>60697.186819419599</c:v>
                </c:pt>
              </c:numCache>
            </c:numRef>
          </c:val>
          <c:extLst xmlns:c16r2="http://schemas.microsoft.com/office/drawing/2015/06/chart">
            <c:ext xmlns:c16="http://schemas.microsoft.com/office/drawing/2014/chart" uri="{C3380CC4-5D6E-409C-BE32-E72D297353CC}">
              <c16:uniqueId val="{0000000E-47A7-4B65-A2EF-92038B4C37F3}"/>
            </c:ext>
          </c:extLst>
        </c:ser>
        <c:dLbls>
          <c:showLegendKey val="0"/>
          <c:showVal val="1"/>
          <c:showCatName val="0"/>
          <c:showSerName val="0"/>
          <c:showPercent val="0"/>
          <c:showBubbleSize val="0"/>
        </c:dLbls>
        <c:gapWidth val="75"/>
        <c:overlap val="40"/>
        <c:axId val="500593360"/>
        <c:axId val="384651216"/>
      </c:barChart>
      <c:lineChart>
        <c:grouping val="stacked"/>
        <c:varyColors val="0"/>
        <c:ser>
          <c:idx val="1"/>
          <c:order val="1"/>
          <c:tx>
            <c:strRef>
              <c:f>'Función Educación'!$E$24</c:f>
              <c:strCache>
                <c:ptCount val="1"/>
                <c:pt idx="0">
                  <c:v>6%</c:v>
                </c:pt>
              </c:strCache>
            </c:strRef>
          </c:tx>
          <c:spPr>
            <a:ln w="28575" cap="rnd">
              <a:solidFill>
                <a:srgbClr val="CB1B4A"/>
              </a:solidFill>
              <a:prstDash val="sysDash"/>
              <a:round/>
            </a:ln>
            <a:effectLst/>
          </c:spPr>
          <c:marker>
            <c:symbol val="circle"/>
            <c:size val="5"/>
            <c:spPr>
              <a:solidFill>
                <a:srgbClr val="CB1B4A"/>
              </a:solidFill>
              <a:ln w="9525">
                <a:solidFill>
                  <a:srgbClr val="C00000"/>
                </a:solidFill>
                <a:prstDash val="sysDash"/>
              </a:ln>
              <a:effectLst/>
            </c:spPr>
          </c:marker>
          <c:dPt>
            <c:idx val="2"/>
            <c:marker>
              <c:symbol val="circle"/>
              <c:size val="5"/>
              <c:spPr>
                <a:solidFill>
                  <a:srgbClr val="CB1B4A"/>
                </a:solidFill>
                <a:ln w="9525">
                  <a:solidFill>
                    <a:srgbClr val="C00000"/>
                  </a:solidFill>
                  <a:prstDash val="sysDash"/>
                </a:ln>
                <a:effectLst/>
              </c:spPr>
            </c:marker>
            <c:bubble3D val="0"/>
            <c:extLst xmlns:c16r2="http://schemas.microsoft.com/office/drawing/2015/06/chart">
              <c:ext xmlns:c16="http://schemas.microsoft.com/office/drawing/2014/chart" uri="{C3380CC4-5D6E-409C-BE32-E72D297353CC}">
                <c16:uniqueId val="{0000000F-47A7-4B65-A2EF-92038B4C37F3}"/>
              </c:ext>
            </c:extLst>
          </c:dPt>
          <c:dLbls>
            <c:dLbl>
              <c:idx val="6"/>
              <c:layout/>
              <c:tx>
                <c:rich>
                  <a:bodyPr/>
                  <a:lstStyle/>
                  <a:p>
                    <a:r>
                      <a:rPr lang="en-US"/>
                      <a:t>61,687</a:t>
                    </a:r>
                  </a:p>
                </c:rich>
              </c:tx>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47A7-4B65-A2EF-92038B4C37F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333F50"/>
                    </a:solidFill>
                    <a:latin typeface="Arial" panose="020B0604020202020204" pitchFamily="34" charset="0"/>
                    <a:ea typeface="+mn-ea"/>
                    <a:cs typeface="Arial" panose="020B0604020202020204" pitchFamily="34" charset="0"/>
                  </a:defRPr>
                </a:pPr>
                <a:endParaRPr lang="es-PE"/>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'Función Educación'!$B$25:$B$31</c:f>
              <c:numCache>
                <c:formatCode>General</c:formatCode>
                <c:ptCount val="7"/>
                <c:pt idx="0">
                  <c:v>2017</c:v>
                </c:pt>
                <c:pt idx="1">
                  <c:v>2018</c:v>
                </c:pt>
                <c:pt idx="2">
                  <c:v>2019</c:v>
                </c:pt>
                <c:pt idx="3">
                  <c:v>2020</c:v>
                </c:pt>
                <c:pt idx="4">
                  <c:v>2021</c:v>
                </c:pt>
                <c:pt idx="5">
                  <c:v>2022</c:v>
                </c:pt>
                <c:pt idx="6">
                  <c:v>2023</c:v>
                </c:pt>
              </c:numCache>
            </c:numRef>
          </c:cat>
          <c:val>
            <c:numRef>
              <c:f>'Función Educación'!$E$25:$E$31</c:f>
              <c:numCache>
                <c:formatCode>_-* #,##0_-;\-* #,##0_-;_-* "-"??_-;_-@_-</c:formatCode>
                <c:ptCount val="7"/>
                <c:pt idx="0">
                  <c:v>39588.205235403359</c:v>
                </c:pt>
                <c:pt idx="1">
                  <c:v>42198.569532174952</c:v>
                </c:pt>
                <c:pt idx="2">
                  <c:v>44730.209855712848</c:v>
                </c:pt>
                <c:pt idx="3">
                  <c:v>46519.677696582781</c:v>
                </c:pt>
                <c:pt idx="4">
                  <c:v>52498.35229612056</c:v>
                </c:pt>
                <c:pt idx="5">
                  <c:v>56721.774216960112</c:v>
                </c:pt>
                <c:pt idx="6">
                  <c:v>60697.186819419599</c:v>
                </c:pt>
              </c:numCache>
            </c:numRef>
          </c:val>
          <c:smooth val="0"/>
          <c:extLst xmlns:c16r2="http://schemas.microsoft.com/office/drawing/2015/06/chart">
            <c:ext xmlns:c16="http://schemas.microsoft.com/office/drawing/2014/chart" uri="{C3380CC4-5D6E-409C-BE32-E72D297353CC}">
              <c16:uniqueId val="{00000011-47A7-4B65-A2EF-92038B4C37F3}"/>
            </c:ext>
          </c:extLst>
        </c:ser>
        <c:dLbls>
          <c:showLegendKey val="0"/>
          <c:showVal val="1"/>
          <c:showCatName val="0"/>
          <c:showSerName val="0"/>
          <c:showPercent val="0"/>
          <c:showBubbleSize val="0"/>
        </c:dLbls>
        <c:marker val="1"/>
        <c:smooth val="0"/>
        <c:axId val="500593360"/>
        <c:axId val="384651216"/>
      </c:lineChart>
      <c:catAx>
        <c:axId val="50059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333F50"/>
                </a:solidFill>
                <a:latin typeface="Arial" panose="020B0604020202020204" pitchFamily="34" charset="0"/>
                <a:ea typeface="+mn-ea"/>
                <a:cs typeface="Arial" panose="020B0604020202020204" pitchFamily="34" charset="0"/>
              </a:defRPr>
            </a:pPr>
            <a:endParaRPr lang="es-PE"/>
          </a:p>
        </c:txPr>
        <c:crossAx val="384651216"/>
        <c:crosses val="autoZero"/>
        <c:auto val="1"/>
        <c:lblAlgn val="ctr"/>
        <c:lblOffset val="100"/>
        <c:noMultiLvlLbl val="0"/>
      </c:catAx>
      <c:valAx>
        <c:axId val="384651216"/>
        <c:scaling>
          <c:orientation val="minMax"/>
        </c:scaling>
        <c:delete val="1"/>
        <c:axPos val="l"/>
        <c:numFmt formatCode="_-* #,##0_-;\-* #,##0_-;_-* &quot;-&quot;??_-;_-@_-" sourceLinked="1"/>
        <c:majorTickMark val="none"/>
        <c:minorTickMark val="none"/>
        <c:tickLblPos val="nextTo"/>
        <c:crossAx val="50059336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s-PE"/>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Pt>
            <c:idx val="0"/>
            <c:invertIfNegative val="0"/>
            <c:bubble3D val="0"/>
            <c:spPr>
              <a:solidFill>
                <a:schemeClr val="accent2">
                  <a:lumMod val="20000"/>
                  <a:lumOff val="80000"/>
                </a:schemeClr>
              </a:solidFill>
              <a:ln>
                <a:noFill/>
              </a:ln>
              <a:effectLst/>
            </c:spPr>
            <c:extLst xmlns:c16r2="http://schemas.microsoft.com/office/drawing/2015/06/chart">
              <c:ext xmlns:c16="http://schemas.microsoft.com/office/drawing/2014/chart" uri="{C3380CC4-5D6E-409C-BE32-E72D297353CC}">
                <c16:uniqueId val="{00000002-2964-4B28-93B6-29CF4DB9A563}"/>
              </c:ext>
            </c:extLst>
          </c:dPt>
          <c:dPt>
            <c:idx val="1"/>
            <c:invertIfNegative val="0"/>
            <c:bubble3D val="0"/>
            <c:spPr>
              <a:solidFill>
                <a:schemeClr val="accent2">
                  <a:lumMod val="40000"/>
                  <a:lumOff val="60000"/>
                </a:schemeClr>
              </a:solidFill>
              <a:ln>
                <a:noFill/>
              </a:ln>
              <a:effectLst/>
            </c:spPr>
            <c:extLst xmlns:c16r2="http://schemas.microsoft.com/office/drawing/2015/06/chart">
              <c:ext xmlns:c16="http://schemas.microsoft.com/office/drawing/2014/chart" uri="{C3380CC4-5D6E-409C-BE32-E72D297353CC}">
                <c16:uniqueId val="{00000003-2964-4B28-93B6-29CF4DB9A563}"/>
              </c:ext>
            </c:extLst>
          </c:dPt>
          <c:dPt>
            <c:idx val="2"/>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4-2964-4B28-93B6-29CF4DB9A563}"/>
              </c:ext>
            </c:extLst>
          </c:dPt>
          <c:dPt>
            <c:idx val="4"/>
            <c:invertIfNegative val="0"/>
            <c:bubble3D val="0"/>
            <c:spPr>
              <a:solidFill>
                <a:schemeClr val="accent2">
                  <a:lumMod val="75000"/>
                </a:schemeClr>
              </a:solidFill>
              <a:ln>
                <a:noFill/>
              </a:ln>
              <a:effectLst/>
            </c:spPr>
            <c:extLst xmlns:c16r2="http://schemas.microsoft.com/office/drawing/2015/06/chart">
              <c:ext xmlns:c16="http://schemas.microsoft.com/office/drawing/2014/chart" uri="{C3380CC4-5D6E-409C-BE32-E72D297353CC}">
                <c16:uniqueId val="{00000005-2964-4B28-93B6-29CF4DB9A563}"/>
              </c:ext>
            </c:extLst>
          </c:dPt>
          <c:dPt>
            <c:idx val="5"/>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1-8125-4952-918D-C0949B5BE666}"/>
              </c:ext>
            </c:extLst>
          </c:dPt>
          <c:dLbls>
            <c:dLbl>
              <c:idx val="5"/>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Sheet1!$B$5:$B$10</c:f>
              <c:numCache>
                <c:formatCode>General</c:formatCode>
                <c:ptCount val="6"/>
                <c:pt idx="0">
                  <c:v>2016</c:v>
                </c:pt>
                <c:pt idx="1">
                  <c:v>2017</c:v>
                </c:pt>
                <c:pt idx="2">
                  <c:v>2018</c:v>
                </c:pt>
                <c:pt idx="3">
                  <c:v>2019</c:v>
                </c:pt>
                <c:pt idx="4">
                  <c:v>2020</c:v>
                </c:pt>
                <c:pt idx="5">
                  <c:v>2021</c:v>
                </c:pt>
              </c:numCache>
            </c:numRef>
          </c:cat>
          <c:val>
            <c:numRef>
              <c:f>Sheet1!$C$5:$C$10</c:f>
              <c:numCache>
                <c:formatCode>0.0%</c:formatCode>
                <c:ptCount val="6"/>
                <c:pt idx="0">
                  <c:v>0.90027249498463147</c:v>
                </c:pt>
                <c:pt idx="1">
                  <c:v>0.91525892019316923</c:v>
                </c:pt>
                <c:pt idx="2">
                  <c:v>0.92115497909872601</c:v>
                </c:pt>
                <c:pt idx="3">
                  <c:v>0.93930335787605812</c:v>
                </c:pt>
                <c:pt idx="4">
                  <c:v>0.85173115210016581</c:v>
                </c:pt>
                <c:pt idx="5">
                  <c:v>0.8621075619958819</c:v>
                </c:pt>
              </c:numCache>
            </c:numRef>
          </c:val>
          <c:extLst xmlns:c16r2="http://schemas.microsoft.com/office/drawing/2015/06/chart">
            <c:ext xmlns:c16="http://schemas.microsoft.com/office/drawing/2014/chart" uri="{C3380CC4-5D6E-409C-BE32-E72D297353CC}">
              <c16:uniqueId val="{00000002-8125-4952-918D-C0949B5BE666}"/>
            </c:ext>
          </c:extLst>
        </c:ser>
        <c:dLbls>
          <c:showLegendKey val="0"/>
          <c:showVal val="0"/>
          <c:showCatName val="0"/>
          <c:showSerName val="0"/>
          <c:showPercent val="0"/>
          <c:showBubbleSize val="0"/>
        </c:dLbls>
        <c:gapWidth val="150"/>
        <c:axId val="500584112"/>
        <c:axId val="500587920"/>
      </c:barChart>
      <c:catAx>
        <c:axId val="500584112"/>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PE"/>
          </a:p>
        </c:txPr>
        <c:crossAx val="500587920"/>
        <c:crosses val="autoZero"/>
        <c:auto val="1"/>
        <c:lblAlgn val="ctr"/>
        <c:lblOffset val="100"/>
        <c:noMultiLvlLbl val="0"/>
      </c:catAx>
      <c:valAx>
        <c:axId val="500587920"/>
        <c:scaling>
          <c:orientation val="minMax"/>
          <c:max val="1"/>
          <c:min val="0"/>
        </c:scaling>
        <c:delete val="1"/>
        <c:axPos val="l"/>
        <c:numFmt formatCode="0%" sourceLinked="0"/>
        <c:majorTickMark val="none"/>
        <c:minorTickMark val="none"/>
        <c:tickLblPos val="nextTo"/>
        <c:crossAx val="500584112"/>
        <c:crosses val="autoZero"/>
        <c:crossBetween val="between"/>
      </c:valAx>
      <c:spPr>
        <a:noFill/>
        <a:ln w="635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s-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37948381452318"/>
          <c:y val="1.1574074074074073E-2"/>
          <c:w val="0.56238380191714077"/>
          <c:h val="0.96689138420759491"/>
        </c:manualLayout>
      </c:layout>
      <c:pieChart>
        <c:varyColors val="1"/>
        <c:ser>
          <c:idx val="0"/>
          <c:order val="0"/>
          <c:explosion val="3"/>
          <c:dPt>
            <c:idx val="0"/>
            <c:bubble3D val="0"/>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CA5C-43D6-B816-43004AFE5DBB}"/>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CA5C-43D6-B816-43004AFE5DBB}"/>
              </c:ext>
            </c:extLst>
          </c:dPt>
          <c:dPt>
            <c:idx val="2"/>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5-CA5C-43D6-B816-43004AFE5DBB}"/>
              </c:ext>
            </c:extLst>
          </c:dPt>
          <c:dPt>
            <c:idx val="3"/>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7-CA5C-43D6-B816-43004AFE5DBB}"/>
              </c:ext>
            </c:extLst>
          </c:dPt>
          <c:dLbls>
            <c:dLbl>
              <c:idx val="0"/>
              <c:layout>
                <c:manualLayout>
                  <c:x val="0.11776377952755905"/>
                  <c:y val="5.6712962962962965E-2"/>
                </c:manualLayout>
              </c:layout>
              <c:tx>
                <c:rich>
                  <a:bodyPr rot="0" spcFirstLastPara="1" vertOverflow="ellipsis" vert="horz" wrap="square" lIns="38100" tIns="19050" rIns="38100" bIns="19050" anchor="ctr" anchorCtr="1">
                    <a:spAutoFit/>
                  </a:bodyPr>
                  <a:lstStyle/>
                  <a:p>
                    <a:pPr>
                      <a:defRPr sz="1050" b="1" i="0" u="none" strike="noStrike" kern="1200" baseline="0">
                        <a:solidFill>
                          <a:sysClr val="windowText" lastClr="000000"/>
                        </a:solidFill>
                        <a:latin typeface="+mn-lt"/>
                        <a:ea typeface="+mn-ea"/>
                        <a:cs typeface="+mn-cs"/>
                      </a:defRPr>
                    </a:pPr>
                    <a:fld id="{4798C416-906A-4A41-9583-D78FDB3D8710}" type="CELLRANGE">
                      <a:rPr lang="en-US" baseline="0"/>
                      <a:pPr>
                        <a:defRPr sz="1050" b="1">
                          <a:solidFill>
                            <a:sysClr val="windowText" lastClr="000000"/>
                          </a:solidFill>
                        </a:defRPr>
                      </a:pPr>
                      <a:t>[CELLRANGE]</a:t>
                    </a:fld>
                    <a:r>
                      <a:rPr lang="en-US" baseline="0"/>
                      <a:t>, </a:t>
                    </a:r>
                    <a:fld id="{526AD9C6-02D5-41D1-8886-5ED3119FF6BE}" type="VALUE">
                      <a:rPr lang="en-US" baseline="0"/>
                      <a:pPr>
                        <a:defRPr sz="1050" b="1">
                          <a:solidFill>
                            <a:sysClr val="windowText" lastClr="000000"/>
                          </a:solidFill>
                        </a:defRPr>
                      </a:pPr>
                      <a:t>[VALOR]</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ysClr val="windowText" lastClr="000000"/>
                      </a:solidFill>
                      <a:latin typeface="+mn-lt"/>
                      <a:ea typeface="+mn-ea"/>
                      <a:cs typeface="+mn-cs"/>
                    </a:defRPr>
                  </a:pPr>
                  <a:endParaRPr lang="es-PE"/>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A5C-43D6-B816-43004AFE5DBB}"/>
                </c:ext>
                <c:ext xmlns:c15="http://schemas.microsoft.com/office/drawing/2012/chart" uri="{CE6537A1-D6FC-4f65-9D91-7224C49458BB}">
                  <c15:layout/>
                  <c15:dlblFieldTable/>
                  <c15:showDataLabelsRange val="1"/>
                </c:ext>
              </c:extLst>
            </c:dLbl>
            <c:dLbl>
              <c:idx val="1"/>
              <c:layout>
                <c:manualLayout>
                  <c:x val="-0.21261318897637796"/>
                  <c:y val="-7.0490667833187515E-3"/>
                </c:manualLayout>
              </c:layout>
              <c:tx>
                <c:rich>
                  <a:bodyPr/>
                  <a:lstStyle/>
                  <a:p>
                    <a:fld id="{ED302602-DB0A-46A9-9259-D19F8BE31DA0}" type="CELLRANGE">
                      <a:rPr lang="en-US" baseline="0"/>
                      <a:pPr/>
                      <a:t>[CELLRANGE]</a:t>
                    </a:fld>
                    <a:r>
                      <a:rPr lang="en-US" baseline="0"/>
                      <a:t>, </a:t>
                    </a:r>
                  </a:p>
                  <a:p>
                    <a:fld id="{0DC77648-EC69-4881-8E48-C4CFDD85F895}" type="VALUE">
                      <a:rPr lang="en-US" baseline="0" smtClean="0"/>
                      <a:pPr/>
                      <a:t>[VALOR]</a:t>
                    </a:fld>
                    <a:endParaRPr lang="es-PE"/>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A5C-43D6-B816-43004AFE5DBB}"/>
                </c:ext>
                <c:ext xmlns:c15="http://schemas.microsoft.com/office/drawing/2012/chart" uri="{CE6537A1-D6FC-4f65-9D91-7224C49458BB}">
                  <c15:layout/>
                  <c15:dlblFieldTable/>
                  <c15:showDataLabelsRange val="1"/>
                </c:ext>
              </c:extLst>
            </c:dLbl>
            <c:dLbl>
              <c:idx val="2"/>
              <c:layout>
                <c:manualLayout>
                  <c:x val="0.12881550743657044"/>
                  <c:y val="-0.18254629629629629"/>
                </c:manualLayout>
              </c:layout>
              <c:tx>
                <c:rich>
                  <a:bodyPr/>
                  <a:lstStyle/>
                  <a:p>
                    <a:fld id="{A8222FB1-D618-4499-91D4-AB7272206B8E}" type="CELLRANGE">
                      <a:rPr lang="en-US" baseline="0"/>
                      <a:pPr/>
                      <a:t>[CELLRANGE]</a:t>
                    </a:fld>
                    <a:r>
                      <a:rPr lang="en-US" baseline="0"/>
                      <a:t>, </a:t>
                    </a:r>
                  </a:p>
                  <a:p>
                    <a:fld id="{FDF2D7AC-CDC2-44EF-BA5D-E2716EE691B3}" type="VALUE">
                      <a:rPr lang="en-US" baseline="0" smtClean="0"/>
                      <a:pPr/>
                      <a:t>[VALOR]</a:t>
                    </a:fld>
                    <a:endParaRPr lang="es-PE"/>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CA5C-43D6-B816-43004AFE5DBB}"/>
                </c:ext>
                <c:ext xmlns:c15="http://schemas.microsoft.com/office/drawing/2012/chart" uri="{CE6537A1-D6FC-4f65-9D91-7224C49458BB}">
                  <c15:layout/>
                  <c15:dlblFieldTable/>
                  <c15:showDataLabelsRange val="1"/>
                </c:ext>
              </c:extLst>
            </c:dLbl>
            <c:dLbl>
              <c:idx val="3"/>
              <c:layout>
                <c:manualLayout>
                  <c:x val="0.17379625984251965"/>
                  <c:y val="0.24905256634587344"/>
                </c:manualLayout>
              </c:layout>
              <c:tx>
                <c:rich>
                  <a:bodyPr/>
                  <a:lstStyle/>
                  <a:p>
                    <a:fld id="{3188897C-77EA-4153-83F5-05D104B63747}" type="CELLRANGE">
                      <a:rPr lang="en-US" baseline="0"/>
                      <a:pPr/>
                      <a:t>[CELLRANGE]</a:t>
                    </a:fld>
                    <a:r>
                      <a:rPr lang="en-US" baseline="0"/>
                      <a:t>,</a:t>
                    </a:r>
                  </a:p>
                  <a:p>
                    <a:r>
                      <a:rPr lang="en-US" baseline="0"/>
                      <a:t> </a:t>
                    </a:r>
                    <a:fld id="{FE95CE3B-CD17-4E3B-BDD0-EA6AA7650531}" type="VALUE">
                      <a:rPr lang="en-US" baseline="0"/>
                      <a:pPr/>
                      <a:t>[VALOR]</a:t>
                    </a:fld>
                    <a:endParaRPr lang="en-US" baseline="0"/>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CA5C-43D6-B816-43004AFE5DBB}"/>
                </c:ex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s-P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showDataLabelsRange val="1"/>
              </c:ext>
            </c:extLst>
          </c:dLbls>
          <c:cat>
            <c:strRef>
              <c:f>matrícula!$B$5:$B$8</c:f>
              <c:strCache>
                <c:ptCount val="4"/>
                <c:pt idx="0">
                  <c:v>0 a 2 años</c:v>
                </c:pt>
                <c:pt idx="1">
                  <c:v>3 años</c:v>
                </c:pt>
                <c:pt idx="2">
                  <c:v>4 años</c:v>
                </c:pt>
                <c:pt idx="3">
                  <c:v>5 años</c:v>
                </c:pt>
              </c:strCache>
            </c:strRef>
          </c:cat>
          <c:val>
            <c:numRef>
              <c:f>matrícula!$F$5:$F$8</c:f>
              <c:numCache>
                <c:formatCode>#,##0</c:formatCode>
                <c:ptCount val="4"/>
                <c:pt idx="0">
                  <c:v>95014</c:v>
                </c:pt>
                <c:pt idx="1">
                  <c:v>460440</c:v>
                </c:pt>
                <c:pt idx="2">
                  <c:v>543331</c:v>
                </c:pt>
                <c:pt idx="3">
                  <c:v>564038</c:v>
                </c:pt>
              </c:numCache>
            </c:numRef>
          </c:val>
          <c:extLst xmlns:c16r2="http://schemas.microsoft.com/office/drawing/2015/06/chart">
            <c:ext xmlns:c16="http://schemas.microsoft.com/office/drawing/2014/chart" uri="{C3380CC4-5D6E-409C-BE32-E72D297353CC}">
              <c16:uniqueId val="{00000008-CA5C-43D6-B816-43004AFE5DBB}"/>
            </c:ext>
            <c:ext xmlns:c15="http://schemas.microsoft.com/office/drawing/2012/chart" uri="{02D57815-91ED-43cb-92C2-25804820EDAC}">
              <c15:datalabelsRange>
                <c15:f>matrícula!$G$5:$G$8</c15:f>
                <c15:dlblRangeCache>
                  <c:ptCount val="4"/>
                  <c:pt idx="0">
                    <c:v>6%</c:v>
                  </c:pt>
                  <c:pt idx="1">
                    <c:v>28%</c:v>
                  </c:pt>
                  <c:pt idx="2">
                    <c:v>33%</c:v>
                  </c:pt>
                  <c:pt idx="3">
                    <c:v>34%</c:v>
                  </c:pt>
                </c15:dlblRangeCache>
              </c15:datalabelsRange>
            </c:ext>
          </c:extLst>
        </c:ser>
        <c:dLbls>
          <c:showLegendKey val="0"/>
          <c:showVal val="0"/>
          <c:showCatName val="0"/>
          <c:showSerName val="0"/>
          <c:showPercent val="0"/>
          <c:showBubbleSize val="0"/>
          <c:showLeaderLines val="1"/>
        </c:dLbls>
        <c:firstSliceAng val="21"/>
      </c:pieChart>
      <c:spPr>
        <a:noFill/>
        <a:ln>
          <a:noFill/>
        </a:ln>
        <a:effectLst/>
      </c:spPr>
    </c:plotArea>
    <c:legend>
      <c:legendPos val="r"/>
      <c:layout>
        <c:manualLayout>
          <c:xMode val="edge"/>
          <c:yMode val="edge"/>
          <c:x val="0.74798140857392825"/>
          <c:y val="0.34374890638670164"/>
          <c:w val="0.23535192475940508"/>
          <c:h val="0.31250218722659667"/>
        </c:manualLayout>
      </c:layout>
      <c:overlay val="0"/>
      <c:spPr>
        <a:noFill/>
        <a:ln>
          <a:noFill/>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s-P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333333333333332E-3"/>
          <c:y val="5.0925925925925923E-2"/>
          <c:w val="0.9916666666666667"/>
          <c:h val="0.73577136191309422"/>
        </c:manualLayout>
      </c:layout>
      <c:barChart>
        <c:barDir val="col"/>
        <c:grouping val="clustered"/>
        <c:varyColors val="0"/>
        <c:ser>
          <c:idx val="0"/>
          <c:order val="0"/>
          <c:tx>
            <c:strRef>
              <c:f>matrícula!$C$33</c:f>
              <c:strCache>
                <c:ptCount val="1"/>
                <c:pt idx="0">
                  <c:v>Público</c:v>
                </c:pt>
              </c:strCache>
            </c:strRef>
          </c:tx>
          <c:spPr>
            <a:solidFill>
              <a:schemeClr val="accent4"/>
            </a:solidFill>
            <a:ln>
              <a:noFill/>
            </a:ln>
            <a:effectLst/>
          </c:spPr>
          <c:invertIfNegative val="0"/>
          <c:dLbls>
            <c:dLbl>
              <c:idx val="0"/>
              <c:layout>
                <c:manualLayout>
                  <c:x val="0"/>
                  <c:y val="0"/>
                </c:manualLayout>
              </c:layout>
              <c:tx>
                <c:rich>
                  <a:bodyPr/>
                  <a:lstStyle/>
                  <a:p>
                    <a:fld id="{79396F8D-EE7D-44DA-8EEB-323C98FDD886}" type="CELLRANGE">
                      <a:rPr lang="en-US"/>
                      <a:pPr/>
                      <a:t>[CELLRANGE]</a:t>
                    </a:fld>
                    <a:r>
                      <a:rPr lang="en-US" baseline="0"/>
                      <a:t>, </a:t>
                    </a:r>
                  </a:p>
                  <a:p>
                    <a:fld id="{59433FC6-9D86-49A2-922B-80D067D3CC02}" type="VALUE">
                      <a:rPr lang="en-US" b="1" baseline="0"/>
                      <a:pPr/>
                      <a:t>[VALOR]</a:t>
                    </a:fld>
                    <a:endParaRPr lang="es-PE"/>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E6A-4661-A4D1-798CFF4821DA}"/>
                </c:ext>
                <c:ext xmlns:c15="http://schemas.microsoft.com/office/drawing/2012/chart" uri="{CE6537A1-D6FC-4f65-9D91-7224C49458BB}">
                  <c15:layout/>
                  <c15:dlblFieldTable/>
                  <c15:showDataLabelsRange val="1"/>
                </c:ext>
              </c:extLst>
            </c:dLbl>
            <c:dLbl>
              <c:idx val="1"/>
              <c:layout/>
              <c:tx>
                <c:rich>
                  <a:bodyPr/>
                  <a:lstStyle/>
                  <a:p>
                    <a:fld id="{FBB810A0-D761-46B5-A476-EA6BEB049069}" type="CELLRANGE">
                      <a:rPr lang="en-US"/>
                      <a:pPr/>
                      <a:t>[CELLRANGE]</a:t>
                    </a:fld>
                    <a:r>
                      <a:rPr lang="en-US" baseline="0"/>
                      <a:t>, </a:t>
                    </a:r>
                  </a:p>
                  <a:p>
                    <a:fld id="{AD5D8F81-DE5E-4CC0-BA59-2D03D9B41426}" type="VALUE">
                      <a:rPr lang="en-US" b="1" baseline="0"/>
                      <a:pPr/>
                      <a:t>[VALOR]</a:t>
                    </a:fld>
                    <a:endParaRPr lang="es-PE"/>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E6A-4661-A4D1-798CFF4821DA}"/>
                </c:ext>
                <c:ext xmlns:c15="http://schemas.microsoft.com/office/drawing/2012/chart" uri="{CE6537A1-D6FC-4f65-9D91-7224C49458BB}">
                  <c15:layout/>
                  <c15:dlblFieldTable/>
                  <c15:showDataLabelsRange val="1"/>
                </c:ext>
              </c:extLst>
            </c:dLbl>
            <c:dLbl>
              <c:idx val="2"/>
              <c:layout/>
              <c:tx>
                <c:rich>
                  <a:bodyPr/>
                  <a:lstStyle/>
                  <a:p>
                    <a:fld id="{DF932A64-9B7D-4DB2-B851-BDD1DE80675F}" type="CELLRANGE">
                      <a:rPr lang="en-US"/>
                      <a:pPr/>
                      <a:t>[CELLRANGE]</a:t>
                    </a:fld>
                    <a:r>
                      <a:rPr lang="en-US" baseline="0"/>
                      <a:t>, </a:t>
                    </a:r>
                  </a:p>
                  <a:p>
                    <a:fld id="{0152970E-3218-41C7-BDE3-6CC5BF5FE077}" type="VALUE">
                      <a:rPr lang="en-US" b="1" baseline="0"/>
                      <a:pPr/>
                      <a:t>[VALOR]</a:t>
                    </a:fld>
                    <a:endParaRPr lang="es-PE"/>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E6A-4661-A4D1-798CFF4821DA}"/>
                </c:ext>
                <c:ext xmlns:c15="http://schemas.microsoft.com/office/drawing/2012/chart" uri="{CE6537A1-D6FC-4f65-9D91-7224C49458BB}">
                  <c15:layout/>
                  <c15:dlblFieldTable/>
                  <c15:showDataLabelsRange val="1"/>
                </c:ext>
              </c:extLst>
            </c:dLbl>
            <c:dLbl>
              <c:idx val="3"/>
              <c:layout/>
              <c:tx>
                <c:rich>
                  <a:bodyPr/>
                  <a:lstStyle/>
                  <a:p>
                    <a:fld id="{33206D7D-71CF-4E05-86B3-CA6F25064112}" type="CELLRANGE">
                      <a:rPr lang="en-US"/>
                      <a:pPr/>
                      <a:t>[CELLRANGE]</a:t>
                    </a:fld>
                    <a:r>
                      <a:rPr lang="en-US" baseline="0"/>
                      <a:t>, </a:t>
                    </a:r>
                  </a:p>
                  <a:p>
                    <a:fld id="{65667670-E2A3-4F9B-94A6-93E87A80D60F}" type="VALUE">
                      <a:rPr lang="en-US" b="1" baseline="0"/>
                      <a:pPr/>
                      <a:t>[VALOR]</a:t>
                    </a:fld>
                    <a:endParaRPr lang="es-PE"/>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E6A-4661-A4D1-798CFF4821DA}"/>
                </c:ext>
                <c:ext xmlns:c15="http://schemas.microsoft.com/office/drawing/2012/chart" uri="{CE6537A1-D6FC-4f65-9D91-7224C49458BB}">
                  <c15:layout/>
                  <c15:dlblFieldTable/>
                  <c15:showDataLabelsRange val="1"/>
                </c:ext>
              </c:extLst>
            </c:dLbl>
            <c:dLbl>
              <c:idx val="4"/>
              <c:layout/>
              <c:tx>
                <c:rich>
                  <a:bodyPr/>
                  <a:lstStyle/>
                  <a:p>
                    <a:fld id="{73F96F5E-2FA4-4C97-972F-B7923F513057}" type="CELLRANGE">
                      <a:rPr lang="en-US"/>
                      <a:pPr/>
                      <a:t>[CELLRANGE]</a:t>
                    </a:fld>
                    <a:r>
                      <a:rPr lang="en-US" baseline="0"/>
                      <a:t>, </a:t>
                    </a:r>
                  </a:p>
                  <a:p>
                    <a:fld id="{A2921D93-EF9C-4BC3-A679-BA29F84DA349}" type="VALUE">
                      <a:rPr lang="en-US" b="1" baseline="0"/>
                      <a:pPr/>
                      <a:t>[VALOR]</a:t>
                    </a:fld>
                    <a:endParaRPr lang="es-PE"/>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E6A-4661-A4D1-798CFF4821DA}"/>
                </c:ex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matrícula!$B$34:$B$38</c:f>
              <c:strCache>
                <c:ptCount val="5"/>
                <c:pt idx="0">
                  <c:v>0 a 2 años</c:v>
                </c:pt>
                <c:pt idx="1">
                  <c:v>3 años</c:v>
                </c:pt>
                <c:pt idx="2">
                  <c:v>4 años</c:v>
                </c:pt>
                <c:pt idx="3">
                  <c:v>5 años</c:v>
                </c:pt>
                <c:pt idx="4">
                  <c:v>Total</c:v>
                </c:pt>
              </c:strCache>
            </c:strRef>
          </c:cat>
          <c:val>
            <c:numRef>
              <c:f>matrícula!$E$34:$E$38</c:f>
              <c:numCache>
                <c:formatCode>0%</c:formatCode>
                <c:ptCount val="5"/>
                <c:pt idx="0">
                  <c:v>0.91220241227608567</c:v>
                </c:pt>
                <c:pt idx="1">
                  <c:v>0.78919728954912693</c:v>
                </c:pt>
                <c:pt idx="2">
                  <c:v>0.78707086472150489</c:v>
                </c:pt>
                <c:pt idx="3">
                  <c:v>0.763512387463256</c:v>
                </c:pt>
                <c:pt idx="4">
                  <c:v>0.78681856096529812</c:v>
                </c:pt>
              </c:numCache>
            </c:numRef>
          </c:val>
          <c:extLst xmlns:c16r2="http://schemas.microsoft.com/office/drawing/2015/06/chart">
            <c:ext xmlns:c16="http://schemas.microsoft.com/office/drawing/2014/chart" uri="{C3380CC4-5D6E-409C-BE32-E72D297353CC}">
              <c16:uniqueId val="{00000005-BE6A-4661-A4D1-798CFF4821DA}"/>
            </c:ext>
            <c:ext xmlns:c15="http://schemas.microsoft.com/office/drawing/2012/chart" uri="{02D57815-91ED-43cb-92C2-25804820EDAC}">
              <c15:datalabelsRange>
                <c15:f>matrícula!$C$34:$C$38</c15:f>
                <c15:dlblRangeCache>
                  <c:ptCount val="5"/>
                  <c:pt idx="0">
                    <c:v>86,672</c:v>
                  </c:pt>
                  <c:pt idx="1">
                    <c:v>363,378</c:v>
                  </c:pt>
                  <c:pt idx="2">
                    <c:v>427,640</c:v>
                  </c:pt>
                  <c:pt idx="3">
                    <c:v>430,650</c:v>
                  </c:pt>
                  <c:pt idx="4">
                    <c:v>1,308,340</c:v>
                  </c:pt>
                </c15:dlblRangeCache>
              </c15:datalabelsRange>
            </c:ext>
          </c:extLst>
        </c:ser>
        <c:ser>
          <c:idx val="1"/>
          <c:order val="1"/>
          <c:tx>
            <c:strRef>
              <c:f>matrícula!$D$33</c:f>
              <c:strCache>
                <c:ptCount val="1"/>
                <c:pt idx="0">
                  <c:v>Privado</c:v>
                </c:pt>
              </c:strCache>
            </c:strRef>
          </c:tx>
          <c:spPr>
            <a:solidFill>
              <a:srgbClr val="C00000"/>
            </a:solidFill>
            <a:ln>
              <a:noFill/>
            </a:ln>
            <a:effectLst/>
          </c:spPr>
          <c:invertIfNegative val="0"/>
          <c:dLbls>
            <c:dLbl>
              <c:idx val="0"/>
              <c:layout/>
              <c:tx>
                <c:rich>
                  <a:bodyPr/>
                  <a:lstStyle/>
                  <a:p>
                    <a:fld id="{C3059CED-6890-448E-82E5-7557A7CA445D}" type="CELLRANGE">
                      <a:rPr lang="en-US"/>
                      <a:pPr/>
                      <a:t>[CELLRANGE]</a:t>
                    </a:fld>
                    <a:r>
                      <a:rPr lang="en-US" baseline="0"/>
                      <a:t>, </a:t>
                    </a:r>
                  </a:p>
                  <a:p>
                    <a:fld id="{D683DE26-33B3-4BBD-AA86-7C3A110E580F}" type="VALUE">
                      <a:rPr lang="en-US" b="1" baseline="0"/>
                      <a:pPr/>
                      <a:t>[VALOR]</a:t>
                    </a:fld>
                    <a:endParaRPr lang="es-PE"/>
                  </a:p>
                </c:rich>
              </c:tx>
              <c:dLblPos val="outEnd"/>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6-BE6A-4661-A4D1-798CFF4821DA}"/>
                </c:ext>
                <c:ext xmlns:c15="http://schemas.microsoft.com/office/drawing/2012/chart" uri="{CE6537A1-D6FC-4f65-9D91-7224C49458BB}">
                  <c15:layout/>
                  <c15:dlblFieldTable/>
                  <c15:showDataLabelsRange val="1"/>
                </c:ext>
              </c:extLst>
            </c:dLbl>
            <c:dLbl>
              <c:idx val="1"/>
              <c:layout/>
              <c:tx>
                <c:rich>
                  <a:bodyPr/>
                  <a:lstStyle/>
                  <a:p>
                    <a:fld id="{F6D5B013-01C1-4DEC-B430-6869CC58DB13}" type="CELLRANGE">
                      <a:rPr lang="en-US"/>
                      <a:pPr/>
                      <a:t>[CELLRANGE]</a:t>
                    </a:fld>
                    <a:r>
                      <a:rPr lang="en-US" baseline="0"/>
                      <a:t>, </a:t>
                    </a:r>
                  </a:p>
                  <a:p>
                    <a:fld id="{36A8BEE9-DAB4-476E-83F9-5E7E5619638F}" type="VALUE">
                      <a:rPr lang="en-US" b="1" baseline="0"/>
                      <a:pPr/>
                      <a:t>[VALOR]</a:t>
                    </a:fld>
                    <a:endParaRPr lang="es-PE"/>
                  </a:p>
                </c:rich>
              </c:tx>
              <c:dLblPos val="outEnd"/>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7-BE6A-4661-A4D1-798CFF4821DA}"/>
                </c:ext>
                <c:ext xmlns:c15="http://schemas.microsoft.com/office/drawing/2012/chart" uri="{CE6537A1-D6FC-4f65-9D91-7224C49458BB}">
                  <c15:layout/>
                  <c15:dlblFieldTable/>
                  <c15:showDataLabelsRange val="1"/>
                </c:ext>
              </c:extLst>
            </c:dLbl>
            <c:dLbl>
              <c:idx val="2"/>
              <c:layout/>
              <c:tx>
                <c:rich>
                  <a:bodyPr/>
                  <a:lstStyle/>
                  <a:p>
                    <a:fld id="{82AB0EC7-3284-4C1D-93E0-8DB091EC8D28}" type="CELLRANGE">
                      <a:rPr lang="en-US"/>
                      <a:pPr/>
                      <a:t>[CELLRANGE]</a:t>
                    </a:fld>
                    <a:r>
                      <a:rPr lang="en-US" baseline="0"/>
                      <a:t>,</a:t>
                    </a:r>
                  </a:p>
                  <a:p>
                    <a:r>
                      <a:rPr lang="en-US" baseline="0"/>
                      <a:t> </a:t>
                    </a:r>
                    <a:fld id="{EA3EC165-6C7B-4B2E-8CA7-D36147783067}" type="VALUE">
                      <a:rPr lang="en-US" b="1" baseline="0"/>
                      <a:pPr/>
                      <a:t>[VALOR]</a:t>
                    </a:fld>
                    <a:endParaRPr lang="en-US" baseline="0"/>
                  </a:p>
                </c:rich>
              </c:tx>
              <c:dLblPos val="outEnd"/>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8-BE6A-4661-A4D1-798CFF4821DA}"/>
                </c:ext>
                <c:ext xmlns:c15="http://schemas.microsoft.com/office/drawing/2012/chart" uri="{CE6537A1-D6FC-4f65-9D91-7224C49458BB}">
                  <c15:layout/>
                  <c15:dlblFieldTable/>
                  <c15:showDataLabelsRange val="1"/>
                </c:ext>
              </c:extLst>
            </c:dLbl>
            <c:dLbl>
              <c:idx val="3"/>
              <c:layout/>
              <c:tx>
                <c:rich>
                  <a:bodyPr/>
                  <a:lstStyle/>
                  <a:p>
                    <a:fld id="{C9F5E304-0F49-40FF-AE6B-CC8A1AE43B64}" type="CELLRANGE">
                      <a:rPr lang="en-US"/>
                      <a:pPr/>
                      <a:t>[CELLRANGE]</a:t>
                    </a:fld>
                    <a:r>
                      <a:rPr lang="en-US" baseline="0"/>
                      <a:t>, </a:t>
                    </a:r>
                  </a:p>
                  <a:p>
                    <a:fld id="{BAF9D2B5-CDC4-45A3-BC82-BECADA5F57B8}" type="VALUE">
                      <a:rPr lang="en-US" b="1" baseline="0"/>
                      <a:pPr/>
                      <a:t>[VALOR]</a:t>
                    </a:fld>
                    <a:endParaRPr lang="es-PE"/>
                  </a:p>
                </c:rich>
              </c:tx>
              <c:dLblPos val="outEnd"/>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9-BE6A-4661-A4D1-798CFF4821DA}"/>
                </c:ext>
                <c:ext xmlns:c15="http://schemas.microsoft.com/office/drawing/2012/chart" uri="{CE6537A1-D6FC-4f65-9D91-7224C49458BB}">
                  <c15:layout/>
                  <c15:dlblFieldTable/>
                  <c15:showDataLabelsRange val="1"/>
                </c:ext>
              </c:extLst>
            </c:dLbl>
            <c:dLbl>
              <c:idx val="4"/>
              <c:layout/>
              <c:tx>
                <c:rich>
                  <a:bodyPr/>
                  <a:lstStyle/>
                  <a:p>
                    <a:fld id="{67E63906-0D97-49D2-8A10-B7B7C2E216F8}" type="CELLRANGE">
                      <a:rPr lang="en-US"/>
                      <a:pPr/>
                      <a:t>[CELLRANGE]</a:t>
                    </a:fld>
                    <a:r>
                      <a:rPr lang="en-US" baseline="0"/>
                      <a:t>, </a:t>
                    </a:r>
                  </a:p>
                  <a:p>
                    <a:fld id="{2B1FF225-FF87-44ED-A25F-B7F7C8857D89}" type="VALUE">
                      <a:rPr lang="en-US" b="1" baseline="0"/>
                      <a:pPr/>
                      <a:t>[VALOR]</a:t>
                    </a:fld>
                    <a:endParaRPr lang="es-PE"/>
                  </a:p>
                </c:rich>
              </c:tx>
              <c:dLblPos val="outEnd"/>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A-BE6A-4661-A4D1-798CFF4821DA}"/>
                </c:ex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E"/>
              </a:p>
            </c:txPr>
            <c:dLblPos val="out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matrícula!$B$34:$B$38</c:f>
              <c:strCache>
                <c:ptCount val="5"/>
                <c:pt idx="0">
                  <c:v>0 a 2 años</c:v>
                </c:pt>
                <c:pt idx="1">
                  <c:v>3 años</c:v>
                </c:pt>
                <c:pt idx="2">
                  <c:v>4 años</c:v>
                </c:pt>
                <c:pt idx="3">
                  <c:v>5 años</c:v>
                </c:pt>
                <c:pt idx="4">
                  <c:v>Total</c:v>
                </c:pt>
              </c:strCache>
            </c:strRef>
          </c:cat>
          <c:val>
            <c:numRef>
              <c:f>matrícula!$F$34:$F$38</c:f>
              <c:numCache>
                <c:formatCode>0%</c:formatCode>
                <c:ptCount val="5"/>
                <c:pt idx="0">
                  <c:v>8.7797587723914328E-2</c:v>
                </c:pt>
                <c:pt idx="1">
                  <c:v>0.21080271045087307</c:v>
                </c:pt>
                <c:pt idx="2">
                  <c:v>0.21292913527849511</c:v>
                </c:pt>
                <c:pt idx="3">
                  <c:v>0.236487612536744</c:v>
                </c:pt>
                <c:pt idx="4">
                  <c:v>0.21318143903470188</c:v>
                </c:pt>
              </c:numCache>
            </c:numRef>
          </c:val>
          <c:extLst xmlns:c16r2="http://schemas.microsoft.com/office/drawing/2015/06/chart">
            <c:ext xmlns:c16="http://schemas.microsoft.com/office/drawing/2014/chart" uri="{C3380CC4-5D6E-409C-BE32-E72D297353CC}">
              <c16:uniqueId val="{0000000B-BE6A-4661-A4D1-798CFF4821DA}"/>
            </c:ext>
            <c:ext xmlns:c15="http://schemas.microsoft.com/office/drawing/2012/chart" uri="{02D57815-91ED-43cb-92C2-25804820EDAC}">
              <c15:datalabelsRange>
                <c15:f>matrícula!$D$34:$D$38</c15:f>
                <c15:dlblRangeCache>
                  <c:ptCount val="5"/>
                  <c:pt idx="0">
                    <c:v>8,342</c:v>
                  </c:pt>
                  <c:pt idx="1">
                    <c:v>97,062</c:v>
                  </c:pt>
                  <c:pt idx="2">
                    <c:v>115,691</c:v>
                  </c:pt>
                  <c:pt idx="3">
                    <c:v>133,388</c:v>
                  </c:pt>
                  <c:pt idx="4">
                    <c:v>354,483</c:v>
                  </c:pt>
                </c15:dlblRangeCache>
              </c15:datalabelsRange>
            </c:ext>
          </c:extLst>
        </c:ser>
        <c:dLbls>
          <c:showLegendKey val="0"/>
          <c:showVal val="0"/>
          <c:showCatName val="0"/>
          <c:showSerName val="0"/>
          <c:showPercent val="0"/>
          <c:showBubbleSize val="0"/>
        </c:dLbls>
        <c:gapWidth val="219"/>
        <c:overlap val="-70"/>
        <c:axId val="500584656"/>
        <c:axId val="500585200"/>
      </c:barChart>
      <c:catAx>
        <c:axId val="500584656"/>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500585200"/>
        <c:crosses val="autoZero"/>
        <c:auto val="1"/>
        <c:lblAlgn val="ctr"/>
        <c:lblOffset val="100"/>
        <c:noMultiLvlLbl val="0"/>
      </c:catAx>
      <c:valAx>
        <c:axId val="500585200"/>
        <c:scaling>
          <c:orientation val="minMax"/>
        </c:scaling>
        <c:delete val="1"/>
        <c:axPos val="l"/>
        <c:numFmt formatCode="0%" sourceLinked="1"/>
        <c:majorTickMark val="none"/>
        <c:minorTickMark val="none"/>
        <c:tickLblPos val="nextTo"/>
        <c:crossAx val="5005846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s-P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Serie 1</c:v>
                </c:pt>
              </c:strCache>
            </c:strRef>
          </c:tx>
          <c:dPt>
            <c:idx val="0"/>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1-2F02-4CFC-9BA3-5A7E7FB23175}"/>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2-2F02-4CFC-9BA3-5A7E7FB23175}"/>
              </c:ext>
            </c:extLst>
          </c:dPt>
          <c:dPt>
            <c:idx val="2"/>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F02-4CFC-9BA3-5A7E7FB23175}"/>
              </c:ext>
            </c:extLst>
          </c:dPt>
          <c:dPt>
            <c:idx val="3"/>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4-2F02-4CFC-9BA3-5A7E7FB23175}"/>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Hoja1!$A$2:$A$5</c:f>
              <c:strCache>
                <c:ptCount val="4"/>
                <c:pt idx="0">
                  <c:v>No hay condiciones de suciedad</c:v>
                </c:pt>
                <c:pt idx="1">
                  <c:v>1 o más condiciones con una barrera mínima de protección</c:v>
                </c:pt>
                <c:pt idx="2">
                  <c:v>1 condición sin barrera de protección</c:v>
                </c:pt>
                <c:pt idx="3">
                  <c:v>2 o más condiciones sin barrera de protección</c:v>
                </c:pt>
              </c:strCache>
            </c:strRef>
          </c:cat>
          <c:val>
            <c:numRef>
              <c:f>Hoja1!$B$2:$B$5</c:f>
              <c:numCache>
                <c:formatCode>0%</c:formatCode>
                <c:ptCount val="4"/>
                <c:pt idx="0">
                  <c:v>0.59799999999999998</c:v>
                </c:pt>
                <c:pt idx="1">
                  <c:v>0.154</c:v>
                </c:pt>
                <c:pt idx="2">
                  <c:v>0.124</c:v>
                </c:pt>
                <c:pt idx="3">
                  <c:v>0.123</c:v>
                </c:pt>
              </c:numCache>
            </c:numRef>
          </c:val>
          <c:extLst xmlns:c16r2="http://schemas.microsoft.com/office/drawing/2015/06/chart">
            <c:ext xmlns:c16="http://schemas.microsoft.com/office/drawing/2014/chart" uri="{C3380CC4-5D6E-409C-BE32-E72D297353CC}">
              <c16:uniqueId val="{00000000-FA58-4AE3-A7F1-5E661E9C6E52}"/>
            </c:ext>
          </c:extLst>
        </c:ser>
        <c:dLbls>
          <c:showLegendKey val="0"/>
          <c:showVal val="0"/>
          <c:showCatName val="0"/>
          <c:showSerName val="0"/>
          <c:showPercent val="0"/>
          <c:showBubbleSize val="0"/>
          <c:showLeaderLines val="1"/>
        </c:dLbls>
        <c:firstSliceAng val="0"/>
        <c:extLst xmlns:c16r2="http://schemas.microsoft.com/office/drawing/2015/06/chart">
          <c:ext xmlns:c15="http://schemas.microsoft.com/office/drawing/2012/chart" uri="{02D57815-91ED-43cb-92C2-25804820EDAC}">
            <c15:filteredPieSeries>
              <c15:ser>
                <c:idx val="1"/>
                <c:order val="1"/>
                <c:tx>
                  <c:strRef>
                    <c:extLst xmlns:c16r2="http://schemas.microsoft.com/office/drawing/2015/06/chart">
                      <c:ext uri="{02D57815-91ED-43cb-92C2-25804820EDAC}">
                        <c15:formulaRef>
                          <c15:sqref>Hoja1!$C$1</c15:sqref>
                        </c15:formulaRef>
                      </c:ext>
                    </c:extLst>
                    <c:strCache>
                      <c:ptCount val="1"/>
                      <c:pt idx="0">
                        <c:v>Columna1</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9-0B05-4CFD-A6D2-0E5032E7154D}"/>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B-0B05-4CFD-A6D2-0E5032E7154D}"/>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D-0B05-4CFD-A6D2-0E5032E7154D}"/>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F-0B05-4CFD-A6D2-0E5032E715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uri="{CE6537A1-D6FC-4f65-9D91-7224C49458BB}"/>
                  </c:extLst>
                </c:dLbls>
                <c:cat>
                  <c:strRef>
                    <c:extLst xmlns:c16r2="http://schemas.microsoft.com/office/drawing/2015/06/chart">
                      <c:ext uri="{02D57815-91ED-43cb-92C2-25804820EDAC}">
                        <c15:formulaRef>
                          <c15:sqref>Hoja1!$A$2:$A$5</c15:sqref>
                        </c15:formulaRef>
                      </c:ext>
                    </c:extLst>
                    <c:strCache>
                      <c:ptCount val="4"/>
                      <c:pt idx="0">
                        <c:v>No hay condiciones de suciedad</c:v>
                      </c:pt>
                      <c:pt idx="1">
                        <c:v>1 o más condiciones con una barrera mínima de protección</c:v>
                      </c:pt>
                      <c:pt idx="2">
                        <c:v>1 condición sin barrera de protección</c:v>
                      </c:pt>
                      <c:pt idx="3">
                        <c:v>2 o más condiciones sin barrera de protección</c:v>
                      </c:pt>
                    </c:strCache>
                  </c:strRef>
                </c:cat>
                <c:val>
                  <c:numRef>
                    <c:extLst xmlns:c16r2="http://schemas.microsoft.com/office/drawing/2015/06/chart">
                      <c:ext uri="{02D57815-91ED-43cb-92C2-25804820EDAC}">
                        <c15:formulaRef>
                          <c15:sqref>Hoja1!$C$2:$C$5</c15:sqref>
                        </c15:formulaRef>
                      </c:ext>
                    </c:extLst>
                    <c:numCache>
                      <c:formatCode>General</c:formatCode>
                      <c:ptCount val="4"/>
                    </c:numCache>
                  </c:numRef>
                </c:val>
                <c:extLst xmlns:c16r2="http://schemas.microsoft.com/office/drawing/2015/06/chart">
                  <c:ext xmlns:c16="http://schemas.microsoft.com/office/drawing/2014/chart" uri="{C3380CC4-5D6E-409C-BE32-E72D297353CC}">
                    <c16:uniqueId val="{00000001-FA58-4AE3-A7F1-5E661E9C6E52}"/>
                  </c:ext>
                </c:extLst>
              </c15:ser>
            </c15:filteredPieSeries>
            <c15:filteredPieSeries>
              <c15:ser>
                <c:idx val="2"/>
                <c:order val="2"/>
                <c:tx>
                  <c:strRef>
                    <c:extLst xmlns:c15="http://schemas.microsoft.com/office/drawing/2012/chart" xmlns:c16r2="http://schemas.microsoft.com/office/drawing/2015/06/chart">
                      <c:ext xmlns:c15="http://schemas.microsoft.com/office/drawing/2012/chart" uri="{02D57815-91ED-43cb-92C2-25804820EDAC}">
                        <c15:formulaRef>
                          <c15:sqref>Hoja1!$D$1</c15:sqref>
                        </c15:formulaRef>
                      </c:ext>
                    </c:extLst>
                    <c:strCache>
                      <c:ptCount val="1"/>
                      <c:pt idx="0">
                        <c:v>Columna2</c:v>
                      </c:pt>
                    </c:strCache>
                  </c:strRef>
                </c:tx>
                <c:dPt>
                  <c:idx val="0"/>
                  <c:bubble3D val="0"/>
                  <c:spPr>
                    <a:solidFill>
                      <a:schemeClr val="accent1"/>
                    </a:solidFill>
                    <a:ln w="19050">
                      <a:solidFill>
                        <a:schemeClr val="lt1"/>
                      </a:solidFill>
                    </a:ln>
                    <a:effectLst/>
                  </c:spPr>
                  <c:extLst xmlns:c15="http://schemas.microsoft.com/office/drawing/2012/chart" xmlns:c16r2="http://schemas.microsoft.com/office/drawing/2015/06/chart">
                    <c:ext xmlns:c16="http://schemas.microsoft.com/office/drawing/2014/chart" uri="{C3380CC4-5D6E-409C-BE32-E72D297353CC}">
                      <c16:uniqueId val="{00000011-0B05-4CFD-A6D2-0E5032E7154D}"/>
                    </c:ext>
                  </c:extLst>
                </c:dPt>
                <c:dPt>
                  <c:idx val="1"/>
                  <c:bubble3D val="0"/>
                  <c:spPr>
                    <a:solidFill>
                      <a:schemeClr val="accent2"/>
                    </a:solidFill>
                    <a:ln w="19050">
                      <a:solidFill>
                        <a:schemeClr val="lt1"/>
                      </a:solidFill>
                    </a:ln>
                    <a:effectLst/>
                  </c:spPr>
                  <c:extLst xmlns:c15="http://schemas.microsoft.com/office/drawing/2012/chart" xmlns:c16r2="http://schemas.microsoft.com/office/drawing/2015/06/chart">
                    <c:ext xmlns:c16="http://schemas.microsoft.com/office/drawing/2014/chart" uri="{C3380CC4-5D6E-409C-BE32-E72D297353CC}">
                      <c16:uniqueId val="{00000013-0B05-4CFD-A6D2-0E5032E7154D}"/>
                    </c:ext>
                  </c:extLst>
                </c:dPt>
                <c:dPt>
                  <c:idx val="2"/>
                  <c:bubble3D val="0"/>
                  <c:spPr>
                    <a:solidFill>
                      <a:schemeClr val="accent3"/>
                    </a:solidFill>
                    <a:ln w="19050">
                      <a:solidFill>
                        <a:schemeClr val="lt1"/>
                      </a:solidFill>
                    </a:ln>
                    <a:effectLst/>
                  </c:spPr>
                  <c:extLst xmlns:c15="http://schemas.microsoft.com/office/drawing/2012/chart" xmlns:c16r2="http://schemas.microsoft.com/office/drawing/2015/06/chart">
                    <c:ext xmlns:c16="http://schemas.microsoft.com/office/drawing/2014/chart" uri="{C3380CC4-5D6E-409C-BE32-E72D297353CC}">
                      <c16:uniqueId val="{00000015-0B05-4CFD-A6D2-0E5032E7154D}"/>
                    </c:ext>
                  </c:extLst>
                </c:dPt>
                <c:dPt>
                  <c:idx val="3"/>
                  <c:bubble3D val="0"/>
                  <c:spPr>
                    <a:solidFill>
                      <a:schemeClr val="accent4"/>
                    </a:solidFill>
                    <a:ln w="19050">
                      <a:solidFill>
                        <a:schemeClr val="lt1"/>
                      </a:solidFill>
                    </a:ln>
                    <a:effectLst/>
                  </c:spPr>
                  <c:extLst xmlns:c15="http://schemas.microsoft.com/office/drawing/2012/chart" xmlns:c16r2="http://schemas.microsoft.com/office/drawing/2015/06/chart">
                    <c:ext xmlns:c16="http://schemas.microsoft.com/office/drawing/2014/chart" uri="{C3380CC4-5D6E-409C-BE32-E72D297353CC}">
                      <c16:uniqueId val="{00000017-0B05-4CFD-A6D2-0E5032E715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xmlns:c16r2="http://schemas.microsoft.com/office/drawing/2015/06/chart">
                    <c:ext xmlns:c15="http://schemas.microsoft.com/office/drawing/2012/chart" uri="{CE6537A1-D6FC-4f65-9D91-7224C49458BB}"/>
                  </c:extLst>
                </c:dLbls>
                <c:cat>
                  <c:strRef>
                    <c:extLst xmlns:c15="http://schemas.microsoft.com/office/drawing/2012/chart" xmlns:c16r2="http://schemas.microsoft.com/office/drawing/2015/06/chart">
                      <c:ext xmlns:c15="http://schemas.microsoft.com/office/drawing/2012/chart" uri="{02D57815-91ED-43cb-92C2-25804820EDAC}">
                        <c15:formulaRef>
                          <c15:sqref>Hoja1!$A$2:$A$5</c15:sqref>
                        </c15:formulaRef>
                      </c:ext>
                    </c:extLst>
                    <c:strCache>
                      <c:ptCount val="4"/>
                      <c:pt idx="0">
                        <c:v>No hay condiciones de suciedad</c:v>
                      </c:pt>
                      <c:pt idx="1">
                        <c:v>1 o más condiciones con una barrera mínima de protección</c:v>
                      </c:pt>
                      <c:pt idx="2">
                        <c:v>1 condición sin barrera de protección</c:v>
                      </c:pt>
                      <c:pt idx="3">
                        <c:v>2 o más condiciones sin barrera de protección</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Hoja1!$D$2:$D$5</c15:sqref>
                        </c15:formulaRef>
                      </c:ext>
                    </c:extLst>
                    <c:numCache>
                      <c:formatCode>General</c:formatCode>
                      <c:ptCount val="4"/>
                    </c:numCache>
                  </c:numRef>
                </c:val>
                <c:extLst xmlns:c15="http://schemas.microsoft.com/office/drawing/2012/chart" xmlns:c16r2="http://schemas.microsoft.com/office/drawing/2015/06/chart">
                  <c:ext xmlns:c16="http://schemas.microsoft.com/office/drawing/2014/chart" uri="{C3380CC4-5D6E-409C-BE32-E72D297353CC}">
                    <c16:uniqueId val="{00000002-FA58-4AE3-A7F1-5E661E9C6E52}"/>
                  </c:ext>
                </c:extLst>
              </c15:ser>
            </c15:filteredPieSeries>
          </c:ext>
        </c:extLst>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19080045396887"/>
          <c:y val="9.5981644625113618E-2"/>
          <c:w val="0.69311115561786485"/>
          <c:h val="0.83618020878385435"/>
        </c:manualLayout>
      </c:layout>
      <c:barChart>
        <c:barDir val="bar"/>
        <c:grouping val="clustered"/>
        <c:varyColors val="0"/>
        <c:ser>
          <c:idx val="0"/>
          <c:order val="0"/>
          <c:tx>
            <c:strRef>
              <c:f>Hoja1!$B$1</c:f>
              <c:strCache>
                <c:ptCount val="1"/>
                <c:pt idx="0">
                  <c:v>Cantidad de materiales accesibles</c:v>
                </c:pt>
              </c:strCache>
            </c:strRef>
          </c:tx>
          <c:spPr>
            <a:solidFill>
              <a:srgbClr val="E47B4E"/>
            </a:solidFill>
            <a:ln w="19050">
              <a:solidFill>
                <a:schemeClr val="lt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Ciencias</c:v>
                </c:pt>
                <c:pt idx="1">
                  <c:v>Arte</c:v>
                </c:pt>
                <c:pt idx="2">
                  <c:v>Hogar</c:v>
                </c:pt>
                <c:pt idx="3">
                  <c:v>Biblioteca</c:v>
                </c:pt>
                <c:pt idx="4">
                  <c:v>Construcción</c:v>
                </c:pt>
              </c:strCache>
            </c:strRef>
          </c:cat>
          <c:val>
            <c:numRef>
              <c:f>Hoja1!$B$2:$B$6</c:f>
              <c:numCache>
                <c:formatCode>General</c:formatCode>
                <c:ptCount val="5"/>
                <c:pt idx="0">
                  <c:v>0.5</c:v>
                </c:pt>
                <c:pt idx="2">
                  <c:v>0.77</c:v>
                </c:pt>
                <c:pt idx="3">
                  <c:v>0.67</c:v>
                </c:pt>
                <c:pt idx="4">
                  <c:v>0.91</c:v>
                </c:pt>
              </c:numCache>
            </c:numRef>
          </c:val>
          <c:extLst xmlns:c15="http://schemas.microsoft.com/office/drawing/2012/chart" xmlns:c16r2="http://schemas.microsoft.com/office/drawing/2015/06/chart">
            <c:ext xmlns:c16="http://schemas.microsoft.com/office/drawing/2014/chart" uri="{C3380CC4-5D6E-409C-BE32-E72D297353CC}">
              <c16:uniqueId val="{00000002-A458-4D59-92D8-C6DBA880C2EE}"/>
            </c:ext>
          </c:extLst>
        </c:ser>
        <c:ser>
          <c:idx val="1"/>
          <c:order val="1"/>
          <c:tx>
            <c:strRef>
              <c:f>Hoja1!$C$1</c:f>
              <c:strCache>
                <c:ptCount val="1"/>
                <c:pt idx="0">
                  <c:v>Presencia</c:v>
                </c:pt>
              </c:strCache>
            </c:strRef>
          </c:tx>
          <c:spPr>
            <a:solidFill>
              <a:srgbClr val="0070C0"/>
            </a:solidFill>
            <a:ln w="19050">
              <a:solidFill>
                <a:schemeClr val="lt1"/>
              </a:solidFill>
            </a:ln>
            <a:effectLst/>
          </c:spPr>
          <c:invertIfNegative val="0"/>
          <c:dPt>
            <c:idx val="4"/>
            <c:invertIfNegative val="0"/>
            <c:bubble3D val="0"/>
            <c:extLst xmlns:c16r2="http://schemas.microsoft.com/office/drawing/2015/06/chart">
              <c:ext xmlns:c16="http://schemas.microsoft.com/office/drawing/2014/chart" uri="{C3380CC4-5D6E-409C-BE32-E72D297353CC}">
                <c16:uniqueId val="{00000000-C8FC-4FFB-B3C2-204626082D3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Ciencias</c:v>
                </c:pt>
                <c:pt idx="1">
                  <c:v>Arte</c:v>
                </c:pt>
                <c:pt idx="2">
                  <c:v>Hogar</c:v>
                </c:pt>
                <c:pt idx="3">
                  <c:v>Biblioteca</c:v>
                </c:pt>
                <c:pt idx="4">
                  <c:v>Construcción</c:v>
                </c:pt>
              </c:strCache>
            </c:strRef>
          </c:cat>
          <c:val>
            <c:numRef>
              <c:f>Hoja1!$C$2:$C$6</c:f>
              <c:numCache>
                <c:formatCode>General</c:formatCode>
                <c:ptCount val="5"/>
                <c:pt idx="0">
                  <c:v>0.54300000000000004</c:v>
                </c:pt>
                <c:pt idx="1">
                  <c:v>0.68400000000000005</c:v>
                </c:pt>
                <c:pt idx="2">
                  <c:v>0.80200000000000005</c:v>
                </c:pt>
                <c:pt idx="3">
                  <c:v>0.89500000000000002</c:v>
                </c:pt>
                <c:pt idx="4">
                  <c:v>0.92700000000000005</c:v>
                </c:pt>
              </c:numCache>
            </c:numRef>
          </c:val>
          <c:extLst xmlns:c15="http://schemas.microsoft.com/office/drawing/2012/chart" xmlns:c16r2="http://schemas.microsoft.com/office/drawing/2015/06/chart">
            <c:ext xmlns:c16="http://schemas.microsoft.com/office/drawing/2014/chart" uri="{C3380CC4-5D6E-409C-BE32-E72D297353CC}">
              <c16:uniqueId val="{00000003-A458-4D59-92D8-C6DBA880C2EE}"/>
            </c:ext>
          </c:extLst>
        </c:ser>
        <c:dLbls>
          <c:showLegendKey val="0"/>
          <c:showVal val="0"/>
          <c:showCatName val="0"/>
          <c:showSerName val="0"/>
          <c:showPercent val="0"/>
          <c:showBubbleSize val="0"/>
        </c:dLbls>
        <c:gapWidth val="219"/>
        <c:axId val="500598800"/>
        <c:axId val="500592816"/>
        <c:extLst xmlns:c16r2="http://schemas.microsoft.com/office/drawing/2015/06/chart"/>
      </c:barChart>
      <c:catAx>
        <c:axId val="500598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1" i="0" u="none" strike="noStrike" kern="1200" cap="all" spc="120" normalizeH="0" baseline="0">
                <a:solidFill>
                  <a:prstClr val="black">
                    <a:lumMod val="65000"/>
                    <a:lumOff val="35000"/>
                  </a:prstClr>
                </a:solidFill>
                <a:latin typeface="+mn-lt"/>
                <a:ea typeface="+mn-ea"/>
                <a:cs typeface="+mn-cs"/>
              </a:defRPr>
            </a:pPr>
            <a:endParaRPr lang="es-PE"/>
          </a:p>
        </c:txPr>
        <c:crossAx val="500592816"/>
        <c:crosses val="autoZero"/>
        <c:auto val="1"/>
        <c:lblAlgn val="ctr"/>
        <c:lblOffset val="100"/>
        <c:noMultiLvlLbl val="0"/>
      </c:catAx>
      <c:valAx>
        <c:axId val="500592816"/>
        <c:scaling>
          <c:orientation val="minMax"/>
        </c:scaling>
        <c:delete val="1"/>
        <c:axPos val="b"/>
        <c:numFmt formatCode="0%" sourceLinked="0"/>
        <c:majorTickMark val="none"/>
        <c:minorTickMark val="none"/>
        <c:tickLblPos val="nextTo"/>
        <c:crossAx val="500598800"/>
        <c:crosses val="autoZero"/>
        <c:crossBetween val="between"/>
        <c:majorUnit val="0.2"/>
      </c:valAx>
      <c:spPr>
        <a:noFill/>
        <a:ln>
          <a:noFill/>
        </a:ln>
        <a:effectLst/>
      </c:spPr>
    </c:plotArea>
    <c:legend>
      <c:legendPos val="b"/>
      <c:layout>
        <c:manualLayout>
          <c:xMode val="edge"/>
          <c:yMode val="edge"/>
          <c:x val="7.0048734895520395E-2"/>
          <c:y val="0.93820758192099363"/>
          <c:w val="0.85990253020895924"/>
          <c:h val="5.891352321193993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E"/>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Serie 1</c:v>
                </c:pt>
              </c:strCache>
            </c:strRef>
          </c:tx>
          <c:dPt>
            <c:idx val="0"/>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1-B902-46AA-AFCD-70F2E114E0A0}"/>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B902-46AA-AFCD-70F2E114E0A0}"/>
              </c:ext>
            </c:extLst>
          </c:dPt>
          <c:dPt>
            <c:idx val="2"/>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5-B902-46AA-AFCD-70F2E114E0A0}"/>
              </c:ext>
            </c:extLst>
          </c:dPt>
          <c:dPt>
            <c:idx val="3"/>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7-B902-46AA-AFCD-70F2E114E0A0}"/>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Hoja1!$A$2:$A$5</c:f>
              <c:strCache>
                <c:ptCount val="4"/>
                <c:pt idx="0">
                  <c:v>No hay sectores accesibles para los niños</c:v>
                </c:pt>
                <c:pt idx="1">
                  <c:v>1 a 3 sectores accesibles para los niños dentro y/o fuera del aula </c:v>
                </c:pt>
                <c:pt idx="2">
                  <c:v>Al menos 4 sectores accesibles dentro y fuera del aula</c:v>
                </c:pt>
                <c:pt idx="3">
                  <c:v>Al menos 4 sectores accesibles solo dentro del aula</c:v>
                </c:pt>
              </c:strCache>
            </c:strRef>
          </c:cat>
          <c:val>
            <c:numRef>
              <c:f>Hoja1!$B$2:$B$5</c:f>
              <c:numCache>
                <c:formatCode>0%</c:formatCode>
                <c:ptCount val="4"/>
                <c:pt idx="0">
                  <c:v>0.01</c:v>
                </c:pt>
                <c:pt idx="1">
                  <c:v>0.14499999999999999</c:v>
                </c:pt>
                <c:pt idx="2">
                  <c:v>1.0999999999999999E-2</c:v>
                </c:pt>
                <c:pt idx="3">
                  <c:v>0.83399999999999996</c:v>
                </c:pt>
              </c:numCache>
            </c:numRef>
          </c:val>
          <c:extLst xmlns:c16r2="http://schemas.microsoft.com/office/drawing/2015/06/chart">
            <c:ext xmlns:c16="http://schemas.microsoft.com/office/drawing/2014/chart" uri="{C3380CC4-5D6E-409C-BE32-E72D297353CC}">
              <c16:uniqueId val="{00000008-B902-46AA-AFCD-70F2E114E0A0}"/>
            </c:ext>
          </c:extLst>
        </c:ser>
        <c:dLbls>
          <c:showLegendKey val="0"/>
          <c:showVal val="0"/>
          <c:showCatName val="0"/>
          <c:showSerName val="0"/>
          <c:showPercent val="0"/>
          <c:showBubbleSize val="0"/>
          <c:showLeaderLines val="1"/>
        </c:dLbls>
        <c:firstSliceAng val="0"/>
        <c:extLst xmlns:c16r2="http://schemas.microsoft.com/office/drawing/2015/06/chart"/>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1"/>
        </c:dLbls>
        <c:firstSliceAng val="0"/>
        <c:extLst xmlns:c16r2="http://schemas.microsoft.com/office/drawing/2015/06/chart">
          <c:ext xmlns:c15="http://schemas.microsoft.com/office/drawing/2012/chart" uri="{02D57815-91ED-43cb-92C2-25804820EDAC}">
            <c15:filteredPieSeries>
              <c15:ser>
                <c:idx val="1"/>
                <c:order val="0"/>
                <c:tx>
                  <c:strRef>
                    <c:extLst xmlns:c16r2="http://schemas.microsoft.com/office/drawing/2015/06/chart">
                      <c:ext uri="{02D57815-91ED-43cb-92C2-25804820EDAC}">
                        <c15:formulaRef>
                          <c15:sqref>Hoja1!$C$1</c15:sqref>
                        </c15:formulaRef>
                      </c:ext>
                    </c:extLst>
                    <c:strCache>
                      <c:ptCount val="1"/>
                      <c:pt idx="0">
                        <c:v>Columna1</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9-0B05-4CFD-A6D2-0E5032E7154D}"/>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B-0B05-4CFD-A6D2-0E5032E7154D}"/>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D-0B05-4CFD-A6D2-0E5032E7154D}"/>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F-0B05-4CFD-A6D2-0E5032E715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uri="{CE6537A1-D6FC-4f65-9D91-7224C49458BB}"/>
                  </c:extLst>
                </c:dLbls>
                <c:cat>
                  <c:strRef>
                    <c:extLst xmlns:c16r2="http://schemas.microsoft.com/office/drawing/2015/06/chart">
                      <c:ext uri="{02D57815-91ED-43cb-92C2-25804820EDAC}">
                        <c15:formulaRef>
                          <c15:sqref>Hoja1!$A$2:$A$5</c15:sqref>
                        </c15:formulaRef>
                      </c:ext>
                    </c:extLst>
                    <c:strCache>
                      <c:ptCount val="4"/>
                      <c:pt idx="0">
                        <c:v>No hay condiciones de suciedad</c:v>
                      </c:pt>
                      <c:pt idx="1">
                        <c:v>1 o más condiciones con una barrera mínima de protección</c:v>
                      </c:pt>
                      <c:pt idx="2">
                        <c:v>1 condición sin barrera de protección</c:v>
                      </c:pt>
                      <c:pt idx="3">
                        <c:v>2 o más condiciones sin barrera de protección</c:v>
                      </c:pt>
                    </c:strCache>
                  </c:strRef>
                </c:cat>
                <c:val>
                  <c:numRef>
                    <c:extLst xmlns:c16r2="http://schemas.microsoft.com/office/drawing/2015/06/chart">
                      <c:ext uri="{02D57815-91ED-43cb-92C2-25804820EDAC}">
                        <c15:formulaRef>
                          <c15:sqref>Hoja1!$C$2:$C$5</c15:sqref>
                        </c15:formulaRef>
                      </c:ext>
                    </c:extLst>
                    <c:numCache>
                      <c:formatCode>General</c:formatCode>
                      <c:ptCount val="4"/>
                    </c:numCache>
                  </c:numRef>
                </c:val>
                <c:extLst xmlns:c16r2="http://schemas.microsoft.com/office/drawing/2015/06/chart">
                  <c:ext xmlns:c16="http://schemas.microsoft.com/office/drawing/2014/chart" uri="{C3380CC4-5D6E-409C-BE32-E72D297353CC}">
                    <c16:uniqueId val="{00000001-FA58-4AE3-A7F1-5E661E9C6E52}"/>
                  </c:ext>
                </c:extLst>
              </c15:ser>
            </c15:filteredPieSeries>
            <c15:filteredPieSeries>
              <c15:ser>
                <c:idx val="2"/>
                <c:order val="1"/>
                <c:tx>
                  <c:strRef>
                    <c:extLst xmlns:c15="http://schemas.microsoft.com/office/drawing/2012/chart" xmlns:c16r2="http://schemas.microsoft.com/office/drawing/2015/06/chart">
                      <c:ext xmlns:c15="http://schemas.microsoft.com/office/drawing/2012/chart" uri="{02D57815-91ED-43cb-92C2-25804820EDAC}">
                        <c15:formulaRef>
                          <c15:sqref>Hoja1!$D$1</c15:sqref>
                        </c15:formulaRef>
                      </c:ext>
                    </c:extLst>
                    <c:strCache>
                      <c:ptCount val="1"/>
                      <c:pt idx="0">
                        <c:v>Columna2</c:v>
                      </c:pt>
                    </c:strCache>
                  </c:strRef>
                </c:tx>
                <c:dPt>
                  <c:idx val="0"/>
                  <c:bubble3D val="0"/>
                  <c:spPr>
                    <a:solidFill>
                      <a:schemeClr val="accent1"/>
                    </a:solidFill>
                    <a:ln w="19050">
                      <a:solidFill>
                        <a:schemeClr val="lt1"/>
                      </a:solidFill>
                    </a:ln>
                    <a:effectLst/>
                  </c:spPr>
                  <c:extLst xmlns:c15="http://schemas.microsoft.com/office/drawing/2012/chart" xmlns:c16r2="http://schemas.microsoft.com/office/drawing/2015/06/chart">
                    <c:ext xmlns:c16="http://schemas.microsoft.com/office/drawing/2014/chart" uri="{C3380CC4-5D6E-409C-BE32-E72D297353CC}">
                      <c16:uniqueId val="{00000011-0B05-4CFD-A6D2-0E5032E7154D}"/>
                    </c:ext>
                  </c:extLst>
                </c:dPt>
                <c:dPt>
                  <c:idx val="1"/>
                  <c:bubble3D val="0"/>
                  <c:spPr>
                    <a:solidFill>
                      <a:schemeClr val="accent2"/>
                    </a:solidFill>
                    <a:ln w="19050">
                      <a:solidFill>
                        <a:schemeClr val="lt1"/>
                      </a:solidFill>
                    </a:ln>
                    <a:effectLst/>
                  </c:spPr>
                  <c:extLst xmlns:c15="http://schemas.microsoft.com/office/drawing/2012/chart" xmlns:c16r2="http://schemas.microsoft.com/office/drawing/2015/06/chart">
                    <c:ext xmlns:c16="http://schemas.microsoft.com/office/drawing/2014/chart" uri="{C3380CC4-5D6E-409C-BE32-E72D297353CC}">
                      <c16:uniqueId val="{00000013-0B05-4CFD-A6D2-0E5032E7154D}"/>
                    </c:ext>
                  </c:extLst>
                </c:dPt>
                <c:dPt>
                  <c:idx val="2"/>
                  <c:bubble3D val="0"/>
                  <c:spPr>
                    <a:solidFill>
                      <a:schemeClr val="accent3"/>
                    </a:solidFill>
                    <a:ln w="19050">
                      <a:solidFill>
                        <a:schemeClr val="lt1"/>
                      </a:solidFill>
                    </a:ln>
                    <a:effectLst/>
                  </c:spPr>
                  <c:extLst xmlns:c15="http://schemas.microsoft.com/office/drawing/2012/chart" xmlns:c16r2="http://schemas.microsoft.com/office/drawing/2015/06/chart">
                    <c:ext xmlns:c16="http://schemas.microsoft.com/office/drawing/2014/chart" uri="{C3380CC4-5D6E-409C-BE32-E72D297353CC}">
                      <c16:uniqueId val="{00000015-0B05-4CFD-A6D2-0E5032E7154D}"/>
                    </c:ext>
                  </c:extLst>
                </c:dPt>
                <c:dPt>
                  <c:idx val="3"/>
                  <c:bubble3D val="0"/>
                  <c:spPr>
                    <a:solidFill>
                      <a:schemeClr val="accent4"/>
                    </a:solidFill>
                    <a:ln w="19050">
                      <a:solidFill>
                        <a:schemeClr val="lt1"/>
                      </a:solidFill>
                    </a:ln>
                    <a:effectLst/>
                  </c:spPr>
                  <c:extLst xmlns:c15="http://schemas.microsoft.com/office/drawing/2012/chart" xmlns:c16r2="http://schemas.microsoft.com/office/drawing/2015/06/chart">
                    <c:ext xmlns:c16="http://schemas.microsoft.com/office/drawing/2014/chart" uri="{C3380CC4-5D6E-409C-BE32-E72D297353CC}">
                      <c16:uniqueId val="{00000017-0B05-4CFD-A6D2-0E5032E715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xmlns:c16r2="http://schemas.microsoft.com/office/drawing/2015/06/chart">
                    <c:ext xmlns:c15="http://schemas.microsoft.com/office/drawing/2012/chart" uri="{CE6537A1-D6FC-4f65-9D91-7224C49458BB}"/>
                  </c:extLst>
                </c:dLbls>
                <c:cat>
                  <c:strRef>
                    <c:extLst xmlns:c15="http://schemas.microsoft.com/office/drawing/2012/chart" xmlns:c16r2="http://schemas.microsoft.com/office/drawing/2015/06/chart">
                      <c:ext xmlns:c15="http://schemas.microsoft.com/office/drawing/2012/chart" uri="{02D57815-91ED-43cb-92C2-25804820EDAC}">
                        <c15:formulaRef>
                          <c15:sqref>Hoja1!$A$2:$A$5</c15:sqref>
                        </c15:formulaRef>
                      </c:ext>
                    </c:extLst>
                    <c:strCache>
                      <c:ptCount val="4"/>
                      <c:pt idx="0">
                        <c:v>No hay condiciones de suciedad</c:v>
                      </c:pt>
                      <c:pt idx="1">
                        <c:v>1 o más condiciones con una barrera mínima de protección</c:v>
                      </c:pt>
                      <c:pt idx="2">
                        <c:v>1 condición sin barrera de protección</c:v>
                      </c:pt>
                      <c:pt idx="3">
                        <c:v>2 o más condiciones sin barrera de protección</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Hoja1!$D$2:$D$5</c15:sqref>
                        </c15:formulaRef>
                      </c:ext>
                    </c:extLst>
                    <c:numCache>
                      <c:formatCode>General</c:formatCode>
                      <c:ptCount val="4"/>
                    </c:numCache>
                  </c:numRef>
                </c:val>
                <c:extLst xmlns:c15="http://schemas.microsoft.com/office/drawing/2012/chart" xmlns:c16r2="http://schemas.microsoft.com/office/drawing/2015/06/chart">
                  <c:ext xmlns:c16="http://schemas.microsoft.com/office/drawing/2014/chart" uri="{C3380CC4-5D6E-409C-BE32-E72D297353CC}">
                    <c16:uniqueId val="{00000002-FA58-4AE3-A7F1-5E661E9C6E52}"/>
                  </c:ext>
                </c:extLst>
              </c15:ser>
            </c15:filteredPieSeries>
          </c:ext>
        </c:extLst>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85630120043421"/>
          <c:y val="9.3859249204220688E-2"/>
          <c:w val="0.44535831577915252"/>
          <c:h val="0.57339779840394745"/>
        </c:manualLayout>
      </c:layout>
      <c:pieChart>
        <c:varyColors val="1"/>
        <c:ser>
          <c:idx val="0"/>
          <c:order val="0"/>
          <c:tx>
            <c:strRef>
              <c:f>Hoja1!$B$1</c:f>
              <c:strCache>
                <c:ptCount val="1"/>
                <c:pt idx="0">
                  <c:v>Públicos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D42D-4E15-8B29-3696DEE3426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D42D-4E15-8B29-3696DEE3426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D42D-4E15-8B29-3696DEE34264}"/>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D42D-4E15-8B29-3696DEE342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Hoja1!$A$2:$A$5</c:f>
              <c:strCache>
                <c:ptCount val="4"/>
                <c:pt idx="0">
                  <c:v>La docente/promotora no presta atención a las dificultades, dudas y/o errores de sus estudiantes.</c:v>
                </c:pt>
                <c:pt idx="1">
                  <c:v>La docente/promotora presta atención a las dificultades, dudas y/o errores, pero proporciona la respuesta correcta</c:v>
                </c:pt>
                <c:pt idx="2">
                  <c:v>La docente/promotora presta atención a las dificultades, dudas y/o errores, animándoles a alcanzar su propia respuesta, brindándoles asistencia limitada..</c:v>
                </c:pt>
                <c:pt idx="3">
                  <c:v>La docente/promotora presta atención a las dificultades, dudas y/o errores ayudando a los/las estudiantes a alcanzar su propia respuesta a través de la reflexión.</c:v>
                </c:pt>
              </c:strCache>
            </c:strRef>
          </c:cat>
          <c:val>
            <c:numRef>
              <c:f>Hoja1!$B$2:$B$5</c:f>
              <c:numCache>
                <c:formatCode>0.00%</c:formatCode>
                <c:ptCount val="4"/>
                <c:pt idx="0">
                  <c:v>6.6000000000000003E-2</c:v>
                </c:pt>
                <c:pt idx="1">
                  <c:v>0.51300000000000001</c:v>
                </c:pt>
                <c:pt idx="2">
                  <c:v>0.41899999999999998</c:v>
                </c:pt>
                <c:pt idx="3">
                  <c:v>2E-3</c:v>
                </c:pt>
              </c:numCache>
            </c:numRef>
          </c:val>
          <c:extLst xmlns:c16r2="http://schemas.microsoft.com/office/drawing/2015/06/chart">
            <c:ext xmlns:c16="http://schemas.microsoft.com/office/drawing/2014/chart" uri="{C3380CC4-5D6E-409C-BE32-E72D297353CC}">
              <c16:uniqueId val="{00000008-D42D-4E15-8B29-3696DEE3426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9-15T12:27:25.287" idx="4">
    <p:pos x="10" y="10"/>
    <p:text>A cargo de OPEP</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4F23FA-EBDC-D649-934D-BB57E33B6E22}" type="doc">
      <dgm:prSet loTypeId="urn:microsoft.com/office/officeart/2005/8/layout/lProcess3" loCatId="" qsTypeId="urn:microsoft.com/office/officeart/2005/8/quickstyle/simple1" qsCatId="simple" csTypeId="urn:microsoft.com/office/officeart/2005/8/colors/colorful5" csCatId="colorful" phldr="1"/>
      <dgm:spPr/>
      <dgm:t>
        <a:bodyPr/>
        <a:lstStyle/>
        <a:p>
          <a:endParaRPr lang="es-MX"/>
        </a:p>
      </dgm:t>
    </dgm:pt>
    <dgm:pt modelId="{7F83A3B0-D62F-2A45-858A-224199958253}">
      <dgm:prSet phldrT="[Texto]" custT="1"/>
      <dgm:spPr/>
      <dgm:t>
        <a:bodyPr/>
        <a:lstStyle/>
        <a:p>
          <a:r>
            <a:rPr lang="es-MX" sz="1100">
              <a:latin typeface="Arial Narrow" panose="020B0606020202030204" pitchFamily="34" charset="0"/>
            </a:rPr>
            <a:t>Salud y nutricíon adolescente, gestante, niño y niña</a:t>
          </a:r>
        </a:p>
      </dgm:t>
    </dgm:pt>
    <dgm:pt modelId="{F46FABAC-1182-4443-BCC2-0071BC985450}" type="parTrans" cxnId="{96A07F26-893B-0C43-81B7-7F71DEDAEE9E}">
      <dgm:prSet/>
      <dgm:spPr/>
      <dgm:t>
        <a:bodyPr/>
        <a:lstStyle/>
        <a:p>
          <a:endParaRPr lang="es-MX" sz="1100">
            <a:latin typeface="Arial Narrow" panose="020B0606020202030204" pitchFamily="34" charset="0"/>
          </a:endParaRPr>
        </a:p>
      </dgm:t>
    </dgm:pt>
    <dgm:pt modelId="{06C68B9B-FC55-7445-A0A1-A770FC356FD2}" type="sibTrans" cxnId="{96A07F26-893B-0C43-81B7-7F71DEDAEE9E}">
      <dgm:prSet/>
      <dgm:spPr/>
      <dgm:t>
        <a:bodyPr/>
        <a:lstStyle/>
        <a:p>
          <a:endParaRPr lang="es-MX" sz="1100">
            <a:latin typeface="Arial Narrow" panose="020B0606020202030204" pitchFamily="34" charset="0"/>
          </a:endParaRPr>
        </a:p>
      </dgm:t>
    </dgm:pt>
    <dgm:pt modelId="{20E8EB86-444D-3E41-B469-666382A37A8A}">
      <dgm:prSet phldrT="[Texto]" custT="1"/>
      <dgm:spPr/>
      <dgm:t>
        <a:bodyPr/>
        <a:lstStyle/>
        <a:p>
          <a:r>
            <a:rPr lang="es-MX" sz="1600" b="1">
              <a:latin typeface="Arial Narrow" panose="020B0606020202030204" pitchFamily="34" charset="0"/>
            </a:rPr>
            <a:t>17</a:t>
          </a:r>
          <a:r>
            <a:rPr lang="es-MX" sz="1100">
              <a:latin typeface="Arial Narrow" panose="020B0606020202030204" pitchFamily="34" charset="0"/>
            </a:rPr>
            <a:t> productos</a:t>
          </a:r>
        </a:p>
        <a:p>
          <a:r>
            <a:rPr lang="es-MX" sz="1100">
              <a:latin typeface="Arial Narrow" panose="020B0606020202030204" pitchFamily="34" charset="0"/>
            </a:rPr>
            <a:t>Atención prenatal, parto, prevención de anemia, planificación familiar, trastorno mental, control CRED, IRA, EDA, problemas del desarrollo, aspectos regulatorios para el PPoR DIT</a:t>
          </a:r>
        </a:p>
      </dgm:t>
    </dgm:pt>
    <dgm:pt modelId="{FEA94C2D-05BF-E243-BE77-81556F5E5125}" type="parTrans" cxnId="{B61D6781-C180-6441-B034-E1ED3F0354AC}">
      <dgm:prSet/>
      <dgm:spPr/>
      <dgm:t>
        <a:bodyPr/>
        <a:lstStyle/>
        <a:p>
          <a:endParaRPr lang="es-MX" sz="1100">
            <a:latin typeface="Arial Narrow" panose="020B0606020202030204" pitchFamily="34" charset="0"/>
          </a:endParaRPr>
        </a:p>
      </dgm:t>
    </dgm:pt>
    <dgm:pt modelId="{B42EA86D-972E-2247-8075-16466510E02D}" type="sibTrans" cxnId="{B61D6781-C180-6441-B034-E1ED3F0354AC}">
      <dgm:prSet/>
      <dgm:spPr/>
      <dgm:t>
        <a:bodyPr/>
        <a:lstStyle/>
        <a:p>
          <a:endParaRPr lang="es-MX" sz="1100">
            <a:latin typeface="Arial Narrow" panose="020B0606020202030204" pitchFamily="34" charset="0"/>
          </a:endParaRPr>
        </a:p>
      </dgm:t>
    </dgm:pt>
    <dgm:pt modelId="{A24EF149-6BFE-5243-9CA4-8D95DD799BC2}">
      <dgm:prSet phldrT="[Texto]" custT="1"/>
      <dgm:spPr/>
      <dgm:t>
        <a:bodyPr/>
        <a:lstStyle/>
        <a:p>
          <a:r>
            <a:rPr lang="es-MX" sz="1100">
              <a:latin typeface="Arial Narrow" panose="020B0606020202030204" pitchFamily="34" charset="0"/>
            </a:rPr>
            <a:t>Condiciones del hogar</a:t>
          </a:r>
        </a:p>
      </dgm:t>
    </dgm:pt>
    <dgm:pt modelId="{DA69FA11-48EF-7144-AB34-FE2F258252BB}" type="parTrans" cxnId="{4A4552AC-7080-2A4E-9660-3C874EF5E822}">
      <dgm:prSet/>
      <dgm:spPr/>
      <dgm:t>
        <a:bodyPr/>
        <a:lstStyle/>
        <a:p>
          <a:endParaRPr lang="es-MX" sz="1100">
            <a:latin typeface="Arial Narrow" panose="020B0606020202030204" pitchFamily="34" charset="0"/>
          </a:endParaRPr>
        </a:p>
      </dgm:t>
    </dgm:pt>
    <dgm:pt modelId="{AEA87830-2CF1-CC49-8C54-36BB9E0F0380}" type="sibTrans" cxnId="{4A4552AC-7080-2A4E-9660-3C874EF5E822}">
      <dgm:prSet/>
      <dgm:spPr/>
      <dgm:t>
        <a:bodyPr/>
        <a:lstStyle/>
        <a:p>
          <a:endParaRPr lang="es-MX" sz="1100">
            <a:latin typeface="Arial Narrow" panose="020B0606020202030204" pitchFamily="34" charset="0"/>
          </a:endParaRPr>
        </a:p>
      </dgm:t>
    </dgm:pt>
    <dgm:pt modelId="{D49476CE-3BC8-B249-9A00-87DA39FF2572}">
      <dgm:prSet phldrT="[Texto]" custT="1"/>
      <dgm:spPr/>
      <dgm:t>
        <a:bodyPr/>
        <a:lstStyle/>
        <a:p>
          <a:r>
            <a:rPr lang="es-MX" sz="1600" b="1">
              <a:latin typeface="Arial Narrow" panose="020B0606020202030204" pitchFamily="34" charset="0"/>
            </a:rPr>
            <a:t>4</a:t>
          </a:r>
          <a:r>
            <a:rPr lang="es-MX" sz="1100">
              <a:latin typeface="Arial Narrow" panose="020B0606020202030204" pitchFamily="34" charset="0"/>
            </a:rPr>
            <a:t> productos</a:t>
          </a:r>
        </a:p>
        <a:p>
          <a:r>
            <a:rPr lang="es-MX" sz="1100">
              <a:latin typeface="Arial Narrow" panose="020B0606020202030204" pitchFamily="34" charset="0"/>
            </a:rPr>
            <a:t>Agua, vivienda, disposición de escretas</a:t>
          </a:r>
        </a:p>
      </dgm:t>
    </dgm:pt>
    <dgm:pt modelId="{A1F4FF34-34CC-884C-9E0B-930AA2313D78}" type="parTrans" cxnId="{9F4E17C2-AB5B-C642-B239-B63FF7DCE5AF}">
      <dgm:prSet/>
      <dgm:spPr/>
      <dgm:t>
        <a:bodyPr/>
        <a:lstStyle/>
        <a:p>
          <a:endParaRPr lang="es-MX" sz="1100">
            <a:latin typeface="Arial Narrow" panose="020B0606020202030204" pitchFamily="34" charset="0"/>
          </a:endParaRPr>
        </a:p>
      </dgm:t>
    </dgm:pt>
    <dgm:pt modelId="{C0787DA9-AC1F-2241-8766-7F2E207FBBA2}" type="sibTrans" cxnId="{9F4E17C2-AB5B-C642-B239-B63FF7DCE5AF}">
      <dgm:prSet/>
      <dgm:spPr/>
      <dgm:t>
        <a:bodyPr/>
        <a:lstStyle/>
        <a:p>
          <a:endParaRPr lang="es-MX" sz="1100">
            <a:latin typeface="Arial Narrow" panose="020B0606020202030204" pitchFamily="34" charset="0"/>
          </a:endParaRPr>
        </a:p>
      </dgm:t>
    </dgm:pt>
    <dgm:pt modelId="{4EF7D946-AC4E-3645-8259-C08FD93DC7C3}">
      <dgm:prSet phldrT="[Texto]" custT="1"/>
      <dgm:spPr/>
      <dgm:t>
        <a:bodyPr/>
        <a:lstStyle/>
        <a:p>
          <a:r>
            <a:rPr lang="es-MX" sz="1100">
              <a:latin typeface="Arial Narrow" panose="020B0606020202030204" pitchFamily="34" charset="0"/>
            </a:rPr>
            <a:t>Cuidado y aprendizaje infantil</a:t>
          </a:r>
        </a:p>
      </dgm:t>
    </dgm:pt>
    <dgm:pt modelId="{0FB89C87-CB1A-004F-AB60-F4A72CEF8C61}" type="parTrans" cxnId="{5663F355-EB00-644A-A260-E101160D21A7}">
      <dgm:prSet/>
      <dgm:spPr/>
      <dgm:t>
        <a:bodyPr/>
        <a:lstStyle/>
        <a:p>
          <a:endParaRPr lang="es-MX" sz="1100">
            <a:latin typeface="Arial Narrow" panose="020B0606020202030204" pitchFamily="34" charset="0"/>
          </a:endParaRPr>
        </a:p>
      </dgm:t>
    </dgm:pt>
    <dgm:pt modelId="{C0ED39A1-6E62-F142-9A72-64F12205E75E}" type="sibTrans" cxnId="{5663F355-EB00-644A-A260-E101160D21A7}">
      <dgm:prSet/>
      <dgm:spPr/>
      <dgm:t>
        <a:bodyPr/>
        <a:lstStyle/>
        <a:p>
          <a:endParaRPr lang="es-MX" sz="1100">
            <a:latin typeface="Arial Narrow" panose="020B0606020202030204" pitchFamily="34" charset="0"/>
          </a:endParaRPr>
        </a:p>
      </dgm:t>
    </dgm:pt>
    <dgm:pt modelId="{045DC0C9-2D18-FD45-B7B5-6D659336903B}">
      <dgm:prSet phldrT="[Texto]" custT="1"/>
      <dgm:spPr/>
      <dgm:t>
        <a:bodyPr/>
        <a:lstStyle/>
        <a:p>
          <a:r>
            <a:rPr lang="es-MX" sz="1600" b="1">
              <a:latin typeface="Arial Narrow" panose="020B0606020202030204" pitchFamily="34" charset="0"/>
            </a:rPr>
            <a:t>3</a:t>
          </a:r>
          <a:r>
            <a:rPr lang="es-MX" sz="1100">
              <a:latin typeface="Arial Narrow" panose="020B0606020202030204" pitchFamily="34" charset="0"/>
            </a:rPr>
            <a:t> </a:t>
          </a:r>
          <a:r>
            <a:rPr lang="es-MX" sz="1100" err="1">
              <a:latin typeface="Arial Narrow" panose="020B0606020202030204" pitchFamily="34" charset="0"/>
            </a:rPr>
            <a:t>produtos</a:t>
          </a:r>
          <a:endParaRPr lang="es-MX" sz="1100">
            <a:latin typeface="Arial Narrow" panose="020B0606020202030204" pitchFamily="34" charset="0"/>
          </a:endParaRPr>
        </a:p>
        <a:p>
          <a:r>
            <a:rPr lang="es-MX" sz="1100">
              <a:latin typeface="Arial Narrow" panose="020B0606020202030204" pitchFamily="34" charset="0"/>
            </a:rPr>
            <a:t>Cuidado </a:t>
          </a:r>
          <a:r>
            <a:rPr lang="es-MX" sz="1100" err="1">
              <a:latin typeface="Arial Narrow" panose="020B0606020202030204" pitchFamily="34" charset="0"/>
            </a:rPr>
            <a:t>extrafamiliar</a:t>
          </a:r>
          <a:r>
            <a:rPr lang="es-MX" sz="1100">
              <a:latin typeface="Arial Narrow" panose="020B0606020202030204" pitchFamily="34" charset="0"/>
            </a:rPr>
            <a:t>, servicio de cuidado diurno, servicios de aprendizaje y cuidado </a:t>
          </a:r>
        </a:p>
      </dgm:t>
    </dgm:pt>
    <dgm:pt modelId="{DA594E37-F6E3-8948-8084-2049D76C31B4}" type="parTrans" cxnId="{DAEFEC49-E64B-BD43-BA9D-E181B6732797}">
      <dgm:prSet/>
      <dgm:spPr/>
      <dgm:t>
        <a:bodyPr/>
        <a:lstStyle/>
        <a:p>
          <a:endParaRPr lang="es-MX" sz="1100">
            <a:latin typeface="Arial Narrow" panose="020B0606020202030204" pitchFamily="34" charset="0"/>
          </a:endParaRPr>
        </a:p>
      </dgm:t>
    </dgm:pt>
    <dgm:pt modelId="{076FF78F-7E38-034E-A48F-4FD7554338E3}" type="sibTrans" cxnId="{DAEFEC49-E64B-BD43-BA9D-E181B6732797}">
      <dgm:prSet/>
      <dgm:spPr/>
      <dgm:t>
        <a:bodyPr/>
        <a:lstStyle/>
        <a:p>
          <a:endParaRPr lang="es-MX" sz="1100">
            <a:latin typeface="Arial Narrow" panose="020B0606020202030204" pitchFamily="34" charset="0"/>
          </a:endParaRPr>
        </a:p>
      </dgm:t>
    </dgm:pt>
    <dgm:pt modelId="{D47F54F9-E962-E34B-ACDD-E40CDC467E99}">
      <dgm:prSet phldrT="[Texto]" custT="1"/>
      <dgm:spPr/>
      <dgm:t>
        <a:bodyPr/>
        <a:lstStyle/>
        <a:p>
          <a:r>
            <a:rPr lang="es-MX" sz="1100">
              <a:latin typeface="Arial Narrow" panose="020B0606020202030204" pitchFamily="34" charset="0"/>
            </a:rPr>
            <a:t>Sistema de protección</a:t>
          </a:r>
        </a:p>
      </dgm:t>
    </dgm:pt>
    <dgm:pt modelId="{E389BE1D-F0CB-BC41-9D0D-C32E5FBADFBF}" type="parTrans" cxnId="{59601ECB-EBEC-BB41-8D08-BC1B37119071}">
      <dgm:prSet/>
      <dgm:spPr/>
      <dgm:t>
        <a:bodyPr/>
        <a:lstStyle/>
        <a:p>
          <a:endParaRPr lang="es-MX" sz="1100">
            <a:latin typeface="Arial Narrow" panose="020B0606020202030204" pitchFamily="34" charset="0"/>
          </a:endParaRPr>
        </a:p>
      </dgm:t>
    </dgm:pt>
    <dgm:pt modelId="{ECB62CCB-90F9-624A-98E4-256DC2E9EE0D}" type="sibTrans" cxnId="{59601ECB-EBEC-BB41-8D08-BC1B37119071}">
      <dgm:prSet/>
      <dgm:spPr/>
      <dgm:t>
        <a:bodyPr/>
        <a:lstStyle/>
        <a:p>
          <a:endParaRPr lang="es-MX" sz="1100">
            <a:latin typeface="Arial Narrow" panose="020B0606020202030204" pitchFamily="34" charset="0"/>
          </a:endParaRPr>
        </a:p>
      </dgm:t>
    </dgm:pt>
    <dgm:pt modelId="{D6BBF976-76C2-634F-9464-13FCE2D2AD68}">
      <dgm:prSet phldrT="[Texto]" custT="1"/>
      <dgm:spPr/>
      <dgm:t>
        <a:bodyPr/>
        <a:lstStyle/>
        <a:p>
          <a:r>
            <a:rPr lang="es-MX" sz="1100">
              <a:latin typeface="Arial Narrow" panose="020B0606020202030204" pitchFamily="34" charset="0"/>
            </a:rPr>
            <a:t>Acompañamiento familiar</a:t>
          </a:r>
        </a:p>
      </dgm:t>
    </dgm:pt>
    <dgm:pt modelId="{8997F6A1-A94B-9144-8149-269D5AB1A66D}" type="parTrans" cxnId="{E7A39E23-8314-4A46-98C0-EFEADDDB3673}">
      <dgm:prSet/>
      <dgm:spPr/>
      <dgm:t>
        <a:bodyPr/>
        <a:lstStyle/>
        <a:p>
          <a:endParaRPr lang="es-MX" sz="1100">
            <a:latin typeface="Arial Narrow" panose="020B0606020202030204" pitchFamily="34" charset="0"/>
          </a:endParaRPr>
        </a:p>
      </dgm:t>
    </dgm:pt>
    <dgm:pt modelId="{F6DEFBB8-F9B1-3B46-8E60-469BE432085A}" type="sibTrans" cxnId="{E7A39E23-8314-4A46-98C0-EFEADDDB3673}">
      <dgm:prSet/>
      <dgm:spPr/>
      <dgm:t>
        <a:bodyPr/>
        <a:lstStyle/>
        <a:p>
          <a:endParaRPr lang="es-MX" sz="1100">
            <a:latin typeface="Arial Narrow" panose="020B0606020202030204" pitchFamily="34" charset="0"/>
          </a:endParaRPr>
        </a:p>
      </dgm:t>
    </dgm:pt>
    <dgm:pt modelId="{0AF652E9-54C6-B146-A789-694F1787A677}">
      <dgm:prSet phldrT="[Texto]" custT="1"/>
      <dgm:spPr/>
      <dgm:t>
        <a:bodyPr/>
        <a:lstStyle/>
        <a:p>
          <a:r>
            <a:rPr lang="es-MX" sz="1800" b="1">
              <a:latin typeface="Arial Narrow" panose="020B0606020202030204" pitchFamily="34" charset="0"/>
            </a:rPr>
            <a:t>5</a:t>
          </a:r>
          <a:r>
            <a:rPr lang="es-MX" sz="1100">
              <a:latin typeface="Arial Narrow" panose="020B0606020202030204" pitchFamily="34" charset="0"/>
            </a:rPr>
            <a:t> productos</a:t>
          </a:r>
        </a:p>
        <a:p>
          <a:r>
            <a:rPr lang="es-MX" sz="1100">
              <a:latin typeface="Arial Narrow" panose="020B0606020202030204" pitchFamily="34" charset="0"/>
            </a:rPr>
            <a:t>Riesgo de desprotección, familias acogedoras, adoptivas, CAR</a:t>
          </a:r>
        </a:p>
      </dgm:t>
    </dgm:pt>
    <dgm:pt modelId="{56DE4E45-4D7C-264E-8DB0-3FDF599A6F60}" type="parTrans" cxnId="{3379579F-CF63-F34F-922A-D81F28DDE871}">
      <dgm:prSet/>
      <dgm:spPr/>
      <dgm:t>
        <a:bodyPr/>
        <a:lstStyle/>
        <a:p>
          <a:endParaRPr lang="es-MX" sz="1100">
            <a:latin typeface="Arial Narrow" panose="020B0606020202030204" pitchFamily="34" charset="0"/>
          </a:endParaRPr>
        </a:p>
      </dgm:t>
    </dgm:pt>
    <dgm:pt modelId="{FDB8EA5D-30FB-C44F-B056-E9B0D1E0BAF3}" type="sibTrans" cxnId="{3379579F-CF63-F34F-922A-D81F28DDE871}">
      <dgm:prSet/>
      <dgm:spPr/>
      <dgm:t>
        <a:bodyPr/>
        <a:lstStyle/>
        <a:p>
          <a:endParaRPr lang="es-MX" sz="1100">
            <a:latin typeface="Arial Narrow" panose="020B0606020202030204" pitchFamily="34" charset="0"/>
          </a:endParaRPr>
        </a:p>
      </dgm:t>
    </dgm:pt>
    <dgm:pt modelId="{ADBAA900-80EB-8B46-A55D-E5F5D46AAD01}">
      <dgm:prSet phldrT="[Texto]" custT="1"/>
      <dgm:spPr/>
      <dgm:t>
        <a:bodyPr/>
        <a:lstStyle/>
        <a:p>
          <a:r>
            <a:rPr lang="es-MX" sz="1800" b="1">
              <a:latin typeface="Arial Narrow" panose="020B0606020202030204" pitchFamily="34" charset="0"/>
            </a:rPr>
            <a:t>1 </a:t>
          </a:r>
          <a:r>
            <a:rPr lang="es-MX" sz="1100">
              <a:latin typeface="Arial Narrow" panose="020B0606020202030204" pitchFamily="34" charset="0"/>
            </a:rPr>
            <a:t>producto</a:t>
          </a:r>
        </a:p>
        <a:p>
          <a:r>
            <a:rPr lang="es-MX" sz="1100">
              <a:latin typeface="Arial Narrow" panose="020B0606020202030204" pitchFamily="34" charset="0"/>
            </a:rPr>
            <a:t>Acompañamiento familiar para el fortalecimiento de </a:t>
          </a:r>
          <a:r>
            <a:rPr lang="es-MX" sz="1100" err="1">
              <a:latin typeface="Arial Narrow" panose="020B0606020202030204" pitchFamily="34" charset="0"/>
            </a:rPr>
            <a:t>capacidade</a:t>
          </a:r>
          <a:r>
            <a:rPr lang="es-MX" sz="1100">
              <a:latin typeface="Arial Narrow" panose="020B0606020202030204" pitchFamily="34" charset="0"/>
            </a:rPr>
            <a:t> de familias</a:t>
          </a:r>
        </a:p>
      </dgm:t>
    </dgm:pt>
    <dgm:pt modelId="{34E34C5D-C5A6-4042-A93A-564A6F798DDE}" type="parTrans" cxnId="{D4792CB2-DEFD-C842-AF3E-694B7452483A}">
      <dgm:prSet/>
      <dgm:spPr/>
      <dgm:t>
        <a:bodyPr/>
        <a:lstStyle/>
        <a:p>
          <a:endParaRPr lang="es-MX" sz="1100">
            <a:latin typeface="Arial Narrow" panose="020B0606020202030204" pitchFamily="34" charset="0"/>
          </a:endParaRPr>
        </a:p>
      </dgm:t>
    </dgm:pt>
    <dgm:pt modelId="{54B60C11-2451-8A4F-B867-75FE2CE5443B}" type="sibTrans" cxnId="{D4792CB2-DEFD-C842-AF3E-694B7452483A}">
      <dgm:prSet/>
      <dgm:spPr/>
      <dgm:t>
        <a:bodyPr/>
        <a:lstStyle/>
        <a:p>
          <a:endParaRPr lang="es-MX" sz="1100">
            <a:latin typeface="Arial Narrow" panose="020B0606020202030204" pitchFamily="34" charset="0"/>
          </a:endParaRPr>
        </a:p>
      </dgm:t>
    </dgm:pt>
    <dgm:pt modelId="{E265C881-D1AE-8A49-A409-E19783769CCE}" type="pres">
      <dgm:prSet presAssocID="{A54F23FA-EBDC-D649-934D-BB57E33B6E22}" presName="Name0" presStyleCnt="0">
        <dgm:presLayoutVars>
          <dgm:chPref val="3"/>
          <dgm:dir/>
          <dgm:animLvl val="lvl"/>
          <dgm:resizeHandles/>
        </dgm:presLayoutVars>
      </dgm:prSet>
      <dgm:spPr/>
      <dgm:t>
        <a:bodyPr/>
        <a:lstStyle/>
        <a:p>
          <a:endParaRPr lang="es-PE"/>
        </a:p>
      </dgm:t>
    </dgm:pt>
    <dgm:pt modelId="{546CD46E-D67D-F049-9485-DF93CCF7D87F}" type="pres">
      <dgm:prSet presAssocID="{7F83A3B0-D62F-2A45-858A-224199958253}" presName="horFlow" presStyleCnt="0"/>
      <dgm:spPr/>
    </dgm:pt>
    <dgm:pt modelId="{63B57DD3-514D-344F-B097-075942599C0E}" type="pres">
      <dgm:prSet presAssocID="{7F83A3B0-D62F-2A45-858A-224199958253}" presName="bigChev" presStyleLbl="node1" presStyleIdx="0" presStyleCnt="5" custScaleX="113359" custScaleY="159616" custLinFactX="-1172" custLinFactNeighborX="-100000" custLinFactNeighborY="-349"/>
      <dgm:spPr/>
      <dgm:t>
        <a:bodyPr/>
        <a:lstStyle/>
        <a:p>
          <a:endParaRPr lang="es-PE"/>
        </a:p>
      </dgm:t>
    </dgm:pt>
    <dgm:pt modelId="{CA745F46-A56E-4249-99AB-9990C13CB103}" type="pres">
      <dgm:prSet presAssocID="{FEA94C2D-05BF-E243-BE77-81556F5E5125}" presName="parTrans" presStyleCnt="0"/>
      <dgm:spPr/>
    </dgm:pt>
    <dgm:pt modelId="{DAF09E41-0EFE-B14A-B000-6632AEE71E88}" type="pres">
      <dgm:prSet presAssocID="{20E8EB86-444D-3E41-B469-666382A37A8A}" presName="node" presStyleLbl="alignAccFollowNode1" presStyleIdx="0" presStyleCnt="5" custScaleX="453571" custScaleY="174982" custLinFactX="-9420" custLinFactNeighborX="-100000" custLinFactNeighborY="527">
        <dgm:presLayoutVars>
          <dgm:bulletEnabled val="1"/>
        </dgm:presLayoutVars>
      </dgm:prSet>
      <dgm:spPr/>
      <dgm:t>
        <a:bodyPr/>
        <a:lstStyle/>
        <a:p>
          <a:endParaRPr lang="es-PE"/>
        </a:p>
      </dgm:t>
    </dgm:pt>
    <dgm:pt modelId="{DEFC47DF-3A98-E949-97CC-F90BDC3F6039}" type="pres">
      <dgm:prSet presAssocID="{7F83A3B0-D62F-2A45-858A-224199958253}" presName="vSp" presStyleCnt="0"/>
      <dgm:spPr/>
    </dgm:pt>
    <dgm:pt modelId="{6642AAEC-45E5-474E-8298-2EE467496E78}" type="pres">
      <dgm:prSet presAssocID="{A24EF149-6BFE-5243-9CA4-8D95DD799BC2}" presName="horFlow" presStyleCnt="0"/>
      <dgm:spPr/>
    </dgm:pt>
    <dgm:pt modelId="{9156CAEA-9276-E64F-A0F4-E200F3CAA708}" type="pres">
      <dgm:prSet presAssocID="{A24EF149-6BFE-5243-9CA4-8D95DD799BC2}" presName="bigChev" presStyleLbl="node1" presStyleIdx="1" presStyleCnt="5"/>
      <dgm:spPr/>
      <dgm:t>
        <a:bodyPr/>
        <a:lstStyle/>
        <a:p>
          <a:endParaRPr lang="es-PE"/>
        </a:p>
      </dgm:t>
    </dgm:pt>
    <dgm:pt modelId="{75B876AA-E7C0-4846-B246-38166BCA3671}" type="pres">
      <dgm:prSet presAssocID="{A1F4FF34-34CC-884C-9E0B-930AA2313D78}" presName="parTrans" presStyleCnt="0"/>
      <dgm:spPr/>
    </dgm:pt>
    <dgm:pt modelId="{71C7431D-13E5-A24C-B507-F78FF02DD4FE}" type="pres">
      <dgm:prSet presAssocID="{D49476CE-3BC8-B249-9A00-87DA39FF2572}" presName="node" presStyleLbl="alignAccFollowNode1" presStyleIdx="1" presStyleCnt="5" custScaleX="452400" custLinFactNeighborX="19959" custLinFactNeighborY="-427">
        <dgm:presLayoutVars>
          <dgm:bulletEnabled val="1"/>
        </dgm:presLayoutVars>
      </dgm:prSet>
      <dgm:spPr/>
      <dgm:t>
        <a:bodyPr/>
        <a:lstStyle/>
        <a:p>
          <a:endParaRPr lang="es-PE"/>
        </a:p>
      </dgm:t>
    </dgm:pt>
    <dgm:pt modelId="{F4474E6B-198A-C84F-87BB-DCA40F6D94D3}" type="pres">
      <dgm:prSet presAssocID="{A24EF149-6BFE-5243-9CA4-8D95DD799BC2}" presName="vSp" presStyleCnt="0"/>
      <dgm:spPr/>
    </dgm:pt>
    <dgm:pt modelId="{8A4AD3A2-C690-E743-AB35-7D7F0BF4C916}" type="pres">
      <dgm:prSet presAssocID="{4EF7D946-AC4E-3645-8259-C08FD93DC7C3}" presName="horFlow" presStyleCnt="0"/>
      <dgm:spPr/>
    </dgm:pt>
    <dgm:pt modelId="{227AD862-B7CD-B242-8E22-5C5CC196DCA5}" type="pres">
      <dgm:prSet presAssocID="{4EF7D946-AC4E-3645-8259-C08FD93DC7C3}" presName="bigChev" presStyleLbl="node1" presStyleIdx="2" presStyleCnt="5"/>
      <dgm:spPr/>
      <dgm:t>
        <a:bodyPr/>
        <a:lstStyle/>
        <a:p>
          <a:endParaRPr lang="es-PE"/>
        </a:p>
      </dgm:t>
    </dgm:pt>
    <dgm:pt modelId="{B7802554-4576-064A-88D6-441926A4E78C}" type="pres">
      <dgm:prSet presAssocID="{DA594E37-F6E3-8948-8084-2049D76C31B4}" presName="parTrans" presStyleCnt="0"/>
      <dgm:spPr/>
    </dgm:pt>
    <dgm:pt modelId="{CE82E313-4103-9045-A701-D90AEBCB9D98}" type="pres">
      <dgm:prSet presAssocID="{045DC0C9-2D18-FD45-B7B5-6D659336903B}" presName="node" presStyleLbl="alignAccFollowNode1" presStyleIdx="2" presStyleCnt="5" custScaleX="452030">
        <dgm:presLayoutVars>
          <dgm:bulletEnabled val="1"/>
        </dgm:presLayoutVars>
      </dgm:prSet>
      <dgm:spPr/>
      <dgm:t>
        <a:bodyPr/>
        <a:lstStyle/>
        <a:p>
          <a:endParaRPr lang="es-PE"/>
        </a:p>
      </dgm:t>
    </dgm:pt>
    <dgm:pt modelId="{B4EE921F-2729-D947-85EE-CD4A567DDB75}" type="pres">
      <dgm:prSet presAssocID="{4EF7D946-AC4E-3645-8259-C08FD93DC7C3}" presName="vSp" presStyleCnt="0"/>
      <dgm:spPr/>
    </dgm:pt>
    <dgm:pt modelId="{94232A6E-E471-6C40-BF70-C1E676792ECB}" type="pres">
      <dgm:prSet presAssocID="{D47F54F9-E962-E34B-ACDD-E40CDC467E99}" presName="horFlow" presStyleCnt="0"/>
      <dgm:spPr/>
    </dgm:pt>
    <dgm:pt modelId="{824BC42D-0667-4344-8086-C82180B36BD1}" type="pres">
      <dgm:prSet presAssocID="{D47F54F9-E962-E34B-ACDD-E40CDC467E99}" presName="bigChev" presStyleLbl="node1" presStyleIdx="3" presStyleCnt="5"/>
      <dgm:spPr/>
      <dgm:t>
        <a:bodyPr/>
        <a:lstStyle/>
        <a:p>
          <a:endParaRPr lang="es-PE"/>
        </a:p>
      </dgm:t>
    </dgm:pt>
    <dgm:pt modelId="{715724CB-B128-0240-8773-61585C1AC71F}" type="pres">
      <dgm:prSet presAssocID="{56DE4E45-4D7C-264E-8DB0-3FDF599A6F60}" presName="parTrans" presStyleCnt="0"/>
      <dgm:spPr/>
    </dgm:pt>
    <dgm:pt modelId="{FA3CFFB3-8FA6-A84E-BC5E-62A30A52E17D}" type="pres">
      <dgm:prSet presAssocID="{0AF652E9-54C6-B146-A789-694F1787A677}" presName="node" presStyleLbl="alignAccFollowNode1" presStyleIdx="3" presStyleCnt="5" custScaleX="444123" custLinFactNeighborX="39567" custLinFactNeighborY="-3812">
        <dgm:presLayoutVars>
          <dgm:bulletEnabled val="1"/>
        </dgm:presLayoutVars>
      </dgm:prSet>
      <dgm:spPr/>
      <dgm:t>
        <a:bodyPr/>
        <a:lstStyle/>
        <a:p>
          <a:endParaRPr lang="es-PE"/>
        </a:p>
      </dgm:t>
    </dgm:pt>
    <dgm:pt modelId="{6D48474E-D6B9-854E-914C-8CB417A03F0C}" type="pres">
      <dgm:prSet presAssocID="{D47F54F9-E962-E34B-ACDD-E40CDC467E99}" presName="vSp" presStyleCnt="0"/>
      <dgm:spPr/>
    </dgm:pt>
    <dgm:pt modelId="{26B11507-BA2B-E94B-9FED-F9B24A5B315E}" type="pres">
      <dgm:prSet presAssocID="{D6BBF976-76C2-634F-9464-13FCE2D2AD68}" presName="horFlow" presStyleCnt="0"/>
      <dgm:spPr/>
    </dgm:pt>
    <dgm:pt modelId="{2581E8BC-E0CF-A540-9989-2D4A38AE4669}" type="pres">
      <dgm:prSet presAssocID="{D6BBF976-76C2-634F-9464-13FCE2D2AD68}" presName="bigChev" presStyleLbl="node1" presStyleIdx="4" presStyleCnt="5"/>
      <dgm:spPr/>
      <dgm:t>
        <a:bodyPr/>
        <a:lstStyle/>
        <a:p>
          <a:endParaRPr lang="es-PE"/>
        </a:p>
      </dgm:t>
    </dgm:pt>
    <dgm:pt modelId="{51971C17-6992-DD4F-8D01-E616F0DF2747}" type="pres">
      <dgm:prSet presAssocID="{34E34C5D-C5A6-4042-A93A-564A6F798DDE}" presName="parTrans" presStyleCnt="0"/>
      <dgm:spPr/>
    </dgm:pt>
    <dgm:pt modelId="{603796A8-2555-E847-B36F-E1AA27141A75}" type="pres">
      <dgm:prSet presAssocID="{ADBAA900-80EB-8B46-A55D-E5F5D46AAD01}" presName="node" presStyleLbl="alignAccFollowNode1" presStyleIdx="4" presStyleCnt="5" custScaleX="453571" custLinFactNeighborX="35918" custLinFactNeighborY="2893">
        <dgm:presLayoutVars>
          <dgm:bulletEnabled val="1"/>
        </dgm:presLayoutVars>
      </dgm:prSet>
      <dgm:spPr/>
      <dgm:t>
        <a:bodyPr/>
        <a:lstStyle/>
        <a:p>
          <a:endParaRPr lang="es-PE"/>
        </a:p>
      </dgm:t>
    </dgm:pt>
  </dgm:ptLst>
  <dgm:cxnLst>
    <dgm:cxn modelId="{D672C47A-E534-4880-BDB5-899E32C2C10D}" type="presOf" srcId="{A24EF149-6BFE-5243-9CA4-8D95DD799BC2}" destId="{9156CAEA-9276-E64F-A0F4-E200F3CAA708}" srcOrd="0" destOrd="0" presId="urn:microsoft.com/office/officeart/2005/8/layout/lProcess3"/>
    <dgm:cxn modelId="{B61D6781-C180-6441-B034-E1ED3F0354AC}" srcId="{7F83A3B0-D62F-2A45-858A-224199958253}" destId="{20E8EB86-444D-3E41-B469-666382A37A8A}" srcOrd="0" destOrd="0" parTransId="{FEA94C2D-05BF-E243-BE77-81556F5E5125}" sibTransId="{B42EA86D-972E-2247-8075-16466510E02D}"/>
    <dgm:cxn modelId="{DAEFEC49-E64B-BD43-BA9D-E181B6732797}" srcId="{4EF7D946-AC4E-3645-8259-C08FD93DC7C3}" destId="{045DC0C9-2D18-FD45-B7B5-6D659336903B}" srcOrd="0" destOrd="0" parTransId="{DA594E37-F6E3-8948-8084-2049D76C31B4}" sibTransId="{076FF78F-7E38-034E-A48F-4FD7554338E3}"/>
    <dgm:cxn modelId="{F5E65110-45E3-4C30-A17C-A289AF31C987}" type="presOf" srcId="{045DC0C9-2D18-FD45-B7B5-6D659336903B}" destId="{CE82E313-4103-9045-A701-D90AEBCB9D98}" srcOrd="0" destOrd="0" presId="urn:microsoft.com/office/officeart/2005/8/layout/lProcess3"/>
    <dgm:cxn modelId="{789AB504-E3D1-42DB-A331-F69AB078FB0E}" type="presOf" srcId="{D49476CE-3BC8-B249-9A00-87DA39FF2572}" destId="{71C7431D-13E5-A24C-B507-F78FF02DD4FE}" srcOrd="0" destOrd="0" presId="urn:microsoft.com/office/officeart/2005/8/layout/lProcess3"/>
    <dgm:cxn modelId="{8222663C-12A5-42DF-803F-2935CA326DD8}" type="presOf" srcId="{4EF7D946-AC4E-3645-8259-C08FD93DC7C3}" destId="{227AD862-B7CD-B242-8E22-5C5CC196DCA5}" srcOrd="0" destOrd="0" presId="urn:microsoft.com/office/officeart/2005/8/layout/lProcess3"/>
    <dgm:cxn modelId="{0155C5FC-B845-41DD-A74F-E5EA8003CF16}" type="presOf" srcId="{D6BBF976-76C2-634F-9464-13FCE2D2AD68}" destId="{2581E8BC-E0CF-A540-9989-2D4A38AE4669}" srcOrd="0" destOrd="0" presId="urn:microsoft.com/office/officeart/2005/8/layout/lProcess3"/>
    <dgm:cxn modelId="{0C21C659-AC22-4378-8381-83BBEF9770E6}" type="presOf" srcId="{20E8EB86-444D-3E41-B469-666382A37A8A}" destId="{DAF09E41-0EFE-B14A-B000-6632AEE71E88}" srcOrd="0" destOrd="0" presId="urn:microsoft.com/office/officeart/2005/8/layout/lProcess3"/>
    <dgm:cxn modelId="{4A4552AC-7080-2A4E-9660-3C874EF5E822}" srcId="{A54F23FA-EBDC-D649-934D-BB57E33B6E22}" destId="{A24EF149-6BFE-5243-9CA4-8D95DD799BC2}" srcOrd="1" destOrd="0" parTransId="{DA69FA11-48EF-7144-AB34-FE2F258252BB}" sibTransId="{AEA87830-2CF1-CC49-8C54-36BB9E0F0380}"/>
    <dgm:cxn modelId="{D4792CB2-DEFD-C842-AF3E-694B7452483A}" srcId="{D6BBF976-76C2-634F-9464-13FCE2D2AD68}" destId="{ADBAA900-80EB-8B46-A55D-E5F5D46AAD01}" srcOrd="0" destOrd="0" parTransId="{34E34C5D-C5A6-4042-A93A-564A6F798DDE}" sibTransId="{54B60C11-2451-8A4F-B867-75FE2CE5443B}"/>
    <dgm:cxn modelId="{E923E666-7895-41D3-97E7-207F397A2147}" type="presOf" srcId="{ADBAA900-80EB-8B46-A55D-E5F5D46AAD01}" destId="{603796A8-2555-E847-B36F-E1AA27141A75}" srcOrd="0" destOrd="0" presId="urn:microsoft.com/office/officeart/2005/8/layout/lProcess3"/>
    <dgm:cxn modelId="{E03FF954-08BE-4D11-A01F-8A8C2C80177C}" type="presOf" srcId="{0AF652E9-54C6-B146-A789-694F1787A677}" destId="{FA3CFFB3-8FA6-A84E-BC5E-62A30A52E17D}" srcOrd="0" destOrd="0" presId="urn:microsoft.com/office/officeart/2005/8/layout/lProcess3"/>
    <dgm:cxn modelId="{3379579F-CF63-F34F-922A-D81F28DDE871}" srcId="{D47F54F9-E962-E34B-ACDD-E40CDC467E99}" destId="{0AF652E9-54C6-B146-A789-694F1787A677}" srcOrd="0" destOrd="0" parTransId="{56DE4E45-4D7C-264E-8DB0-3FDF599A6F60}" sibTransId="{FDB8EA5D-30FB-C44F-B056-E9B0D1E0BAF3}"/>
    <dgm:cxn modelId="{96A07F26-893B-0C43-81B7-7F71DEDAEE9E}" srcId="{A54F23FA-EBDC-D649-934D-BB57E33B6E22}" destId="{7F83A3B0-D62F-2A45-858A-224199958253}" srcOrd="0" destOrd="0" parTransId="{F46FABAC-1182-4443-BCC2-0071BC985450}" sibTransId="{06C68B9B-FC55-7445-A0A1-A770FC356FD2}"/>
    <dgm:cxn modelId="{3CA879EF-D152-494E-BE42-8377AAA93E6D}" type="presOf" srcId="{A54F23FA-EBDC-D649-934D-BB57E33B6E22}" destId="{E265C881-D1AE-8A49-A409-E19783769CCE}" srcOrd="0" destOrd="0" presId="urn:microsoft.com/office/officeart/2005/8/layout/lProcess3"/>
    <dgm:cxn modelId="{E7A39E23-8314-4A46-98C0-EFEADDDB3673}" srcId="{A54F23FA-EBDC-D649-934D-BB57E33B6E22}" destId="{D6BBF976-76C2-634F-9464-13FCE2D2AD68}" srcOrd="4" destOrd="0" parTransId="{8997F6A1-A94B-9144-8149-269D5AB1A66D}" sibTransId="{F6DEFBB8-F9B1-3B46-8E60-469BE432085A}"/>
    <dgm:cxn modelId="{59601ECB-EBEC-BB41-8D08-BC1B37119071}" srcId="{A54F23FA-EBDC-D649-934D-BB57E33B6E22}" destId="{D47F54F9-E962-E34B-ACDD-E40CDC467E99}" srcOrd="3" destOrd="0" parTransId="{E389BE1D-F0CB-BC41-9D0D-C32E5FBADFBF}" sibTransId="{ECB62CCB-90F9-624A-98E4-256DC2E9EE0D}"/>
    <dgm:cxn modelId="{5663F355-EB00-644A-A260-E101160D21A7}" srcId="{A54F23FA-EBDC-D649-934D-BB57E33B6E22}" destId="{4EF7D946-AC4E-3645-8259-C08FD93DC7C3}" srcOrd="2" destOrd="0" parTransId="{0FB89C87-CB1A-004F-AB60-F4A72CEF8C61}" sibTransId="{C0ED39A1-6E62-F142-9A72-64F12205E75E}"/>
    <dgm:cxn modelId="{9F4E17C2-AB5B-C642-B239-B63FF7DCE5AF}" srcId="{A24EF149-6BFE-5243-9CA4-8D95DD799BC2}" destId="{D49476CE-3BC8-B249-9A00-87DA39FF2572}" srcOrd="0" destOrd="0" parTransId="{A1F4FF34-34CC-884C-9E0B-930AA2313D78}" sibTransId="{C0787DA9-AC1F-2241-8766-7F2E207FBBA2}"/>
    <dgm:cxn modelId="{E0039073-DC8E-4CFC-BB12-89189A6155B9}" type="presOf" srcId="{7F83A3B0-D62F-2A45-858A-224199958253}" destId="{63B57DD3-514D-344F-B097-075942599C0E}" srcOrd="0" destOrd="0" presId="urn:microsoft.com/office/officeart/2005/8/layout/lProcess3"/>
    <dgm:cxn modelId="{7D4056DB-1786-498B-B09D-98C545217161}" type="presOf" srcId="{D47F54F9-E962-E34B-ACDD-E40CDC467E99}" destId="{824BC42D-0667-4344-8086-C82180B36BD1}" srcOrd="0" destOrd="0" presId="urn:microsoft.com/office/officeart/2005/8/layout/lProcess3"/>
    <dgm:cxn modelId="{1409568C-6BE7-47B8-BA86-E698A93387C1}" type="presParOf" srcId="{E265C881-D1AE-8A49-A409-E19783769CCE}" destId="{546CD46E-D67D-F049-9485-DF93CCF7D87F}" srcOrd="0" destOrd="0" presId="urn:microsoft.com/office/officeart/2005/8/layout/lProcess3"/>
    <dgm:cxn modelId="{F04417E7-06F7-4EF8-A7CC-22687B312CDC}" type="presParOf" srcId="{546CD46E-D67D-F049-9485-DF93CCF7D87F}" destId="{63B57DD3-514D-344F-B097-075942599C0E}" srcOrd="0" destOrd="0" presId="urn:microsoft.com/office/officeart/2005/8/layout/lProcess3"/>
    <dgm:cxn modelId="{C8F499ED-1558-409B-B251-D7B60AA67C4B}" type="presParOf" srcId="{546CD46E-D67D-F049-9485-DF93CCF7D87F}" destId="{CA745F46-A56E-4249-99AB-9990C13CB103}" srcOrd="1" destOrd="0" presId="urn:microsoft.com/office/officeart/2005/8/layout/lProcess3"/>
    <dgm:cxn modelId="{59A96DA2-1C41-4761-A87E-71FB44C02CF5}" type="presParOf" srcId="{546CD46E-D67D-F049-9485-DF93CCF7D87F}" destId="{DAF09E41-0EFE-B14A-B000-6632AEE71E88}" srcOrd="2" destOrd="0" presId="urn:microsoft.com/office/officeart/2005/8/layout/lProcess3"/>
    <dgm:cxn modelId="{A5526361-B867-4695-A0E1-30BDE5FF2ADF}" type="presParOf" srcId="{E265C881-D1AE-8A49-A409-E19783769CCE}" destId="{DEFC47DF-3A98-E949-97CC-F90BDC3F6039}" srcOrd="1" destOrd="0" presId="urn:microsoft.com/office/officeart/2005/8/layout/lProcess3"/>
    <dgm:cxn modelId="{149FA804-BE3E-4F3B-8B62-90167409D5B5}" type="presParOf" srcId="{E265C881-D1AE-8A49-A409-E19783769CCE}" destId="{6642AAEC-45E5-474E-8298-2EE467496E78}" srcOrd="2" destOrd="0" presId="urn:microsoft.com/office/officeart/2005/8/layout/lProcess3"/>
    <dgm:cxn modelId="{1F2EC0B9-129F-4CF2-BD7A-D2CAC504D2DA}" type="presParOf" srcId="{6642AAEC-45E5-474E-8298-2EE467496E78}" destId="{9156CAEA-9276-E64F-A0F4-E200F3CAA708}" srcOrd="0" destOrd="0" presId="urn:microsoft.com/office/officeart/2005/8/layout/lProcess3"/>
    <dgm:cxn modelId="{5628281F-A3BF-4FF1-B757-3B241190C5FD}" type="presParOf" srcId="{6642AAEC-45E5-474E-8298-2EE467496E78}" destId="{75B876AA-E7C0-4846-B246-38166BCA3671}" srcOrd="1" destOrd="0" presId="urn:microsoft.com/office/officeart/2005/8/layout/lProcess3"/>
    <dgm:cxn modelId="{71761DC2-4E00-4C75-96D9-C11B45EFA488}" type="presParOf" srcId="{6642AAEC-45E5-474E-8298-2EE467496E78}" destId="{71C7431D-13E5-A24C-B507-F78FF02DD4FE}" srcOrd="2" destOrd="0" presId="urn:microsoft.com/office/officeart/2005/8/layout/lProcess3"/>
    <dgm:cxn modelId="{63587B3E-ED5B-4186-A440-3618A49E65C5}" type="presParOf" srcId="{E265C881-D1AE-8A49-A409-E19783769CCE}" destId="{F4474E6B-198A-C84F-87BB-DCA40F6D94D3}" srcOrd="3" destOrd="0" presId="urn:microsoft.com/office/officeart/2005/8/layout/lProcess3"/>
    <dgm:cxn modelId="{A4A99741-3235-4333-8D74-1897F9945086}" type="presParOf" srcId="{E265C881-D1AE-8A49-A409-E19783769CCE}" destId="{8A4AD3A2-C690-E743-AB35-7D7F0BF4C916}" srcOrd="4" destOrd="0" presId="urn:microsoft.com/office/officeart/2005/8/layout/lProcess3"/>
    <dgm:cxn modelId="{9842FDDA-2C6C-4896-A6F6-DFC8B0E0CB04}" type="presParOf" srcId="{8A4AD3A2-C690-E743-AB35-7D7F0BF4C916}" destId="{227AD862-B7CD-B242-8E22-5C5CC196DCA5}" srcOrd="0" destOrd="0" presId="urn:microsoft.com/office/officeart/2005/8/layout/lProcess3"/>
    <dgm:cxn modelId="{B33880DE-B07F-42ED-8F2D-3F8D9C1D7744}" type="presParOf" srcId="{8A4AD3A2-C690-E743-AB35-7D7F0BF4C916}" destId="{B7802554-4576-064A-88D6-441926A4E78C}" srcOrd="1" destOrd="0" presId="urn:microsoft.com/office/officeart/2005/8/layout/lProcess3"/>
    <dgm:cxn modelId="{9C8E5CDA-6CBB-4F48-9F88-26FB25C7DBEC}" type="presParOf" srcId="{8A4AD3A2-C690-E743-AB35-7D7F0BF4C916}" destId="{CE82E313-4103-9045-A701-D90AEBCB9D98}" srcOrd="2" destOrd="0" presId="urn:microsoft.com/office/officeart/2005/8/layout/lProcess3"/>
    <dgm:cxn modelId="{BD1D8850-F626-4F26-8762-5874FBB5FA95}" type="presParOf" srcId="{E265C881-D1AE-8A49-A409-E19783769CCE}" destId="{B4EE921F-2729-D947-85EE-CD4A567DDB75}" srcOrd="5" destOrd="0" presId="urn:microsoft.com/office/officeart/2005/8/layout/lProcess3"/>
    <dgm:cxn modelId="{F8ED80DC-08B4-4756-84F5-F245A1F609BB}" type="presParOf" srcId="{E265C881-D1AE-8A49-A409-E19783769CCE}" destId="{94232A6E-E471-6C40-BF70-C1E676792ECB}" srcOrd="6" destOrd="0" presId="urn:microsoft.com/office/officeart/2005/8/layout/lProcess3"/>
    <dgm:cxn modelId="{56E58B93-D110-4345-9806-92450D656CAC}" type="presParOf" srcId="{94232A6E-E471-6C40-BF70-C1E676792ECB}" destId="{824BC42D-0667-4344-8086-C82180B36BD1}" srcOrd="0" destOrd="0" presId="urn:microsoft.com/office/officeart/2005/8/layout/lProcess3"/>
    <dgm:cxn modelId="{E42A9B04-C09F-40C0-8D17-E4AA73741119}" type="presParOf" srcId="{94232A6E-E471-6C40-BF70-C1E676792ECB}" destId="{715724CB-B128-0240-8773-61585C1AC71F}" srcOrd="1" destOrd="0" presId="urn:microsoft.com/office/officeart/2005/8/layout/lProcess3"/>
    <dgm:cxn modelId="{9F609226-4B7F-490D-B8C1-F5298AEE0F21}" type="presParOf" srcId="{94232A6E-E471-6C40-BF70-C1E676792ECB}" destId="{FA3CFFB3-8FA6-A84E-BC5E-62A30A52E17D}" srcOrd="2" destOrd="0" presId="urn:microsoft.com/office/officeart/2005/8/layout/lProcess3"/>
    <dgm:cxn modelId="{956F55AE-BDFB-4F91-9BCF-00C4EFAA7929}" type="presParOf" srcId="{E265C881-D1AE-8A49-A409-E19783769CCE}" destId="{6D48474E-D6B9-854E-914C-8CB417A03F0C}" srcOrd="7" destOrd="0" presId="urn:microsoft.com/office/officeart/2005/8/layout/lProcess3"/>
    <dgm:cxn modelId="{8AFCB1CE-816D-4E11-8413-7F96598B93D2}" type="presParOf" srcId="{E265C881-D1AE-8A49-A409-E19783769CCE}" destId="{26B11507-BA2B-E94B-9FED-F9B24A5B315E}" srcOrd="8" destOrd="0" presId="urn:microsoft.com/office/officeart/2005/8/layout/lProcess3"/>
    <dgm:cxn modelId="{5BAAE46C-B1BC-402D-A1D2-C48FA405DA53}" type="presParOf" srcId="{26B11507-BA2B-E94B-9FED-F9B24A5B315E}" destId="{2581E8BC-E0CF-A540-9989-2D4A38AE4669}" srcOrd="0" destOrd="0" presId="urn:microsoft.com/office/officeart/2005/8/layout/lProcess3"/>
    <dgm:cxn modelId="{1ECEDA10-2E37-4E02-BA6D-AC485B5FFF98}" type="presParOf" srcId="{26B11507-BA2B-E94B-9FED-F9B24A5B315E}" destId="{51971C17-6992-DD4F-8D01-E616F0DF2747}" srcOrd="1" destOrd="0" presId="urn:microsoft.com/office/officeart/2005/8/layout/lProcess3"/>
    <dgm:cxn modelId="{F1D3BE7C-4407-4919-AEF8-5B9E99639E2F}" type="presParOf" srcId="{26B11507-BA2B-E94B-9FED-F9B24A5B315E}" destId="{603796A8-2555-E847-B36F-E1AA27141A75}" srcOrd="2" destOrd="0" presId="urn:microsoft.com/office/officeart/2005/8/layout/lProcess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57DD3-514D-344F-B097-075942599C0E}">
      <dsp:nvSpPr>
        <dsp:cNvPr id="0" name=""/>
        <dsp:cNvSpPr/>
      </dsp:nvSpPr>
      <dsp:spPr>
        <a:xfrm>
          <a:off x="370142" y="185"/>
          <a:ext cx="1480068" cy="83360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MX" sz="1100" kern="1200">
              <a:latin typeface="Arial Narrow" panose="020B0606020202030204" pitchFamily="34" charset="0"/>
            </a:rPr>
            <a:t>Salud y nutricíon adolescente, gestante, niño y niña</a:t>
          </a:r>
        </a:p>
      </dsp:txBody>
      <dsp:txXfrm>
        <a:off x="786946" y="185"/>
        <a:ext cx="646460" cy="833608"/>
      </dsp:txXfrm>
    </dsp:sp>
    <dsp:sp modelId="{DAF09E41-0EFE-B14A-B000-6632AEE71E88}">
      <dsp:nvSpPr>
        <dsp:cNvPr id="0" name=""/>
        <dsp:cNvSpPr/>
      </dsp:nvSpPr>
      <dsp:spPr>
        <a:xfrm>
          <a:off x="1593695" y="41845"/>
          <a:ext cx="4915290" cy="758502"/>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MX" sz="1600" b="1" kern="1200">
              <a:latin typeface="Arial Narrow" panose="020B0606020202030204" pitchFamily="34" charset="0"/>
            </a:rPr>
            <a:t>17</a:t>
          </a:r>
          <a:r>
            <a:rPr lang="es-MX" sz="1100" kern="1200">
              <a:latin typeface="Arial Narrow" panose="020B0606020202030204" pitchFamily="34" charset="0"/>
            </a:rPr>
            <a:t> productos</a:t>
          </a:r>
        </a:p>
        <a:p>
          <a:pPr lvl="0" algn="ctr" defTabSz="711200">
            <a:lnSpc>
              <a:spcPct val="90000"/>
            </a:lnSpc>
            <a:spcBef>
              <a:spcPct val="0"/>
            </a:spcBef>
            <a:spcAft>
              <a:spcPct val="35000"/>
            </a:spcAft>
          </a:pPr>
          <a:r>
            <a:rPr lang="es-MX" sz="1100" kern="1200">
              <a:latin typeface="Arial Narrow" panose="020B0606020202030204" pitchFamily="34" charset="0"/>
            </a:rPr>
            <a:t>Atención prenatal, parto, prevención de anemia, planificación familiar, trastorno mental, control CRED, IRA, EDA, problemas del desarrollo, aspectos regulatorios para el PPoR DIT</a:t>
          </a:r>
        </a:p>
      </dsp:txBody>
      <dsp:txXfrm>
        <a:off x="1972946" y="41845"/>
        <a:ext cx="4156788" cy="758502"/>
      </dsp:txXfrm>
    </dsp:sp>
    <dsp:sp modelId="{9156CAEA-9276-E64F-A0F4-E200F3CAA708}">
      <dsp:nvSpPr>
        <dsp:cNvPr id="0" name=""/>
        <dsp:cNvSpPr/>
      </dsp:nvSpPr>
      <dsp:spPr>
        <a:xfrm>
          <a:off x="555178" y="908733"/>
          <a:ext cx="1305647" cy="522258"/>
        </a:xfrm>
        <a:prstGeom prst="chevron">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MX" sz="1100" kern="1200">
              <a:latin typeface="Arial Narrow" panose="020B0606020202030204" pitchFamily="34" charset="0"/>
            </a:rPr>
            <a:t>Condiciones del hogar</a:t>
          </a:r>
        </a:p>
      </dsp:txBody>
      <dsp:txXfrm>
        <a:off x="816307" y="908733"/>
        <a:ext cx="783389" cy="522258"/>
      </dsp:txXfrm>
    </dsp:sp>
    <dsp:sp modelId="{71C7431D-13E5-A24C-B507-F78FF02DD4FE}">
      <dsp:nvSpPr>
        <dsp:cNvPr id="0" name=""/>
        <dsp:cNvSpPr/>
      </dsp:nvSpPr>
      <dsp:spPr>
        <a:xfrm>
          <a:off x="1724968" y="951274"/>
          <a:ext cx="4902600" cy="433474"/>
        </a:xfrm>
        <a:prstGeom prst="chevron">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MX" sz="1600" b="1" kern="1200">
              <a:latin typeface="Arial Narrow" panose="020B0606020202030204" pitchFamily="34" charset="0"/>
            </a:rPr>
            <a:t>4</a:t>
          </a:r>
          <a:r>
            <a:rPr lang="es-MX" sz="1100" kern="1200">
              <a:latin typeface="Arial Narrow" panose="020B0606020202030204" pitchFamily="34" charset="0"/>
            </a:rPr>
            <a:t> productos</a:t>
          </a:r>
        </a:p>
        <a:p>
          <a:pPr lvl="0" algn="ctr" defTabSz="711200">
            <a:lnSpc>
              <a:spcPct val="90000"/>
            </a:lnSpc>
            <a:spcBef>
              <a:spcPct val="0"/>
            </a:spcBef>
            <a:spcAft>
              <a:spcPct val="35000"/>
            </a:spcAft>
          </a:pPr>
          <a:r>
            <a:rPr lang="es-MX" sz="1100" kern="1200">
              <a:latin typeface="Arial Narrow" panose="020B0606020202030204" pitchFamily="34" charset="0"/>
            </a:rPr>
            <a:t>Agua, vivienda, disposición de escretas</a:t>
          </a:r>
        </a:p>
      </dsp:txBody>
      <dsp:txXfrm>
        <a:off x="1941705" y="951274"/>
        <a:ext cx="4469126" cy="433474"/>
      </dsp:txXfrm>
    </dsp:sp>
    <dsp:sp modelId="{227AD862-B7CD-B242-8E22-5C5CC196DCA5}">
      <dsp:nvSpPr>
        <dsp:cNvPr id="0" name=""/>
        <dsp:cNvSpPr/>
      </dsp:nvSpPr>
      <dsp:spPr>
        <a:xfrm>
          <a:off x="555178" y="1504108"/>
          <a:ext cx="1305647" cy="522258"/>
        </a:xfrm>
        <a:prstGeom prst="chevr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MX" sz="1100" kern="1200">
              <a:latin typeface="Arial Narrow" panose="020B0606020202030204" pitchFamily="34" charset="0"/>
            </a:rPr>
            <a:t>Cuidado y aprendizaje infantil</a:t>
          </a:r>
        </a:p>
      </dsp:txBody>
      <dsp:txXfrm>
        <a:off x="816307" y="1504108"/>
        <a:ext cx="783389" cy="522258"/>
      </dsp:txXfrm>
    </dsp:sp>
    <dsp:sp modelId="{CE82E313-4103-9045-A701-D90AEBCB9D98}">
      <dsp:nvSpPr>
        <dsp:cNvPr id="0" name=""/>
        <dsp:cNvSpPr/>
      </dsp:nvSpPr>
      <dsp:spPr>
        <a:xfrm>
          <a:off x="1691091" y="1548500"/>
          <a:ext cx="4898590" cy="433474"/>
        </a:xfrm>
        <a:prstGeom prst="chevron">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MX" sz="1600" b="1" kern="1200">
              <a:latin typeface="Arial Narrow" panose="020B0606020202030204" pitchFamily="34" charset="0"/>
            </a:rPr>
            <a:t>3</a:t>
          </a:r>
          <a:r>
            <a:rPr lang="es-MX" sz="1100" kern="1200">
              <a:latin typeface="Arial Narrow" panose="020B0606020202030204" pitchFamily="34" charset="0"/>
            </a:rPr>
            <a:t> </a:t>
          </a:r>
          <a:r>
            <a:rPr lang="es-MX" sz="1100" kern="1200" err="1">
              <a:latin typeface="Arial Narrow" panose="020B0606020202030204" pitchFamily="34" charset="0"/>
            </a:rPr>
            <a:t>produtos</a:t>
          </a:r>
          <a:endParaRPr lang="es-MX" sz="1100" kern="1200">
            <a:latin typeface="Arial Narrow" panose="020B0606020202030204" pitchFamily="34" charset="0"/>
          </a:endParaRPr>
        </a:p>
        <a:p>
          <a:pPr lvl="0" algn="ctr" defTabSz="711200">
            <a:lnSpc>
              <a:spcPct val="90000"/>
            </a:lnSpc>
            <a:spcBef>
              <a:spcPct val="0"/>
            </a:spcBef>
            <a:spcAft>
              <a:spcPct val="35000"/>
            </a:spcAft>
          </a:pPr>
          <a:r>
            <a:rPr lang="es-MX" sz="1100" kern="1200">
              <a:latin typeface="Arial Narrow" panose="020B0606020202030204" pitchFamily="34" charset="0"/>
            </a:rPr>
            <a:t>Cuidado </a:t>
          </a:r>
          <a:r>
            <a:rPr lang="es-MX" sz="1100" kern="1200" err="1">
              <a:latin typeface="Arial Narrow" panose="020B0606020202030204" pitchFamily="34" charset="0"/>
            </a:rPr>
            <a:t>extrafamiliar</a:t>
          </a:r>
          <a:r>
            <a:rPr lang="es-MX" sz="1100" kern="1200">
              <a:latin typeface="Arial Narrow" panose="020B0606020202030204" pitchFamily="34" charset="0"/>
            </a:rPr>
            <a:t>, servicio de cuidado diurno, servicios de aprendizaje y cuidado </a:t>
          </a:r>
        </a:p>
      </dsp:txBody>
      <dsp:txXfrm>
        <a:off x="1907828" y="1548500"/>
        <a:ext cx="4465116" cy="433474"/>
      </dsp:txXfrm>
    </dsp:sp>
    <dsp:sp modelId="{824BC42D-0667-4344-8086-C82180B36BD1}">
      <dsp:nvSpPr>
        <dsp:cNvPr id="0" name=""/>
        <dsp:cNvSpPr/>
      </dsp:nvSpPr>
      <dsp:spPr>
        <a:xfrm>
          <a:off x="555178" y="2099483"/>
          <a:ext cx="1305647" cy="522258"/>
        </a:xfrm>
        <a:prstGeom prst="chevron">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MX" sz="1100" kern="1200">
              <a:latin typeface="Arial Narrow" panose="020B0606020202030204" pitchFamily="34" charset="0"/>
            </a:rPr>
            <a:t>Sistema de protección</a:t>
          </a:r>
        </a:p>
      </dsp:txBody>
      <dsp:txXfrm>
        <a:off x="816307" y="2099483"/>
        <a:ext cx="783389" cy="522258"/>
      </dsp:txXfrm>
    </dsp:sp>
    <dsp:sp modelId="{FA3CFFB3-8FA6-A84E-BC5E-62A30A52E17D}">
      <dsp:nvSpPr>
        <dsp:cNvPr id="0" name=""/>
        <dsp:cNvSpPr/>
      </dsp:nvSpPr>
      <dsp:spPr>
        <a:xfrm>
          <a:off x="1758249" y="2127351"/>
          <a:ext cx="4812903" cy="433474"/>
        </a:xfrm>
        <a:prstGeom prst="chevron">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s-MX" sz="1800" b="1" kern="1200">
              <a:latin typeface="Arial Narrow" panose="020B0606020202030204" pitchFamily="34" charset="0"/>
            </a:rPr>
            <a:t>5</a:t>
          </a:r>
          <a:r>
            <a:rPr lang="es-MX" sz="1100" kern="1200">
              <a:latin typeface="Arial Narrow" panose="020B0606020202030204" pitchFamily="34" charset="0"/>
            </a:rPr>
            <a:t> productos</a:t>
          </a:r>
        </a:p>
        <a:p>
          <a:pPr lvl="0" algn="ctr" defTabSz="800100">
            <a:lnSpc>
              <a:spcPct val="90000"/>
            </a:lnSpc>
            <a:spcBef>
              <a:spcPct val="0"/>
            </a:spcBef>
            <a:spcAft>
              <a:spcPct val="35000"/>
            </a:spcAft>
          </a:pPr>
          <a:r>
            <a:rPr lang="es-MX" sz="1100" kern="1200">
              <a:latin typeface="Arial Narrow" panose="020B0606020202030204" pitchFamily="34" charset="0"/>
            </a:rPr>
            <a:t>Riesgo de desprotección, familias acogedoras, adoptivas, CAR</a:t>
          </a:r>
        </a:p>
      </dsp:txBody>
      <dsp:txXfrm>
        <a:off x="1974986" y="2127351"/>
        <a:ext cx="4379429" cy="433474"/>
      </dsp:txXfrm>
    </dsp:sp>
    <dsp:sp modelId="{2581E8BC-E0CF-A540-9989-2D4A38AE4669}">
      <dsp:nvSpPr>
        <dsp:cNvPr id="0" name=""/>
        <dsp:cNvSpPr/>
      </dsp:nvSpPr>
      <dsp:spPr>
        <a:xfrm>
          <a:off x="555178" y="2694858"/>
          <a:ext cx="1305647" cy="522258"/>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MX" sz="1100" kern="1200">
              <a:latin typeface="Arial Narrow" panose="020B0606020202030204" pitchFamily="34" charset="0"/>
            </a:rPr>
            <a:t>Acompañamiento familiar</a:t>
          </a:r>
        </a:p>
      </dsp:txBody>
      <dsp:txXfrm>
        <a:off x="816307" y="2694858"/>
        <a:ext cx="783389" cy="522258"/>
      </dsp:txXfrm>
    </dsp:sp>
    <dsp:sp modelId="{603796A8-2555-E847-B36F-E1AA27141A75}">
      <dsp:nvSpPr>
        <dsp:cNvPr id="0" name=""/>
        <dsp:cNvSpPr/>
      </dsp:nvSpPr>
      <dsp:spPr>
        <a:xfrm>
          <a:off x="1752056" y="2751790"/>
          <a:ext cx="4915290" cy="433474"/>
        </a:xfrm>
        <a:prstGeom prst="chevron">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s-MX" sz="1800" b="1" kern="1200">
              <a:latin typeface="Arial Narrow" panose="020B0606020202030204" pitchFamily="34" charset="0"/>
            </a:rPr>
            <a:t>1 </a:t>
          </a:r>
          <a:r>
            <a:rPr lang="es-MX" sz="1100" kern="1200">
              <a:latin typeface="Arial Narrow" panose="020B0606020202030204" pitchFamily="34" charset="0"/>
            </a:rPr>
            <a:t>producto</a:t>
          </a:r>
        </a:p>
        <a:p>
          <a:pPr lvl="0" algn="ctr" defTabSz="800100">
            <a:lnSpc>
              <a:spcPct val="90000"/>
            </a:lnSpc>
            <a:spcBef>
              <a:spcPct val="0"/>
            </a:spcBef>
            <a:spcAft>
              <a:spcPct val="35000"/>
            </a:spcAft>
          </a:pPr>
          <a:r>
            <a:rPr lang="es-MX" sz="1100" kern="1200">
              <a:latin typeface="Arial Narrow" panose="020B0606020202030204" pitchFamily="34" charset="0"/>
            </a:rPr>
            <a:t>Acompañamiento familiar para el fortalecimiento de </a:t>
          </a:r>
          <a:r>
            <a:rPr lang="es-MX" sz="1100" kern="1200" err="1">
              <a:latin typeface="Arial Narrow" panose="020B0606020202030204" pitchFamily="34" charset="0"/>
            </a:rPr>
            <a:t>capacidade</a:t>
          </a:r>
          <a:r>
            <a:rPr lang="es-MX" sz="1100" kern="1200">
              <a:latin typeface="Arial Narrow" panose="020B0606020202030204" pitchFamily="34" charset="0"/>
            </a:rPr>
            <a:t> de familias</a:t>
          </a:r>
        </a:p>
      </dsp:txBody>
      <dsp:txXfrm>
        <a:off x="1968793" y="2751790"/>
        <a:ext cx="4481816" cy="43347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0.29014</cdr:x>
      <cdr:y>0.91742</cdr:y>
    </cdr:from>
    <cdr:to>
      <cdr:x>0.31142</cdr:x>
      <cdr:y>0.94383</cdr:y>
    </cdr:to>
    <cdr:sp macro="" textlink="">
      <cdr:nvSpPr>
        <cdr:cNvPr id="2" name="Elipse 1"/>
        <cdr:cNvSpPr/>
      </cdr:nvSpPr>
      <cdr:spPr>
        <a:xfrm xmlns:a="http://schemas.openxmlformats.org/drawingml/2006/main">
          <a:off x="2192009" y="5107750"/>
          <a:ext cx="160782" cy="147024"/>
        </a:xfrm>
        <a:prstGeom xmlns:a="http://schemas.openxmlformats.org/drawingml/2006/main" prst="ellipse">
          <a:avLst/>
        </a:prstGeom>
        <a:solidFill xmlns:a="http://schemas.openxmlformats.org/drawingml/2006/main">
          <a:schemeClr val="accent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s-PE" dirty="0"/>
        </a:p>
      </cdr:txBody>
    </cdr:sp>
  </cdr:relSizeAnchor>
  <cdr:relSizeAnchor xmlns:cdr="http://schemas.openxmlformats.org/drawingml/2006/chartDrawing">
    <cdr:from>
      <cdr:x>0.11442</cdr:x>
      <cdr:y>0.4765</cdr:y>
    </cdr:from>
    <cdr:to>
      <cdr:x>0.1357</cdr:x>
      <cdr:y>0.50291</cdr:y>
    </cdr:to>
    <cdr:sp macro="" textlink="">
      <cdr:nvSpPr>
        <cdr:cNvPr id="4" name="Elipse 3"/>
        <cdr:cNvSpPr/>
      </cdr:nvSpPr>
      <cdr:spPr>
        <a:xfrm xmlns:a="http://schemas.openxmlformats.org/drawingml/2006/main">
          <a:off x="864463" y="2652937"/>
          <a:ext cx="160770" cy="147037"/>
        </a:xfrm>
        <a:prstGeom xmlns:a="http://schemas.openxmlformats.org/drawingml/2006/main" prst="ellipse">
          <a:avLst/>
        </a:prstGeom>
        <a:solidFill xmlns:a="http://schemas.openxmlformats.org/drawingml/2006/main">
          <a:schemeClr val="accent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s-PE" dirty="0"/>
        </a:p>
      </cdr:txBody>
    </cdr:sp>
  </cdr:relSizeAnchor>
</c:userShapes>
</file>

<file path=ppt/drawings/drawing2.xml><?xml version="1.0" encoding="utf-8"?>
<c:userShapes xmlns:c="http://schemas.openxmlformats.org/drawingml/2006/chart">
  <cdr:relSizeAnchor xmlns:cdr="http://schemas.openxmlformats.org/drawingml/2006/chartDrawing">
    <cdr:from>
      <cdr:x>0.25866</cdr:x>
      <cdr:y>0.37919</cdr:y>
    </cdr:from>
    <cdr:to>
      <cdr:x>0.58897</cdr:x>
      <cdr:y>0.49431</cdr:y>
    </cdr:to>
    <cdr:sp macro="" textlink="">
      <cdr:nvSpPr>
        <cdr:cNvPr id="2" name="CuadroTexto 40">
          <a:extLst xmlns:a="http://schemas.openxmlformats.org/drawingml/2006/main">
            <a:ext uri="{FF2B5EF4-FFF2-40B4-BE49-F238E27FC236}">
              <a16:creationId xmlns="" xmlns:a16="http://schemas.microsoft.com/office/drawing/2014/main" id="{C8D0B370-4DEB-453B-92AF-E9AB13547D91}"/>
            </a:ext>
          </a:extLst>
        </cdr:cNvPr>
        <cdr:cNvSpPr txBox="1"/>
      </cdr:nvSpPr>
      <cdr:spPr>
        <a:xfrm xmlns:a="http://schemas.openxmlformats.org/drawingml/2006/main">
          <a:off x="968632" y="1672782"/>
          <a:ext cx="1236906" cy="5078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900" b="1" dirty="0"/>
            <a:t>≥ 19 </a:t>
          </a:r>
          <a:r>
            <a:rPr lang="en-GB" sz="900" b="1" dirty="0" err="1"/>
            <a:t>libros</a:t>
          </a:r>
          <a:endParaRPr lang="en-US" sz="900" b="1" dirty="0"/>
        </a:p>
        <a:p xmlns:a="http://schemas.openxmlformats.org/drawingml/2006/main">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0.31831</cdr:x>
      <cdr:y>0.42575</cdr:y>
    </cdr:from>
    <cdr:to>
      <cdr:x>0.40462</cdr:x>
      <cdr:y>0.48579</cdr:y>
    </cdr:to>
    <cdr:sp macro="" textlink="">
      <cdr:nvSpPr>
        <cdr:cNvPr id="2" name="CuadroTexto 1">
          <a:extLst xmlns:a="http://schemas.openxmlformats.org/drawingml/2006/main">
            <a:ext uri="{FF2B5EF4-FFF2-40B4-BE49-F238E27FC236}">
              <a16:creationId xmlns="" xmlns:a16="http://schemas.microsoft.com/office/drawing/2014/main" id="{C0302028-46DF-E707-7242-233E245D01CC}"/>
            </a:ext>
          </a:extLst>
        </cdr:cNvPr>
        <cdr:cNvSpPr txBox="1"/>
      </cdr:nvSpPr>
      <cdr:spPr>
        <a:xfrm xmlns:a="http://schemas.openxmlformats.org/drawingml/2006/main">
          <a:off x="2420198" y="2046123"/>
          <a:ext cx="656171" cy="288549"/>
        </a:xfrm>
        <a:prstGeom xmlns:a="http://schemas.openxmlformats.org/drawingml/2006/main" prst="rect">
          <a:avLst/>
        </a:prstGeom>
        <a:ln xmlns:a="http://schemas.openxmlformats.org/drawingml/2006/main">
          <a:solidFill>
            <a:srgbClr val="CB1B4A"/>
          </a:solidFill>
        </a:ln>
      </cdr:spPr>
      <cdr:txBody>
        <a:bodyPr xmlns:a="http://schemas.openxmlformats.org/drawingml/2006/main" wrap="square" rtlCol="0" anchor="ctr"/>
        <a:lstStyle xmlns:a="http://schemas.openxmlformats.org/drawingml/2006/main">
          <a:defPPr>
            <a:defRPr lang="es-ES"/>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59"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5" algn="l" defTabSz="914306" rtl="0" eaLnBrk="1" latinLnBrk="0" hangingPunct="1">
            <a:defRPr sz="1800" kern="1200">
              <a:solidFill>
                <a:schemeClr val="tx1"/>
              </a:solidFill>
              <a:latin typeface="+mn-lt"/>
              <a:ea typeface="+mn-ea"/>
              <a:cs typeface="+mn-cs"/>
            </a:defRPr>
          </a:lvl6pPr>
          <a:lvl7pPr marL="2742918" algn="l" defTabSz="914306" rtl="0" eaLnBrk="1" latinLnBrk="0" hangingPunct="1">
            <a:defRPr sz="1800" kern="1200">
              <a:solidFill>
                <a:schemeClr val="tx1"/>
              </a:solidFill>
              <a:latin typeface="+mn-lt"/>
              <a:ea typeface="+mn-ea"/>
              <a:cs typeface="+mn-cs"/>
            </a:defRPr>
          </a:lvl7pPr>
          <a:lvl8pPr marL="3200071" algn="l" defTabSz="914306" rtl="0" eaLnBrk="1" latinLnBrk="0" hangingPunct="1">
            <a:defRPr sz="1800" kern="1200">
              <a:solidFill>
                <a:schemeClr val="tx1"/>
              </a:solidFill>
              <a:latin typeface="+mn-lt"/>
              <a:ea typeface="+mn-ea"/>
              <a:cs typeface="+mn-cs"/>
            </a:defRPr>
          </a:lvl8pPr>
          <a:lvl9pPr marL="3657224" algn="l" defTabSz="914306" rtl="0" eaLnBrk="1" latinLnBrk="0" hangingPunct="1">
            <a:defRPr sz="1800" kern="1200">
              <a:solidFill>
                <a:schemeClr val="tx1"/>
              </a:solidFill>
              <a:latin typeface="+mn-lt"/>
              <a:ea typeface="+mn-ea"/>
              <a:cs typeface="+mn-cs"/>
            </a:defRPr>
          </a:lvl9pPr>
        </a:lstStyle>
        <a:p xmlns:a="http://schemas.openxmlformats.org/drawingml/2006/main">
          <a:pPr algn="ctr"/>
          <a:r>
            <a:rPr lang="es-PE" sz="1200" b="1" dirty="0">
              <a:solidFill>
                <a:srgbClr val="CB1B4A"/>
              </a:solidFill>
              <a:latin typeface="Arial" panose="020B0604020202020204" pitchFamily="34" charset="0"/>
              <a:cs typeface="Arial" panose="020B0604020202020204" pitchFamily="34" charset="0"/>
            </a:rPr>
            <a:t>4.11%</a:t>
          </a:r>
        </a:p>
      </cdr:txBody>
    </cdr:sp>
  </cdr:relSizeAnchor>
  <cdr:relSizeAnchor xmlns:cdr="http://schemas.openxmlformats.org/drawingml/2006/chartDrawing">
    <cdr:from>
      <cdr:x>0.44954</cdr:x>
      <cdr:y>0.41018</cdr:y>
    </cdr:from>
    <cdr:to>
      <cdr:x>0.53992</cdr:x>
      <cdr:y>0.46862</cdr:y>
    </cdr:to>
    <cdr:sp macro="" textlink="">
      <cdr:nvSpPr>
        <cdr:cNvPr id="3" name="CuadroTexto 1">
          <a:extLst xmlns:a="http://schemas.openxmlformats.org/drawingml/2006/main">
            <a:ext uri="{FF2B5EF4-FFF2-40B4-BE49-F238E27FC236}">
              <a16:creationId xmlns="" xmlns:a16="http://schemas.microsoft.com/office/drawing/2014/main" id="{1B859AAD-9F97-B778-4F17-30A65C692980}"/>
            </a:ext>
          </a:extLst>
        </cdr:cNvPr>
        <cdr:cNvSpPr txBox="1"/>
      </cdr:nvSpPr>
      <cdr:spPr>
        <a:xfrm xmlns:a="http://schemas.openxmlformats.org/drawingml/2006/main">
          <a:off x="3417942" y="1971302"/>
          <a:ext cx="687173" cy="280828"/>
        </a:xfrm>
        <a:prstGeom xmlns:a="http://schemas.openxmlformats.org/drawingml/2006/main" prst="rect">
          <a:avLst/>
        </a:prstGeom>
        <a:ln xmlns:a="http://schemas.openxmlformats.org/drawingml/2006/main">
          <a:solidFill>
            <a:srgbClr val="CB1B4A"/>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PE" sz="1200" b="1" dirty="0">
              <a:solidFill>
                <a:srgbClr val="CB1B4A"/>
              </a:solidFill>
              <a:latin typeface="Arial" panose="020B0604020202020204" pitchFamily="34" charset="0"/>
              <a:cs typeface="Arial" panose="020B0604020202020204" pitchFamily="34" charset="0"/>
            </a:rPr>
            <a:t>4.04%</a:t>
          </a:r>
        </a:p>
      </cdr:txBody>
    </cdr:sp>
  </cdr:relSizeAnchor>
  <cdr:relSizeAnchor xmlns:cdr="http://schemas.openxmlformats.org/drawingml/2006/chartDrawing">
    <cdr:from>
      <cdr:x>0.59384</cdr:x>
      <cdr:y>0.39491</cdr:y>
    </cdr:from>
    <cdr:to>
      <cdr:x>0.68311</cdr:x>
      <cdr:y>0.45404</cdr:y>
    </cdr:to>
    <cdr:sp macro="" textlink="">
      <cdr:nvSpPr>
        <cdr:cNvPr id="4" name="CuadroTexto 1">
          <a:extLst xmlns:a="http://schemas.openxmlformats.org/drawingml/2006/main">
            <a:ext uri="{FF2B5EF4-FFF2-40B4-BE49-F238E27FC236}">
              <a16:creationId xmlns="" xmlns:a16="http://schemas.microsoft.com/office/drawing/2014/main" id="{1B859AAD-9F97-B778-4F17-30A65C692980}"/>
            </a:ext>
          </a:extLst>
        </cdr:cNvPr>
        <cdr:cNvSpPr txBox="1"/>
      </cdr:nvSpPr>
      <cdr:spPr>
        <a:xfrm xmlns:a="http://schemas.openxmlformats.org/drawingml/2006/main">
          <a:off x="4515052" y="1897885"/>
          <a:ext cx="678764" cy="284178"/>
        </a:xfrm>
        <a:prstGeom xmlns:a="http://schemas.openxmlformats.org/drawingml/2006/main" prst="rect">
          <a:avLst/>
        </a:prstGeom>
        <a:ln xmlns:a="http://schemas.openxmlformats.org/drawingml/2006/main">
          <a:solidFill>
            <a:srgbClr val="CB1B4A"/>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PE" sz="1200" b="1" dirty="0">
              <a:solidFill>
                <a:srgbClr val="CB1B4A"/>
              </a:solidFill>
              <a:latin typeface="Arial" panose="020B0604020202020204" pitchFamily="34" charset="0"/>
              <a:cs typeface="Arial" panose="020B0604020202020204" pitchFamily="34" charset="0"/>
            </a:rPr>
            <a:t>3.79 %</a:t>
          </a:r>
        </a:p>
      </cdr:txBody>
    </cdr:sp>
  </cdr:relSizeAnchor>
  <cdr:relSizeAnchor xmlns:cdr="http://schemas.openxmlformats.org/drawingml/2006/chartDrawing">
    <cdr:from>
      <cdr:x>0.72959</cdr:x>
      <cdr:y>0.3041</cdr:y>
    </cdr:from>
    <cdr:to>
      <cdr:x>0.81314</cdr:x>
      <cdr:y>0.37702</cdr:y>
    </cdr:to>
    <cdr:sp macro="" textlink="">
      <cdr:nvSpPr>
        <cdr:cNvPr id="6" name="CuadroTexto 1">
          <a:extLst xmlns:a="http://schemas.openxmlformats.org/drawingml/2006/main">
            <a:ext uri="{FF2B5EF4-FFF2-40B4-BE49-F238E27FC236}">
              <a16:creationId xmlns="" xmlns:a16="http://schemas.microsoft.com/office/drawing/2014/main" id="{F5B83B9F-12AB-EF7B-5C38-947F1540DC2B}"/>
            </a:ext>
          </a:extLst>
        </cdr:cNvPr>
        <cdr:cNvSpPr txBox="1"/>
      </cdr:nvSpPr>
      <cdr:spPr>
        <a:xfrm xmlns:a="http://schemas.openxmlformats.org/drawingml/2006/main">
          <a:off x="5547184" y="1461479"/>
          <a:ext cx="635244" cy="350447"/>
        </a:xfrm>
        <a:prstGeom xmlns:a="http://schemas.openxmlformats.org/drawingml/2006/main" prst="rect">
          <a:avLst/>
        </a:prstGeom>
        <a:ln xmlns:a="http://schemas.openxmlformats.org/drawingml/2006/main">
          <a:solidFill>
            <a:srgbClr val="CB1B4A"/>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PE" sz="1200" b="1" dirty="0">
              <a:solidFill>
                <a:srgbClr val="CB1B4A"/>
              </a:solidFill>
              <a:latin typeface="Arial" panose="020B0604020202020204" pitchFamily="34" charset="0"/>
              <a:cs typeface="Arial" panose="020B0604020202020204" pitchFamily="34" charset="0"/>
            </a:rPr>
            <a:t>3.78%</a:t>
          </a:r>
        </a:p>
      </cdr:txBody>
    </cdr:sp>
  </cdr:relSizeAnchor>
  <cdr:relSizeAnchor xmlns:cdr="http://schemas.openxmlformats.org/drawingml/2006/chartDrawing">
    <cdr:from>
      <cdr:x>0.18186</cdr:x>
      <cdr:y>0.84438</cdr:y>
    </cdr:from>
    <cdr:to>
      <cdr:x>0.26235</cdr:x>
      <cdr:y>0.93083</cdr:y>
    </cdr:to>
    <cdr:sp macro="" textlink="">
      <cdr:nvSpPr>
        <cdr:cNvPr id="5" name="CuadroTexto 1">
          <a:extLst xmlns:a="http://schemas.openxmlformats.org/drawingml/2006/main">
            <a:ext uri="{FF2B5EF4-FFF2-40B4-BE49-F238E27FC236}">
              <a16:creationId xmlns="" xmlns:a16="http://schemas.microsoft.com/office/drawing/2014/main" id="{034E53A1-AD24-0CA0-C9E0-0EC7CE0291FA}"/>
            </a:ext>
          </a:extLst>
        </cdr:cNvPr>
        <cdr:cNvSpPr txBox="1"/>
      </cdr:nvSpPr>
      <cdr:spPr>
        <a:xfrm xmlns:a="http://schemas.openxmlformats.org/drawingml/2006/main">
          <a:off x="1382684" y="4058008"/>
          <a:ext cx="612000" cy="415498"/>
        </a:xfrm>
        <a:prstGeom xmlns:a="http://schemas.openxmlformats.org/drawingml/2006/main" prst="rect">
          <a:avLst/>
        </a:prstGeom>
        <a:solidFill xmlns:a="http://schemas.openxmlformats.org/drawingml/2006/main">
          <a:srgbClr val="00B0F0"/>
        </a:solidFill>
      </cdr:spPr>
      <cdr:txBody>
        <a:bodyPr xmlns:a="http://schemas.openxmlformats.org/drawingml/2006/main" wrap="square" rtlCol="0">
          <a:spAutoFit/>
        </a:bodyPr>
        <a:lstStyle xmlns:a="http://schemas.openxmlformats.org/drawingml/2006/main">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s-PE" sz="1050" b="1" dirty="0">
              <a:latin typeface="Arial" panose="020B0604020202020204" pitchFamily="34" charset="0"/>
              <a:cs typeface="Arial" panose="020B0604020202020204" pitchFamily="34" charset="0"/>
            </a:rPr>
            <a:t>2,427</a:t>
          </a:r>
        </a:p>
        <a:p xmlns:a="http://schemas.openxmlformats.org/drawingml/2006/main">
          <a:r>
            <a:rPr lang="es-PE" sz="1050" b="1" dirty="0">
              <a:latin typeface="Arial" panose="020B0604020202020204" pitchFamily="34" charset="0"/>
              <a:cs typeface="Arial" panose="020B0604020202020204" pitchFamily="34" charset="0"/>
            </a:rPr>
            <a:t>($ 632)</a:t>
          </a:r>
        </a:p>
      </cdr:txBody>
    </cdr:sp>
  </cdr:relSizeAnchor>
  <cdr:relSizeAnchor xmlns:cdr="http://schemas.openxmlformats.org/drawingml/2006/chartDrawing">
    <cdr:from>
      <cdr:x>0.32183</cdr:x>
      <cdr:y>0.81076</cdr:y>
    </cdr:from>
    <cdr:to>
      <cdr:x>0.40233</cdr:x>
      <cdr:y>0.93083</cdr:y>
    </cdr:to>
    <cdr:sp macro="" textlink="">
      <cdr:nvSpPr>
        <cdr:cNvPr id="7" name="CuadroTexto 1">
          <a:extLst xmlns:a="http://schemas.openxmlformats.org/drawingml/2006/main">
            <a:ext uri="{FF2B5EF4-FFF2-40B4-BE49-F238E27FC236}">
              <a16:creationId xmlns="" xmlns:a16="http://schemas.microsoft.com/office/drawing/2014/main" id="{497233FF-92EF-A3CD-621F-84D42C4AB2A6}"/>
            </a:ext>
          </a:extLst>
        </cdr:cNvPr>
        <cdr:cNvSpPr txBox="1"/>
      </cdr:nvSpPr>
      <cdr:spPr>
        <a:xfrm xmlns:a="http://schemas.openxmlformats.org/drawingml/2006/main">
          <a:off x="2446944" y="3896425"/>
          <a:ext cx="612000" cy="577081"/>
        </a:xfrm>
        <a:prstGeom xmlns:a="http://schemas.openxmlformats.org/drawingml/2006/main" prst="rect">
          <a:avLst/>
        </a:prstGeom>
        <a:solidFill xmlns:a="http://schemas.openxmlformats.org/drawingml/2006/main">
          <a:srgbClr val="00B0F0"/>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PE" sz="1050" b="1" dirty="0">
              <a:latin typeface="Arial" panose="020B0604020202020204" pitchFamily="34" charset="0"/>
              <a:cs typeface="Arial" panose="020B0604020202020204" pitchFamily="34" charset="0"/>
            </a:rPr>
            <a:t>3,120</a:t>
          </a:r>
        </a:p>
        <a:p xmlns:a="http://schemas.openxmlformats.org/drawingml/2006/main">
          <a:r>
            <a:rPr lang="es-PE" sz="1050" b="1" dirty="0">
              <a:latin typeface="Arial" panose="020B0604020202020204" pitchFamily="34" charset="0"/>
              <a:cs typeface="Arial" panose="020B0604020202020204" pitchFamily="34" charset="0"/>
            </a:rPr>
            <a:t>($ 812)</a:t>
          </a:r>
          <a:br>
            <a:rPr lang="es-PE" sz="1050" b="1" dirty="0">
              <a:latin typeface="Arial" panose="020B0604020202020204" pitchFamily="34" charset="0"/>
              <a:cs typeface="Arial" panose="020B0604020202020204" pitchFamily="34" charset="0"/>
            </a:rPr>
          </a:br>
          <a:endParaRPr lang="es-PE"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0.45975</cdr:x>
      <cdr:y>0.81178</cdr:y>
    </cdr:from>
    <cdr:to>
      <cdr:x>0.54025</cdr:x>
      <cdr:y>0.93186</cdr:y>
    </cdr:to>
    <cdr:sp macro="" textlink="">
      <cdr:nvSpPr>
        <cdr:cNvPr id="8" name="CuadroTexto 1">
          <a:extLst xmlns:a="http://schemas.openxmlformats.org/drawingml/2006/main">
            <a:ext uri="{FF2B5EF4-FFF2-40B4-BE49-F238E27FC236}">
              <a16:creationId xmlns="" xmlns:a16="http://schemas.microsoft.com/office/drawing/2014/main" id="{6318F5CD-0D99-AA60-8173-2EFCA6D2A842}"/>
            </a:ext>
          </a:extLst>
        </cdr:cNvPr>
        <cdr:cNvSpPr txBox="1"/>
      </cdr:nvSpPr>
      <cdr:spPr>
        <a:xfrm xmlns:a="http://schemas.openxmlformats.org/drawingml/2006/main">
          <a:off x="3495582" y="3901357"/>
          <a:ext cx="612000" cy="577081"/>
        </a:xfrm>
        <a:prstGeom xmlns:a="http://schemas.openxmlformats.org/drawingml/2006/main" prst="rect">
          <a:avLst/>
        </a:prstGeom>
        <a:solidFill xmlns:a="http://schemas.openxmlformats.org/drawingml/2006/main">
          <a:srgbClr val="00B0F0"/>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PE" sz="1050" b="1" dirty="0">
              <a:latin typeface="Arial" panose="020B0604020202020204" pitchFamily="34" charset="0"/>
              <a:cs typeface="Arial" panose="020B0604020202020204" pitchFamily="34" charset="0"/>
            </a:rPr>
            <a:t>3,087</a:t>
          </a:r>
        </a:p>
        <a:p xmlns:a="http://schemas.openxmlformats.org/drawingml/2006/main">
          <a:r>
            <a:rPr lang="es-PE" sz="1050" b="1" dirty="0">
              <a:latin typeface="Arial" panose="020B0604020202020204" pitchFamily="34" charset="0"/>
              <a:cs typeface="Arial" panose="020B0604020202020204" pitchFamily="34" charset="0"/>
            </a:rPr>
            <a:t>($ 804)</a:t>
          </a:r>
          <a:br>
            <a:rPr lang="es-PE" sz="1050" b="1" dirty="0">
              <a:latin typeface="Arial" panose="020B0604020202020204" pitchFamily="34" charset="0"/>
              <a:cs typeface="Arial" panose="020B0604020202020204" pitchFamily="34" charset="0"/>
            </a:rPr>
          </a:br>
          <a:endParaRPr lang="es-PE"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0.59672</cdr:x>
      <cdr:y>0.77723</cdr:y>
    </cdr:from>
    <cdr:to>
      <cdr:x>0.67722</cdr:x>
      <cdr:y>0.93092</cdr:y>
    </cdr:to>
    <cdr:sp macro="" textlink="">
      <cdr:nvSpPr>
        <cdr:cNvPr id="9" name="CuadroTexto 1">
          <a:extLst xmlns:a="http://schemas.openxmlformats.org/drawingml/2006/main">
            <a:ext uri="{FF2B5EF4-FFF2-40B4-BE49-F238E27FC236}">
              <a16:creationId xmlns="" xmlns:a16="http://schemas.microsoft.com/office/drawing/2014/main" id="{B08F9C2B-5481-DB57-2C40-B707DF30CBFC}"/>
            </a:ext>
          </a:extLst>
        </cdr:cNvPr>
        <cdr:cNvSpPr txBox="1"/>
      </cdr:nvSpPr>
      <cdr:spPr>
        <a:xfrm xmlns:a="http://schemas.openxmlformats.org/drawingml/2006/main">
          <a:off x="4536982" y="3735285"/>
          <a:ext cx="612000" cy="738664"/>
        </a:xfrm>
        <a:prstGeom xmlns:a="http://schemas.openxmlformats.org/drawingml/2006/main" prst="rect">
          <a:avLst/>
        </a:prstGeom>
        <a:solidFill xmlns:a="http://schemas.openxmlformats.org/drawingml/2006/main">
          <a:srgbClr val="00B0F0"/>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PE" sz="1050" b="1" dirty="0">
              <a:latin typeface="Arial" panose="020B0604020202020204" pitchFamily="34" charset="0"/>
              <a:cs typeface="Arial" panose="020B0604020202020204" pitchFamily="34" charset="0"/>
            </a:rPr>
            <a:t>3,399</a:t>
          </a:r>
        </a:p>
        <a:p xmlns:a="http://schemas.openxmlformats.org/drawingml/2006/main">
          <a:r>
            <a:rPr lang="es-PE" sz="1050" b="1" dirty="0">
              <a:latin typeface="Arial" panose="020B0604020202020204" pitchFamily="34" charset="0"/>
              <a:cs typeface="Arial" panose="020B0604020202020204" pitchFamily="34" charset="0"/>
            </a:rPr>
            <a:t>($ 885)</a:t>
          </a:r>
          <a:br>
            <a:rPr lang="es-PE" sz="1050" b="1" dirty="0">
              <a:latin typeface="Arial" panose="020B0604020202020204" pitchFamily="34" charset="0"/>
              <a:cs typeface="Arial" panose="020B0604020202020204" pitchFamily="34" charset="0"/>
            </a:rPr>
          </a:br>
          <a:r>
            <a:rPr lang="es-PE" sz="1050" b="1" dirty="0">
              <a:latin typeface="Arial" panose="020B0604020202020204" pitchFamily="34" charset="0"/>
              <a:cs typeface="Arial" panose="020B0604020202020204" pitchFamily="34" charset="0"/>
            </a:rPr>
            <a:t/>
          </a:r>
          <a:br>
            <a:rPr lang="es-PE" sz="1050" b="1" dirty="0">
              <a:latin typeface="Arial" panose="020B0604020202020204" pitchFamily="34" charset="0"/>
              <a:cs typeface="Arial" panose="020B0604020202020204" pitchFamily="34" charset="0"/>
            </a:rPr>
          </a:br>
          <a:endParaRPr lang="es-PE"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0.73264</cdr:x>
      <cdr:y>0.74454</cdr:y>
    </cdr:from>
    <cdr:to>
      <cdr:x>0.81314</cdr:x>
      <cdr:y>0.93186</cdr:y>
    </cdr:to>
    <cdr:sp macro="" textlink="">
      <cdr:nvSpPr>
        <cdr:cNvPr id="10" name="CuadroTexto 1">
          <a:extLst xmlns:a="http://schemas.openxmlformats.org/drawingml/2006/main">
            <a:ext uri="{FF2B5EF4-FFF2-40B4-BE49-F238E27FC236}">
              <a16:creationId xmlns="" xmlns:a16="http://schemas.microsoft.com/office/drawing/2014/main" id="{A8DC843F-CD18-9838-3805-61DB1A515A3C}"/>
            </a:ext>
          </a:extLst>
        </cdr:cNvPr>
        <cdr:cNvSpPr txBox="1"/>
      </cdr:nvSpPr>
      <cdr:spPr>
        <a:xfrm xmlns:a="http://schemas.openxmlformats.org/drawingml/2006/main">
          <a:off x="5570404" y="3578192"/>
          <a:ext cx="612000" cy="900246"/>
        </a:xfrm>
        <a:prstGeom xmlns:a="http://schemas.openxmlformats.org/drawingml/2006/main" prst="rect">
          <a:avLst/>
        </a:prstGeom>
        <a:solidFill xmlns:a="http://schemas.openxmlformats.org/drawingml/2006/main">
          <a:srgbClr val="00B0F0"/>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PE" sz="1050" b="1" dirty="0">
              <a:latin typeface="Arial" panose="020B0604020202020204" pitchFamily="34" charset="0"/>
              <a:cs typeface="Arial" panose="020B0604020202020204" pitchFamily="34" charset="0"/>
            </a:rPr>
            <a:t>3,616</a:t>
          </a:r>
        </a:p>
        <a:p xmlns:a="http://schemas.openxmlformats.org/drawingml/2006/main">
          <a:r>
            <a:rPr lang="es-PE" sz="1050" b="1" dirty="0">
              <a:latin typeface="Arial" panose="020B0604020202020204" pitchFamily="34" charset="0"/>
              <a:cs typeface="Arial" panose="020B0604020202020204" pitchFamily="34" charset="0"/>
            </a:rPr>
            <a:t>($ 942)</a:t>
          </a:r>
          <a:br>
            <a:rPr lang="es-PE" sz="1050" b="1" dirty="0">
              <a:latin typeface="Arial" panose="020B0604020202020204" pitchFamily="34" charset="0"/>
              <a:cs typeface="Arial" panose="020B0604020202020204" pitchFamily="34" charset="0"/>
            </a:rPr>
          </a:br>
          <a:r>
            <a:rPr lang="es-PE" sz="1050" b="1" dirty="0">
              <a:latin typeface="Arial" panose="020B0604020202020204" pitchFamily="34" charset="0"/>
              <a:cs typeface="Arial" panose="020B0604020202020204" pitchFamily="34" charset="0"/>
            </a:rPr>
            <a:t/>
          </a:r>
          <a:br>
            <a:rPr lang="es-PE" sz="1050" b="1" dirty="0">
              <a:latin typeface="Arial" panose="020B0604020202020204" pitchFamily="34" charset="0"/>
              <a:cs typeface="Arial" panose="020B0604020202020204" pitchFamily="34" charset="0"/>
            </a:rPr>
          </a:br>
          <a:r>
            <a:rPr lang="es-PE" sz="1050" b="1" dirty="0">
              <a:latin typeface="Arial" panose="020B0604020202020204" pitchFamily="34" charset="0"/>
              <a:cs typeface="Arial" panose="020B0604020202020204" pitchFamily="34" charset="0"/>
            </a:rPr>
            <a:t/>
          </a:r>
          <a:br>
            <a:rPr lang="es-PE" sz="1050" b="1" dirty="0">
              <a:latin typeface="Arial" panose="020B0604020202020204" pitchFamily="34" charset="0"/>
              <a:cs typeface="Arial" panose="020B0604020202020204" pitchFamily="34" charset="0"/>
            </a:rPr>
          </a:br>
          <a:endParaRPr lang="es-PE"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0.872</cdr:x>
      <cdr:y>0.68436</cdr:y>
    </cdr:from>
    <cdr:to>
      <cdr:x>0.95249</cdr:x>
      <cdr:y>0.93252</cdr:y>
    </cdr:to>
    <cdr:sp macro="" textlink="">
      <cdr:nvSpPr>
        <cdr:cNvPr id="11" name="CuadroTexto 1">
          <a:extLst xmlns:a="http://schemas.openxmlformats.org/drawingml/2006/main">
            <a:ext uri="{FF2B5EF4-FFF2-40B4-BE49-F238E27FC236}">
              <a16:creationId xmlns="" xmlns:a16="http://schemas.microsoft.com/office/drawing/2014/main" id="{A7041E07-4EBB-4215-E54A-FF9C097E5A1F}"/>
            </a:ext>
          </a:extLst>
        </cdr:cNvPr>
        <cdr:cNvSpPr txBox="1"/>
      </cdr:nvSpPr>
      <cdr:spPr>
        <a:xfrm xmlns:a="http://schemas.openxmlformats.org/drawingml/2006/main">
          <a:off x="6629943" y="3288977"/>
          <a:ext cx="612000" cy="1192634"/>
        </a:xfrm>
        <a:prstGeom xmlns:a="http://schemas.openxmlformats.org/drawingml/2006/main" prst="rect">
          <a:avLst/>
        </a:prstGeom>
        <a:solidFill xmlns:a="http://schemas.openxmlformats.org/drawingml/2006/main">
          <a:srgbClr val="00B0F0"/>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PE" sz="1050" b="1" dirty="0">
              <a:latin typeface="Arial" panose="020B0604020202020204" pitchFamily="34" charset="0"/>
              <a:cs typeface="Arial" panose="020B0604020202020204" pitchFamily="34" charset="0"/>
            </a:rPr>
            <a:t>4,218</a:t>
          </a:r>
        </a:p>
        <a:p xmlns:a="http://schemas.openxmlformats.org/drawingml/2006/main">
          <a:pPr algn="ctr"/>
          <a:r>
            <a:rPr lang="es-PE" sz="900" b="1" dirty="0">
              <a:latin typeface="Arial" panose="020B0604020202020204" pitchFamily="34" charset="0"/>
              <a:cs typeface="Arial" panose="020B0604020202020204" pitchFamily="34" charset="0"/>
            </a:rPr>
            <a:t>($1,099)</a:t>
          </a:r>
          <a:r>
            <a:rPr lang="es-PE" sz="1000" b="1" dirty="0">
              <a:latin typeface="Arial" panose="020B0604020202020204" pitchFamily="34" charset="0"/>
              <a:cs typeface="Arial" panose="020B0604020202020204" pitchFamily="34" charset="0"/>
            </a:rPr>
            <a:t/>
          </a:r>
          <a:br>
            <a:rPr lang="es-PE" sz="1000" b="1" dirty="0">
              <a:latin typeface="Arial" panose="020B0604020202020204" pitchFamily="34" charset="0"/>
              <a:cs typeface="Arial" panose="020B0604020202020204" pitchFamily="34" charset="0"/>
            </a:rPr>
          </a:br>
          <a:endParaRPr lang="es-PE" sz="1000" b="1" dirty="0">
            <a:latin typeface="Arial" panose="020B0604020202020204" pitchFamily="34" charset="0"/>
            <a:cs typeface="Arial" panose="020B0604020202020204" pitchFamily="34" charset="0"/>
          </a:endParaRPr>
        </a:p>
        <a:p xmlns:a="http://schemas.openxmlformats.org/drawingml/2006/main">
          <a:pPr algn="ctr"/>
          <a:endParaRPr lang="es-PE" sz="1000" b="1" dirty="0">
            <a:latin typeface="Arial" panose="020B0604020202020204" pitchFamily="34" charset="0"/>
            <a:cs typeface="Arial" panose="020B0604020202020204" pitchFamily="34" charset="0"/>
          </a:endParaRPr>
        </a:p>
        <a:p xmlns:a="http://schemas.openxmlformats.org/drawingml/2006/main">
          <a:pPr algn="ctr"/>
          <a:endParaRPr lang="es-PE" sz="800" b="1" dirty="0">
            <a:latin typeface="Arial" panose="020B0604020202020204" pitchFamily="34" charset="0"/>
            <a:cs typeface="Arial" panose="020B0604020202020204" pitchFamily="34" charset="0"/>
          </a:endParaRPr>
        </a:p>
        <a:p xmlns:a="http://schemas.openxmlformats.org/drawingml/2006/main">
          <a:pPr algn="ctr"/>
          <a:endParaRPr lang="es-PE" sz="800" b="1" dirty="0">
            <a:latin typeface="Arial" panose="020B0604020202020204" pitchFamily="34" charset="0"/>
            <a:cs typeface="Arial" panose="020B0604020202020204" pitchFamily="34" charset="0"/>
          </a:endParaRPr>
        </a:p>
        <a:p xmlns:a="http://schemas.openxmlformats.org/drawingml/2006/main">
          <a:r>
            <a:rPr lang="es-PE" sz="800" b="1" dirty="0">
              <a:latin typeface="Arial" panose="020B0604020202020204" pitchFamily="34" charset="0"/>
              <a:cs typeface="Arial" panose="020B0604020202020204" pitchFamily="34" charset="0"/>
            </a:rPr>
            <a:t/>
          </a:r>
          <a:br>
            <a:rPr lang="es-PE" sz="800" b="1" dirty="0">
              <a:latin typeface="Arial" panose="020B0604020202020204" pitchFamily="34" charset="0"/>
              <a:cs typeface="Arial" panose="020B0604020202020204" pitchFamily="34" charset="0"/>
            </a:rPr>
          </a:br>
          <a:endParaRPr lang="es-PE" sz="800" b="1"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61B3B-DF0C-4536-B0C6-1044C0670342}" type="datetimeFigureOut">
              <a:rPr lang="es-PE" smtClean="0"/>
              <a:t>19/09/2022</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63CCA-5746-4B87-80C8-1ED968C54EC8}" type="slidenum">
              <a:rPr lang="es-PE" smtClean="0"/>
              <a:t>‹Nº›</a:t>
            </a:fld>
            <a:endParaRPr lang="es-PE"/>
          </a:p>
        </p:txBody>
      </p:sp>
    </p:spTree>
    <p:extLst>
      <p:ext uri="{BB962C8B-B14F-4D97-AF65-F5344CB8AC3E}">
        <p14:creationId xmlns:p14="http://schemas.microsoft.com/office/powerpoint/2010/main" val="2912871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cs typeface="Calibri"/>
            </a:endParaRPr>
          </a:p>
        </p:txBody>
      </p:sp>
      <p:sp>
        <p:nvSpPr>
          <p:cNvPr id="4" name="Marcador de número de diapositiva 3"/>
          <p:cNvSpPr>
            <a:spLocks noGrp="1"/>
          </p:cNvSpPr>
          <p:nvPr>
            <p:ph type="sldNum" sz="quarter" idx="5"/>
          </p:nvPr>
        </p:nvSpPr>
        <p:spPr/>
        <p:txBody>
          <a:bodyPr/>
          <a:lstStyle/>
          <a:p>
            <a:fld id="{EB263CCA-5746-4B87-80C8-1ED968C54EC8}" type="slidenum">
              <a:rPr lang="es-PE" smtClean="0"/>
              <a:t>22</a:t>
            </a:fld>
            <a:endParaRPr lang="es-PE"/>
          </a:p>
        </p:txBody>
      </p:sp>
    </p:spTree>
    <p:extLst>
      <p:ext uri="{BB962C8B-B14F-4D97-AF65-F5344CB8AC3E}">
        <p14:creationId xmlns:p14="http://schemas.microsoft.com/office/powerpoint/2010/main" val="3623894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cs typeface="Calibri"/>
            </a:endParaRPr>
          </a:p>
        </p:txBody>
      </p:sp>
      <p:sp>
        <p:nvSpPr>
          <p:cNvPr id="4" name="Marcador de número de diapositiva 3"/>
          <p:cNvSpPr>
            <a:spLocks noGrp="1"/>
          </p:cNvSpPr>
          <p:nvPr>
            <p:ph type="sldNum" sz="quarter" idx="5"/>
          </p:nvPr>
        </p:nvSpPr>
        <p:spPr/>
        <p:txBody>
          <a:bodyPr/>
          <a:lstStyle/>
          <a:p>
            <a:fld id="{EB263CCA-5746-4B87-80C8-1ED968C54EC8}" type="slidenum">
              <a:rPr lang="es-PE" smtClean="0"/>
              <a:t>23</a:t>
            </a:fld>
            <a:endParaRPr lang="es-PE"/>
          </a:p>
        </p:txBody>
      </p:sp>
    </p:spTree>
    <p:extLst>
      <p:ext uri="{BB962C8B-B14F-4D97-AF65-F5344CB8AC3E}">
        <p14:creationId xmlns:p14="http://schemas.microsoft.com/office/powerpoint/2010/main" val="1055606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es-PE"/>
              <a:t>Un ambiente seguro, limpio y ordenado, con acceso a servicios higiénicos y agua, con materiales didácticos y espacios cómodos para todos los niños/as, facilitará oportunidades para el aprendizaje.</a:t>
            </a:r>
            <a:endParaRPr lang="es-ES"/>
          </a:p>
          <a:p>
            <a:pPr>
              <a:defRPr/>
            </a:pPr>
            <a:r>
              <a:rPr lang="es-PE" b="1" u="sng"/>
              <a:t>Condiciones peligrosas</a:t>
            </a:r>
            <a:r>
              <a:rPr lang="es-PE"/>
              <a:t>: </a:t>
            </a:r>
            <a:endParaRPr lang="es-PE">
              <a:cs typeface="Calibri"/>
            </a:endParaRPr>
          </a:p>
          <a:p>
            <a:pPr>
              <a:defRPr/>
            </a:pPr>
            <a:r>
              <a:rPr lang="es-PE"/>
              <a:t>Respecto a las condiciones de seguridad del ambiente en el que los/as niños/as juegan y aprenden, en el estudio MELQO del 2019, se encontró que en el 68% de las IEI Públicas no existían peligros externos o se contaba con una barrera adecuada de protección que protegía a los niños de dichos peligros. </a:t>
            </a:r>
            <a:endParaRPr lang="es-PE">
              <a:cs typeface="Calibri"/>
            </a:endParaRPr>
          </a:p>
          <a:p>
            <a:pPr>
              <a:defRPr/>
            </a:pPr>
            <a:r>
              <a:rPr lang="es-PE" b="1" u="sng"/>
              <a:t>Condiciones de limpieza e higiene</a:t>
            </a:r>
            <a:r>
              <a:rPr lang="es-PE" u="sng"/>
              <a:t>: </a:t>
            </a:r>
            <a:endParaRPr lang="es-PE">
              <a:cs typeface="Calibri"/>
            </a:endParaRPr>
          </a:p>
          <a:p>
            <a:pPr>
              <a:defRPr/>
            </a:pPr>
            <a:r>
              <a:rPr lang="es-PE"/>
              <a:t>Respecto a la limpieza y condiciones higiénicas de las instalaciones de los centros educativos, en el estudio MELQO 2019 se encontró que en el 59.8% de IEI Públicas no existían condiciones de suciedad o contaban con una barrera adecuadas que separaba a los niños de dichas condiciones.</a:t>
            </a:r>
            <a:endParaRPr lang="es-PE">
              <a:cs typeface="Calibri"/>
            </a:endParaRPr>
          </a:p>
          <a:p>
            <a:pPr>
              <a:defRPr/>
            </a:pPr>
            <a:r>
              <a:rPr lang="es-PE" b="1" u="sng"/>
              <a:t>Servicios higiénicos</a:t>
            </a:r>
            <a:r>
              <a:rPr lang="es-PE" u="sng"/>
              <a:t>: </a:t>
            </a:r>
            <a:endParaRPr lang="es-PE">
              <a:cs typeface="Calibri"/>
            </a:endParaRPr>
          </a:p>
          <a:p>
            <a:pPr>
              <a:defRPr/>
            </a:pPr>
            <a:r>
              <a:rPr lang="es-PE"/>
              <a:t>Respecto a los servicios higiénicos utilizados por los/as niños/as, 57% de IEI contaban con un SSHH disponible (a menos de 10 metros del aula), con inodoro limpio con conexión a desagüe del tamaño de los niños. </a:t>
            </a:r>
          </a:p>
          <a:p>
            <a:pPr>
              <a:defRPr/>
            </a:pPr>
            <a:r>
              <a:rPr lang="es-PE" b="1" u="sng"/>
              <a:t>Sectores de juego/ presencia y cantidad de materiales accesibles por sector de juego</a:t>
            </a:r>
            <a:r>
              <a:rPr lang="es-PE" u="sng"/>
              <a:t>:</a:t>
            </a:r>
            <a:endParaRPr lang="es-PE">
              <a:cs typeface="Calibri"/>
            </a:endParaRPr>
          </a:p>
          <a:p>
            <a:pPr>
              <a:defRPr/>
            </a:pPr>
            <a:r>
              <a:rPr lang="es-PE" i="1"/>
              <a:t>Un sector de juego es aquel espacio que agrupa materiales fabricados o reciclados que promueven un mismo tipo de juego y que tienen una relación entre ellos. Para que sea considerado, el sector tiene que estar accesible, tener una identidad propia y un espacio definido.</a:t>
            </a:r>
            <a:endParaRPr lang="es-PE"/>
          </a:p>
          <a:p>
            <a:pPr>
              <a:defRPr/>
            </a:pPr>
            <a:r>
              <a:rPr lang="es-PE"/>
              <a:t>En el estudio MELQO 2019, se encontró que el 83.4% de IEI públicas cuentan con al menos 4 sectores accesibles dentro del aula, siendo el más común el sector de construcción (presente en el 93% de IEI), seguido por el de biblioteca (presente en el 90% de IEI) y el de hogar (presente en el 80% de IEI). Asimismo, se encontró que dichos sectores se encuentran implementados, en la mayoría de casos, de una cantidad adecuada de materiales </a:t>
            </a:r>
            <a:endParaRPr lang="es-PE">
              <a:cs typeface="Calibri"/>
            </a:endParaRPr>
          </a:p>
          <a:p>
            <a:pPr>
              <a:defRPr/>
            </a:pPr>
            <a:endParaRPr lang="es-PE">
              <a:solidFill>
                <a:srgbClr val="000000"/>
              </a:solidFill>
              <a:latin typeface="Calibri"/>
              <a:cs typeface="Calibri"/>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6B65AA-1A33-45C6-B82C-4DF232949C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905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PE" b="1" u="sng"/>
              <a:t>Juego libre en sectores (JLS)</a:t>
            </a:r>
            <a:endParaRPr lang="es-ES"/>
          </a:p>
          <a:p>
            <a:pPr algn="just">
              <a:defRPr/>
            </a:pPr>
            <a:r>
              <a:rPr lang="es-PE"/>
              <a:t>El involucramiento de los niños y niñas en actividades de juego libre con sus pares se asocia con el desarrollo de competencias de escritura y comprensión lectora, conocimiento de números, flexibilidad para realizar operaciones mentales, y habilidades de autorregulación. De acuerdo a lo reportado por el estudio MELQO 2019, en el 86% de aulas de IEI Públicas ocurre la actividad de JLS. Asimismo, en el 94% de estas veces, se permite a los niños elegir en qué sector jugar. </a:t>
            </a:r>
            <a:endParaRPr lang="es-PE">
              <a:cs typeface="Calibri"/>
            </a:endParaRPr>
          </a:p>
          <a:p>
            <a:pPr algn="just">
              <a:defRPr/>
            </a:pPr>
            <a:r>
              <a:rPr lang="es-PE"/>
              <a:t>La evidencia resalta la importancia del involucramiento por parte de la docente durante los momentos de JLS, brindando un acompañamiento atento y responsivo para enriquecer las experiencias de aprendizaje y desarrollo de competencias. De acuerdo a lo reportado por el estudio MELQO 2019, el 49% de docentes acompañan el juego de los niños/as de manera superficial (con preguntas cerradas), mientras que el 35.9% de ellas son directivas o acompañan solo aspectos instrumentales del juego.</a:t>
            </a:r>
            <a:endParaRPr lang="es-PE">
              <a:cs typeface="Calibri"/>
            </a:endParaRPr>
          </a:p>
          <a:p>
            <a:pPr algn="just">
              <a:defRPr/>
            </a:pPr>
            <a:r>
              <a:rPr lang="es-PE" b="1" u="sng"/>
              <a:t>Actividades que requieren colaboración: </a:t>
            </a:r>
            <a:endParaRPr lang="es-PE"/>
          </a:p>
          <a:p>
            <a:pPr algn="just">
              <a:defRPr/>
            </a:pPr>
            <a:r>
              <a:rPr lang="es-PE"/>
              <a:t>Los/as niños/as se benefician de participar en actividades de grupo pequeño que fomenten la colaboración. En ellas, tienen la oportunidad de practicar habilidades socioemocionales y de autorregulación, al tener que compartir materiales con otros, expresar sus ideas y escuchar las de los demás y tomar decisiones en conjunto. Además, les permite aprender de sus pares y da la oportunidad de ayudar a otros o enseñar lo que saben. </a:t>
            </a:r>
            <a:endParaRPr lang="es-PE">
              <a:cs typeface="Calibri"/>
            </a:endParaRPr>
          </a:p>
          <a:p>
            <a:pPr>
              <a:defRPr/>
            </a:pPr>
            <a:r>
              <a:rPr lang="es-PE"/>
              <a:t>De acuerdo a lo reportado por el estudio MELQO 2019, encontramos que el 58.7% de docentes de IEI Públicas realiza, todo o casi todo el tiempo, actividades individuales y/o de grupo completo. En ese sentido, no planifican actividades de grupo pequeño que requieran colaboración entre los niños/as.</a:t>
            </a:r>
            <a:endParaRPr lang="es-PE">
              <a:cs typeface="Calibri"/>
            </a:endParaRPr>
          </a:p>
          <a:p>
            <a:pPr>
              <a:defRPr/>
            </a:pPr>
            <a:r>
              <a:rPr lang="es-PE" b="1" u="sng"/>
              <a:t>Pensamiento creativo:</a:t>
            </a:r>
            <a:endParaRPr lang="es-PE"/>
          </a:p>
          <a:p>
            <a:pPr>
              <a:defRPr/>
            </a:pPr>
            <a:r>
              <a:rPr lang="es-PE"/>
              <a:t>En las aulas de primera infancia de alta calidad, los/las docentes están comprometidos verbalmente con los/as niños/as durante todo el día. Este compromiso se manifiesta en la manera en que el/la docente dialoga y hace preguntas a los/as niños/as que generan un intercambio y profundización de ideas. Esta profundización, se debe en gran parte, al tipo de preguntas que el/la docente realiza a los/as niños/as, para incentivarlos a hablar. </a:t>
            </a:r>
            <a:endParaRPr lang="es-PE">
              <a:cs typeface="Calibri"/>
            </a:endParaRPr>
          </a:p>
          <a:p>
            <a:pPr>
              <a:defRPr/>
            </a:pPr>
            <a:r>
              <a:rPr lang="es-PE"/>
              <a:t>De acuerdo a lo reportado por el estudio MELQO 2019, encontramos que el 95.6% de docentes de IEI Públicas realiza preguntas y/o entabla diálogos con los/as niños/as que evocan respuestas cerradas. Este tipo de preguntas no fomenta la creación de ideas nuevas y/u originales vinculadas con la experiencia u opiniones particulares de cada niño/a.</a:t>
            </a:r>
            <a:endParaRPr lang="es-PE">
              <a:cs typeface="Calibri"/>
            </a:endParaRPr>
          </a:p>
          <a:p>
            <a:pPr>
              <a:defRPr/>
            </a:pPr>
            <a:r>
              <a:rPr lang="es-PE" b="1" u="sng"/>
              <a:t>Ayuda para resolver dificultades, dudas y/o errores: </a:t>
            </a:r>
            <a:endParaRPr lang="es-PE"/>
          </a:p>
          <a:p>
            <a:pPr>
              <a:defRPr/>
            </a:pPr>
            <a:r>
              <a:rPr lang="es-PE"/>
              <a:t>Cuando los niños/as son guiados en el proceso de corrección de sus errores y se les ayuda a reflexionar sobre estos, se consolida el aprendizaje y será menos probable que vuelvan a cometer el mismo error. En ese sentido, las formas más efectivas de retroalimentación son las que brindan pistas o señales a los estudiantes sobre sus metas de aprendizaje para que ellos por si mismos puedan alcanzar su propia respuesta a través de la reflexión.</a:t>
            </a:r>
            <a:endParaRPr lang="es-PE">
              <a:cs typeface="Calibri"/>
            </a:endParaRPr>
          </a:p>
          <a:p>
            <a:pPr>
              <a:defRPr/>
            </a:pPr>
            <a:r>
              <a:rPr lang="es-PE"/>
              <a:t>De acuerdo a lo reportado por el estudio MELQO 2019, encontramos que el 51.3% de docentes de IEI Públicas presta atención a las dificultades, dudas y/o errores, pero les proporciona la respuesta correcta. Asimismo, el 41.9% de docente presta atención a las dificultades, dudas y/o errores, animándoles a alcanzar su propia respuesta, pero les brinda asistencia limitada.</a:t>
            </a:r>
            <a:endParaRPr lang="es-PE">
              <a:cs typeface="Calibri"/>
            </a:endParaRPr>
          </a:p>
          <a:p>
            <a:pPr>
              <a:defRPr/>
            </a:pPr>
            <a:r>
              <a:rPr lang="es-PE" b="1" u="sng"/>
              <a:t>Interacciones docentes-estudiantes:</a:t>
            </a:r>
            <a:endParaRPr lang="es-PE"/>
          </a:p>
          <a:p>
            <a:pPr>
              <a:defRPr/>
            </a:pPr>
            <a:r>
              <a:rPr lang="es-PE"/>
              <a:t>Se observa que al interior de las aulas de IEI Públicas conviven tanto interacciones positivas entre docentes y estudiantes (78% de docentes mantienen interacciones positivas con los estudiantes a lo largo de la jornada), como también interacciones negativas verbales (54% de docentes mantienen interacciones verbales negativas con estudiantes individuales a lo largo de la jornada, siendo la más frecuente el uso de amenazas) y físicas (41% de docentes mantienen interacciones físicas negativas con estudiantes individuales a lo largo de la jornada, siendo la más frecuente el uso de la fuerza para controlar a los niños/as).</a:t>
            </a:r>
            <a:endParaRPr lang="es-PE">
              <a:cs typeface="Calibri"/>
            </a:endParaRPr>
          </a:p>
          <a:p>
            <a:pPr>
              <a:defRPr/>
            </a:pPr>
            <a:r>
              <a:rPr lang="es-PE"/>
              <a:t>Los niños desarrollan un vínculo de apego con sus educadores preescolares, diferenciado del apego con sus cuidadores. Contar con figuras de apego que simultáneamente entablan interacciones positivas y cálidas e interacciones agresivas genera angustia y desconcierto en los niños con quienes interactúan, dado que la figura de cuidado se convierte al mismo tiempo en la fuente de seguridad y de temor.</a:t>
            </a:r>
            <a:endParaRPr lang="es-PE">
              <a:cs typeface="Calibri"/>
            </a:endParaRPr>
          </a:p>
          <a:p>
            <a:pPr>
              <a:defRPr/>
            </a:pPr>
            <a:r>
              <a:rPr lang="es-PE" b="1" u="sng"/>
              <a:t>Interacciones entre estudiantes: </a:t>
            </a:r>
            <a:endParaRPr lang="es-PE"/>
          </a:p>
          <a:p>
            <a:pPr>
              <a:defRPr/>
            </a:pPr>
            <a:r>
              <a:rPr lang="es-PE"/>
              <a:t>Finalmente, si bien casi todos los estudiantes de las aulas de IEI Públicas interactúan entre sí de manera positiva durante la jornada (en el 93% de aulas observadas los estudiantes interactúan mediante conversaciones y gestos amigables), se observan también interacciones negativas (en el 41% de aulas observadas se identifican interacciones negativas entre estudiantes, siendo la más frecuente la agresión física  y/o daño intencional a la propiedad del otro en al menos 3 oportunidades).</a:t>
            </a:r>
            <a:endParaRPr lang="es-PE">
              <a:cs typeface="Calibri"/>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6B65AA-1A33-45C6-B82C-4DF232949C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884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a:t>Personal: implica la creación de 7,564 plazas docentes de Inicial y Auxiliares de Educación dentro del sistema educativo.</a:t>
            </a:r>
            <a:br>
              <a:rPr lang="es-PE"/>
            </a:br>
            <a:r>
              <a:rPr lang="es-PE"/>
              <a:t>Infraestructura: estimación en base a la brecha de infraestructura a nivel nacional, tomando en cuenta si el local cuenta con el nivel inicial (25,004 locales)</a:t>
            </a:r>
          </a:p>
          <a:p>
            <a:r>
              <a:rPr lang="es-PE"/>
              <a:t>Aprendizajes: materiales educativos como </a:t>
            </a:r>
          </a:p>
        </p:txBody>
      </p:sp>
      <p:sp>
        <p:nvSpPr>
          <p:cNvPr id="4" name="Marcador de número de diapositiva 3"/>
          <p:cNvSpPr>
            <a:spLocks noGrp="1"/>
          </p:cNvSpPr>
          <p:nvPr>
            <p:ph type="sldNum" sz="quarter" idx="5"/>
          </p:nvPr>
        </p:nvSpPr>
        <p:spPr/>
        <p:txBody>
          <a:bodyPr/>
          <a:lstStyle/>
          <a:p>
            <a:fld id="{EB263CCA-5746-4B87-80C8-1ED968C54EC8}" type="slidenum">
              <a:rPr lang="es-PE" smtClean="0"/>
              <a:t>26</a:t>
            </a:fld>
            <a:endParaRPr lang="es-PE"/>
          </a:p>
        </p:txBody>
      </p:sp>
    </p:spTree>
    <p:extLst>
      <p:ext uri="{BB962C8B-B14F-4D97-AF65-F5344CB8AC3E}">
        <p14:creationId xmlns:p14="http://schemas.microsoft.com/office/powerpoint/2010/main" val="680311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bg1">
            <a:lumMod val="9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81C607A-4D60-5F42-8E64-288A5A3C991A}"/>
              </a:ext>
            </a:extLst>
          </p:cNvPr>
          <p:cNvSpPr>
            <a:spLocks noGrp="1"/>
          </p:cNvSpPr>
          <p:nvPr>
            <p:ph type="ctrTitle" hasCustomPrompt="1"/>
          </p:nvPr>
        </p:nvSpPr>
        <p:spPr>
          <a:xfrm>
            <a:off x="1524000" y="1468352"/>
            <a:ext cx="9144000" cy="2387600"/>
          </a:xfrm>
        </p:spPr>
        <p:txBody>
          <a:bodyPr anchor="b">
            <a:normAutofit/>
          </a:bodyPr>
          <a:lstStyle>
            <a:lvl1pPr algn="ctr">
              <a:defRPr sz="8000"/>
            </a:lvl1pPr>
          </a:lstStyle>
          <a:p>
            <a:r>
              <a:rPr lang="es-ES"/>
              <a:t>TÍTULO PORTADA</a:t>
            </a:r>
            <a:endParaRPr lang="es-PE"/>
          </a:p>
        </p:txBody>
      </p:sp>
      <p:sp>
        <p:nvSpPr>
          <p:cNvPr id="3" name="Subtítulo 2">
            <a:extLst>
              <a:ext uri="{FF2B5EF4-FFF2-40B4-BE49-F238E27FC236}">
                <a16:creationId xmlns="" xmlns:a16="http://schemas.microsoft.com/office/drawing/2014/main" id="{FF4B5FEB-EB4A-7046-AF91-244310CF48C1}"/>
              </a:ext>
            </a:extLst>
          </p:cNvPr>
          <p:cNvSpPr>
            <a:spLocks noGrp="1"/>
          </p:cNvSpPr>
          <p:nvPr>
            <p:ph type="subTitle" idx="1"/>
          </p:nvPr>
        </p:nvSpPr>
        <p:spPr>
          <a:xfrm>
            <a:off x="1524000" y="4164227"/>
            <a:ext cx="9144000" cy="64633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pic>
        <p:nvPicPr>
          <p:cNvPr id="8" name="Imagen 7">
            <a:extLst>
              <a:ext uri="{FF2B5EF4-FFF2-40B4-BE49-F238E27FC236}">
                <a16:creationId xmlns="" xmlns:a16="http://schemas.microsoft.com/office/drawing/2014/main" id="{F0846419-9545-354F-AB54-9F510AFA1C14}"/>
              </a:ext>
            </a:extLst>
          </p:cNvPr>
          <p:cNvPicPr>
            <a:picLocks noChangeAspect="1"/>
          </p:cNvPicPr>
          <p:nvPr userDrawn="1"/>
        </p:nvPicPr>
        <p:blipFill>
          <a:blip r:embed="rId2"/>
          <a:stretch>
            <a:fillRect/>
          </a:stretch>
        </p:blipFill>
        <p:spPr>
          <a:xfrm flipV="1">
            <a:off x="1921057" y="3890341"/>
            <a:ext cx="8335051" cy="74865"/>
          </a:xfrm>
          <a:prstGeom prst="rect">
            <a:avLst/>
          </a:prstGeom>
        </p:spPr>
      </p:pic>
      <p:sp>
        <p:nvSpPr>
          <p:cNvPr id="9" name="CuadroTexto 8">
            <a:extLst>
              <a:ext uri="{FF2B5EF4-FFF2-40B4-BE49-F238E27FC236}">
                <a16:creationId xmlns="" xmlns:a16="http://schemas.microsoft.com/office/drawing/2014/main" id="{6FC03295-5514-7C4A-A8D0-D6555E3A92B9}"/>
              </a:ext>
            </a:extLst>
          </p:cNvPr>
          <p:cNvSpPr txBox="1"/>
          <p:nvPr userDrawn="1"/>
        </p:nvSpPr>
        <p:spPr>
          <a:xfrm>
            <a:off x="999648" y="5908327"/>
            <a:ext cx="10180348" cy="646331"/>
          </a:xfrm>
          <a:prstGeom prst="rect">
            <a:avLst/>
          </a:prstGeom>
          <a:noFill/>
        </p:spPr>
        <p:txBody>
          <a:bodyPr wrap="square" rtlCol="0">
            <a:spAutoFit/>
          </a:bodyPr>
          <a:lstStyle/>
          <a:p>
            <a:pPr algn="ctr"/>
            <a:r>
              <a:rPr lang="es-PE" sz="3600" spc="300">
                <a:solidFill>
                  <a:srgbClr val="011643"/>
                </a:solidFill>
                <a:latin typeface="Century Gothic" panose="020B0502020202020204" pitchFamily="34" charset="0"/>
              </a:rPr>
              <a:t>2021</a:t>
            </a:r>
          </a:p>
        </p:txBody>
      </p:sp>
      <p:pic>
        <p:nvPicPr>
          <p:cNvPr id="6" name="Imagen 5">
            <a:extLst>
              <a:ext uri="{FF2B5EF4-FFF2-40B4-BE49-F238E27FC236}">
                <a16:creationId xmlns="" xmlns:a16="http://schemas.microsoft.com/office/drawing/2014/main" id="{B09ECC1F-07DC-5E4D-B40F-276541BF4925}"/>
              </a:ext>
            </a:extLst>
          </p:cNvPr>
          <p:cNvPicPr>
            <a:picLocks noChangeAspect="1"/>
          </p:cNvPicPr>
          <p:nvPr userDrawn="1"/>
        </p:nvPicPr>
        <p:blipFill>
          <a:blip r:embed="rId3"/>
          <a:stretch>
            <a:fillRect/>
          </a:stretch>
        </p:blipFill>
        <p:spPr>
          <a:xfrm>
            <a:off x="0" y="4048"/>
            <a:ext cx="12192000" cy="1223418"/>
          </a:xfrm>
          <a:prstGeom prst="rect">
            <a:avLst/>
          </a:prstGeom>
        </p:spPr>
      </p:pic>
    </p:spTree>
    <p:extLst>
      <p:ext uri="{BB962C8B-B14F-4D97-AF65-F5344CB8AC3E}">
        <p14:creationId xmlns:p14="http://schemas.microsoft.com/office/powerpoint/2010/main" val="401255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solidFill>
          <a:srgbClr val="233D7B"/>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B94221D-7DD6-5D44-8C72-B9321EA06DD5}"/>
              </a:ext>
            </a:extLst>
          </p:cNvPr>
          <p:cNvSpPr>
            <a:spLocks noGrp="1"/>
          </p:cNvSpPr>
          <p:nvPr>
            <p:ph type="title"/>
          </p:nvPr>
        </p:nvSpPr>
        <p:spPr>
          <a:xfrm>
            <a:off x="838200" y="1254811"/>
            <a:ext cx="10515600" cy="1006031"/>
          </a:xfrm>
        </p:spPr>
        <p:txBody>
          <a:bodyPr/>
          <a:lstStyle>
            <a:lvl1pPr>
              <a:defRPr>
                <a:solidFill>
                  <a:schemeClr val="bg1"/>
                </a:solidFill>
              </a:defRPr>
            </a:lvl1p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38563D09-8ED2-984F-AAFA-7F41D66B60DC}"/>
              </a:ext>
            </a:extLst>
          </p:cNvPr>
          <p:cNvSpPr>
            <a:spLocks noGrp="1"/>
          </p:cNvSpPr>
          <p:nvPr>
            <p:ph idx="1"/>
          </p:nvPr>
        </p:nvSpPr>
        <p:spPr>
          <a:xfrm>
            <a:off x="838200" y="2715311"/>
            <a:ext cx="10515600" cy="33024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Editar los estilos de texto del patrón
Segundo nivel
Tercer nivel
Cuarto nivel
Quinto nivel</a:t>
            </a:r>
            <a:endParaRPr lang="es-PE"/>
          </a:p>
        </p:txBody>
      </p:sp>
      <p:pic>
        <p:nvPicPr>
          <p:cNvPr id="6" name="Imagen 5">
            <a:extLst>
              <a:ext uri="{FF2B5EF4-FFF2-40B4-BE49-F238E27FC236}">
                <a16:creationId xmlns="" xmlns:a16="http://schemas.microsoft.com/office/drawing/2014/main" id="{B09B50D3-EE26-BE46-869D-659A52A4C4E4}"/>
              </a:ext>
            </a:extLst>
          </p:cNvPr>
          <p:cNvPicPr>
            <a:picLocks noChangeAspect="1"/>
          </p:cNvPicPr>
          <p:nvPr userDrawn="1"/>
        </p:nvPicPr>
        <p:blipFill>
          <a:blip r:embed="rId2"/>
          <a:stretch>
            <a:fillRect/>
          </a:stretch>
        </p:blipFill>
        <p:spPr>
          <a:xfrm>
            <a:off x="0" y="2968"/>
            <a:ext cx="12192000" cy="833190"/>
          </a:xfrm>
          <a:prstGeom prst="rect">
            <a:avLst/>
          </a:prstGeom>
        </p:spPr>
      </p:pic>
    </p:spTree>
    <p:extLst>
      <p:ext uri="{BB962C8B-B14F-4D97-AF65-F5344CB8AC3E}">
        <p14:creationId xmlns:p14="http://schemas.microsoft.com/office/powerpoint/2010/main" val="4089330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rgbClr val="233D7B"/>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BCAB9DC-85C2-C94C-A8E3-D941CD428483}"/>
              </a:ext>
            </a:extLst>
          </p:cNvPr>
          <p:cNvSpPr>
            <a:spLocks noGrp="1"/>
          </p:cNvSpPr>
          <p:nvPr>
            <p:ph type="title" hasCustomPrompt="1"/>
          </p:nvPr>
        </p:nvSpPr>
        <p:spPr>
          <a:xfrm>
            <a:off x="1865870" y="3102361"/>
            <a:ext cx="9481580" cy="1133475"/>
          </a:xfrm>
        </p:spPr>
        <p:txBody>
          <a:bodyPr anchor="b">
            <a:noAutofit/>
          </a:bodyPr>
          <a:lstStyle>
            <a:lvl1pPr>
              <a:defRPr sz="6000" b="0">
                <a:solidFill>
                  <a:schemeClr val="bg1"/>
                </a:solidFill>
              </a:defRPr>
            </a:lvl1pPr>
          </a:lstStyle>
          <a:p>
            <a:r>
              <a:rPr lang="es-ES"/>
              <a:t>SEPARADOR DE PAGINA</a:t>
            </a:r>
            <a:endParaRPr lang="es-PE"/>
          </a:p>
        </p:txBody>
      </p:sp>
      <p:sp>
        <p:nvSpPr>
          <p:cNvPr id="3" name="Marcador de texto 2">
            <a:extLst>
              <a:ext uri="{FF2B5EF4-FFF2-40B4-BE49-F238E27FC236}">
                <a16:creationId xmlns="" xmlns:a16="http://schemas.microsoft.com/office/drawing/2014/main" id="{1AFCD41F-0E05-3548-B6F5-F38BE2203E0A}"/>
              </a:ext>
            </a:extLst>
          </p:cNvPr>
          <p:cNvSpPr>
            <a:spLocks noGrp="1"/>
          </p:cNvSpPr>
          <p:nvPr>
            <p:ph type="body" idx="1" hasCustomPrompt="1"/>
          </p:nvPr>
        </p:nvSpPr>
        <p:spPr>
          <a:xfrm>
            <a:off x="201655" y="3015693"/>
            <a:ext cx="1577718" cy="1500187"/>
          </a:xfrm>
          <a:solidFill>
            <a:srgbClr val="233D7B">
              <a:alpha val="69613"/>
            </a:srgbClr>
          </a:solidFill>
        </p:spPr>
        <p:txBody>
          <a:bodyPr>
            <a:noAutofit/>
          </a:bodyPr>
          <a:lstStyle>
            <a:lvl1pPr marL="0" indent="0">
              <a:buNone/>
              <a:defRPr sz="9600">
                <a:solidFill>
                  <a:srgbClr val="2F55A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Nº</a:t>
            </a:r>
          </a:p>
        </p:txBody>
      </p:sp>
      <p:pic>
        <p:nvPicPr>
          <p:cNvPr id="6" name="Imagen 5">
            <a:extLst>
              <a:ext uri="{FF2B5EF4-FFF2-40B4-BE49-F238E27FC236}">
                <a16:creationId xmlns="" xmlns:a16="http://schemas.microsoft.com/office/drawing/2014/main" id="{1BC649C9-5AF4-7545-881C-BBFAE7243B46}"/>
              </a:ext>
            </a:extLst>
          </p:cNvPr>
          <p:cNvPicPr>
            <a:picLocks noChangeAspect="1"/>
          </p:cNvPicPr>
          <p:nvPr userDrawn="1"/>
        </p:nvPicPr>
        <p:blipFill>
          <a:blip r:embed="rId2"/>
          <a:stretch>
            <a:fillRect/>
          </a:stretch>
        </p:blipFill>
        <p:spPr>
          <a:xfrm>
            <a:off x="0" y="2968"/>
            <a:ext cx="12192000" cy="833190"/>
          </a:xfrm>
          <a:prstGeom prst="rect">
            <a:avLst/>
          </a:prstGeom>
        </p:spPr>
      </p:pic>
    </p:spTree>
    <p:extLst>
      <p:ext uri="{BB962C8B-B14F-4D97-AF65-F5344CB8AC3E}">
        <p14:creationId xmlns:p14="http://schemas.microsoft.com/office/powerpoint/2010/main" val="4017764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 blanco">
    <p:bg>
      <p:bgPr>
        <a:solidFill>
          <a:srgbClr val="04AC9A"/>
        </a:solidFill>
        <a:effectLst/>
      </p:bgPr>
    </p:bg>
    <p:spTree>
      <p:nvGrpSpPr>
        <p:cNvPr id="1" name=""/>
        <p:cNvGrpSpPr/>
        <p:nvPr/>
      </p:nvGrpSpPr>
      <p:grpSpPr>
        <a:xfrm>
          <a:off x="0" y="0"/>
          <a:ext cx="0" cy="0"/>
          <a:chOff x="0" y="0"/>
          <a:chExt cx="0" cy="0"/>
        </a:xfrm>
      </p:grpSpPr>
      <p:sp>
        <p:nvSpPr>
          <p:cNvPr id="5" name="Título 1">
            <a:extLst>
              <a:ext uri="{FF2B5EF4-FFF2-40B4-BE49-F238E27FC236}">
                <a16:creationId xmlns="" xmlns:a16="http://schemas.microsoft.com/office/drawing/2014/main" id="{A0D4560C-F94B-1C46-AA64-628F3C1ACC1B}"/>
              </a:ext>
            </a:extLst>
          </p:cNvPr>
          <p:cNvSpPr>
            <a:spLocks noGrp="1"/>
          </p:cNvSpPr>
          <p:nvPr>
            <p:ph type="title" hasCustomPrompt="1"/>
          </p:nvPr>
        </p:nvSpPr>
        <p:spPr>
          <a:xfrm>
            <a:off x="1865870" y="3102361"/>
            <a:ext cx="9481580" cy="1133475"/>
          </a:xfrm>
        </p:spPr>
        <p:txBody>
          <a:bodyPr anchor="b">
            <a:noAutofit/>
          </a:bodyPr>
          <a:lstStyle>
            <a:lvl1pPr>
              <a:defRPr sz="6000" b="0">
                <a:solidFill>
                  <a:schemeClr val="bg1"/>
                </a:solidFill>
              </a:defRPr>
            </a:lvl1pPr>
          </a:lstStyle>
          <a:p>
            <a:r>
              <a:rPr lang="es-ES"/>
              <a:t>SEPARADOR DE PAGINA</a:t>
            </a:r>
            <a:endParaRPr lang="es-PE"/>
          </a:p>
        </p:txBody>
      </p:sp>
      <p:sp>
        <p:nvSpPr>
          <p:cNvPr id="6" name="Marcador de texto 2">
            <a:extLst>
              <a:ext uri="{FF2B5EF4-FFF2-40B4-BE49-F238E27FC236}">
                <a16:creationId xmlns="" xmlns:a16="http://schemas.microsoft.com/office/drawing/2014/main" id="{5C372D08-600C-9447-9BBE-CDEB691588CE}"/>
              </a:ext>
            </a:extLst>
          </p:cNvPr>
          <p:cNvSpPr>
            <a:spLocks noGrp="1"/>
          </p:cNvSpPr>
          <p:nvPr>
            <p:ph type="body" idx="1" hasCustomPrompt="1"/>
          </p:nvPr>
        </p:nvSpPr>
        <p:spPr>
          <a:xfrm>
            <a:off x="201655" y="3015693"/>
            <a:ext cx="1577718" cy="1500187"/>
          </a:xfrm>
          <a:noFill/>
        </p:spPr>
        <p:txBody>
          <a:bodyPr>
            <a:noAutofit/>
          </a:bodyPr>
          <a:lstStyle>
            <a:lvl1pPr marL="0" indent="0">
              <a:buNone/>
              <a:defRPr sz="9600">
                <a:solidFill>
                  <a:srgbClr val="5BD7B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Nº</a:t>
            </a:r>
          </a:p>
        </p:txBody>
      </p:sp>
      <p:pic>
        <p:nvPicPr>
          <p:cNvPr id="4" name="Imagen 3">
            <a:extLst>
              <a:ext uri="{FF2B5EF4-FFF2-40B4-BE49-F238E27FC236}">
                <a16:creationId xmlns="" xmlns:a16="http://schemas.microsoft.com/office/drawing/2014/main" id="{F40F5E29-FF30-9748-9B70-6D0EB0E8B819}"/>
              </a:ext>
            </a:extLst>
          </p:cNvPr>
          <p:cNvPicPr>
            <a:picLocks noChangeAspect="1"/>
          </p:cNvPicPr>
          <p:nvPr userDrawn="1"/>
        </p:nvPicPr>
        <p:blipFill>
          <a:blip r:embed="rId2"/>
          <a:stretch>
            <a:fillRect/>
          </a:stretch>
        </p:blipFill>
        <p:spPr>
          <a:xfrm>
            <a:off x="0" y="2968"/>
            <a:ext cx="12192000" cy="833190"/>
          </a:xfrm>
          <a:prstGeom prst="rect">
            <a:avLst/>
          </a:prstGeom>
        </p:spPr>
      </p:pic>
    </p:spTree>
    <p:extLst>
      <p:ext uri="{BB962C8B-B14F-4D97-AF65-F5344CB8AC3E}">
        <p14:creationId xmlns:p14="http://schemas.microsoft.com/office/powerpoint/2010/main" val="1801686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bg>
      <p:bgPr>
        <a:solidFill>
          <a:schemeClr val="bg1">
            <a:lumMod val="9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9B6D95D-E494-5A41-8558-6DDE7C0DFE5F}"/>
              </a:ext>
            </a:extLst>
          </p:cNvPr>
          <p:cNvSpPr>
            <a:spLocks noGrp="1"/>
          </p:cNvSpPr>
          <p:nvPr>
            <p:ph type="title" hasCustomPrompt="1"/>
          </p:nvPr>
        </p:nvSpPr>
        <p:spPr>
          <a:xfrm>
            <a:off x="838200" y="1348775"/>
            <a:ext cx="10515600" cy="619726"/>
          </a:xfrm>
        </p:spPr>
        <p:txBody>
          <a:bodyPr/>
          <a:lstStyle/>
          <a:p>
            <a:r>
              <a:rPr lang="es-ES"/>
              <a:t>Título de Tema</a:t>
            </a:r>
            <a:endParaRPr lang="es-PE"/>
          </a:p>
        </p:txBody>
      </p:sp>
      <p:sp>
        <p:nvSpPr>
          <p:cNvPr id="3" name="Marcador de contenido 2">
            <a:extLst>
              <a:ext uri="{FF2B5EF4-FFF2-40B4-BE49-F238E27FC236}">
                <a16:creationId xmlns="" xmlns:a16="http://schemas.microsoft.com/office/drawing/2014/main" id="{2D5C2704-1505-ED4A-8AEB-00FD933CF4A7}"/>
              </a:ext>
            </a:extLst>
          </p:cNvPr>
          <p:cNvSpPr>
            <a:spLocks noGrp="1"/>
          </p:cNvSpPr>
          <p:nvPr>
            <p:ph sz="half" idx="1"/>
          </p:nvPr>
        </p:nvSpPr>
        <p:spPr>
          <a:xfrm>
            <a:off x="838200" y="2669060"/>
            <a:ext cx="5181600" cy="3322552"/>
          </a:xfrm>
        </p:spPr>
        <p:txBody>
          <a:bodyPr/>
          <a:lstStyle>
            <a:lvl1pPr>
              <a:defRPr sz="2400"/>
            </a:lvl1pPr>
          </a:lstStyle>
          <a:p>
            <a:pPr lvl="0"/>
            <a:r>
              <a:rPr lang="es-ES"/>
              <a:t>Editar los estilos de texto del patrón
Segundo nivel
Tercer nivel
Cuarto nivel
Quinto nivel</a:t>
            </a:r>
            <a:endParaRPr lang="es-PE"/>
          </a:p>
        </p:txBody>
      </p:sp>
      <p:sp>
        <p:nvSpPr>
          <p:cNvPr id="4" name="Marcador de contenido 3">
            <a:extLst>
              <a:ext uri="{FF2B5EF4-FFF2-40B4-BE49-F238E27FC236}">
                <a16:creationId xmlns="" xmlns:a16="http://schemas.microsoft.com/office/drawing/2014/main" id="{354F8EC7-D776-9342-A525-6199D9B01486}"/>
              </a:ext>
            </a:extLst>
          </p:cNvPr>
          <p:cNvSpPr>
            <a:spLocks noGrp="1"/>
          </p:cNvSpPr>
          <p:nvPr>
            <p:ph sz="half" idx="2"/>
          </p:nvPr>
        </p:nvSpPr>
        <p:spPr>
          <a:xfrm>
            <a:off x="6172200" y="2669060"/>
            <a:ext cx="5181600" cy="3322552"/>
          </a:xfrm>
        </p:spPr>
        <p:txBody>
          <a:bodyPr/>
          <a:lstStyle>
            <a:lvl1pPr marL="0" indent="0">
              <a:buNone/>
              <a:defRPr/>
            </a:lvl1pPr>
          </a:lstStyle>
          <a:p>
            <a:pPr lvl="0"/>
            <a:r>
              <a:rPr lang="es-ES"/>
              <a:t>Editar los estilos de texto del patrón
Segundo nivel
Tercer nivel
Cuarto nivel
Quinto nivel</a:t>
            </a:r>
            <a:endParaRPr lang="es-PE"/>
          </a:p>
        </p:txBody>
      </p:sp>
      <p:pic>
        <p:nvPicPr>
          <p:cNvPr id="10" name="Imagen 9">
            <a:extLst>
              <a:ext uri="{FF2B5EF4-FFF2-40B4-BE49-F238E27FC236}">
                <a16:creationId xmlns="" xmlns:a16="http://schemas.microsoft.com/office/drawing/2014/main" id="{B74D8EC6-E9A8-E24C-B371-98EC69252EC4}"/>
              </a:ext>
            </a:extLst>
          </p:cNvPr>
          <p:cNvPicPr>
            <a:picLocks noChangeAspect="1"/>
          </p:cNvPicPr>
          <p:nvPr userDrawn="1"/>
        </p:nvPicPr>
        <p:blipFill>
          <a:blip r:embed="rId2"/>
          <a:stretch>
            <a:fillRect/>
          </a:stretch>
        </p:blipFill>
        <p:spPr>
          <a:xfrm>
            <a:off x="838200" y="1968500"/>
            <a:ext cx="4341850" cy="95077"/>
          </a:xfrm>
          <a:prstGeom prst="rect">
            <a:avLst/>
          </a:prstGeom>
        </p:spPr>
      </p:pic>
      <p:pic>
        <p:nvPicPr>
          <p:cNvPr id="11" name="Imagen 10">
            <a:extLst>
              <a:ext uri="{FF2B5EF4-FFF2-40B4-BE49-F238E27FC236}">
                <a16:creationId xmlns="" xmlns:a16="http://schemas.microsoft.com/office/drawing/2014/main" id="{3EF62F16-0ABA-AA4D-8D6D-D49B536405AE}"/>
              </a:ext>
            </a:extLst>
          </p:cNvPr>
          <p:cNvPicPr>
            <a:picLocks noChangeAspect="1"/>
          </p:cNvPicPr>
          <p:nvPr userDrawn="1"/>
        </p:nvPicPr>
        <p:blipFill>
          <a:blip r:embed="rId3"/>
          <a:stretch>
            <a:fillRect/>
          </a:stretch>
        </p:blipFill>
        <p:spPr>
          <a:xfrm>
            <a:off x="0" y="2968"/>
            <a:ext cx="12192000" cy="833190"/>
          </a:xfrm>
          <a:prstGeom prst="rect">
            <a:avLst/>
          </a:prstGeom>
        </p:spPr>
      </p:pic>
    </p:spTree>
    <p:extLst>
      <p:ext uri="{BB962C8B-B14F-4D97-AF65-F5344CB8AC3E}">
        <p14:creationId xmlns:p14="http://schemas.microsoft.com/office/powerpoint/2010/main" val="195100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ción">
    <p:bg>
      <p:bgPr>
        <a:solidFill>
          <a:schemeClr val="bg1">
            <a:lumMod val="95000"/>
          </a:schemeClr>
        </a:soli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 xmlns:a16="http://schemas.microsoft.com/office/drawing/2014/main" id="{C2C91959-A4D3-7E43-A640-64F36DF503C9}"/>
              </a:ext>
            </a:extLst>
          </p:cNvPr>
          <p:cNvSpPr>
            <a:spLocks noGrp="1"/>
          </p:cNvSpPr>
          <p:nvPr>
            <p:ph type="body" idx="1"/>
          </p:nvPr>
        </p:nvSpPr>
        <p:spPr>
          <a:xfrm>
            <a:off x="839788" y="23495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s-ES"/>
          </a:p>
        </p:txBody>
      </p:sp>
      <p:sp>
        <p:nvSpPr>
          <p:cNvPr id="4" name="Marcador de contenido 3">
            <a:extLst>
              <a:ext uri="{FF2B5EF4-FFF2-40B4-BE49-F238E27FC236}">
                <a16:creationId xmlns="" xmlns:a16="http://schemas.microsoft.com/office/drawing/2014/main" id="{C82A666B-065D-F44A-AA8F-76F13A050885}"/>
              </a:ext>
            </a:extLst>
          </p:cNvPr>
          <p:cNvSpPr>
            <a:spLocks noGrp="1"/>
          </p:cNvSpPr>
          <p:nvPr>
            <p:ph sz="half" idx="2"/>
          </p:nvPr>
        </p:nvSpPr>
        <p:spPr>
          <a:xfrm>
            <a:off x="839788" y="3422651"/>
            <a:ext cx="5157787" cy="2498339"/>
          </a:xfrm>
        </p:spPr>
        <p:txBody>
          <a:bodyPr>
            <a:normAutofit/>
          </a:bodyPr>
          <a:lstStyle>
            <a:lvl1pPr>
              <a:defRPr sz="1800"/>
            </a:lvl1pPr>
            <a:lvl2pPr>
              <a:defRPr sz="1800"/>
            </a:lvl2pPr>
            <a:lvl3pPr>
              <a:defRPr sz="1800"/>
            </a:lvl3pPr>
            <a:lvl4pPr>
              <a:defRPr sz="1800"/>
            </a:lvl4pPr>
            <a:lvl5pPr>
              <a:defRPr sz="1800"/>
            </a:lvl5pPr>
          </a:lstStyle>
          <a:p>
            <a:pPr lvl="0"/>
            <a:r>
              <a:rPr lang="es-ES"/>
              <a:t>Editar los estilos de texto del patrón
Segundo nivel
Tercer nivel
Cuarto nivel
Quinto nivel</a:t>
            </a:r>
            <a:endParaRPr lang="es-PE"/>
          </a:p>
        </p:txBody>
      </p:sp>
      <p:sp>
        <p:nvSpPr>
          <p:cNvPr id="5" name="Marcador de texto 4">
            <a:extLst>
              <a:ext uri="{FF2B5EF4-FFF2-40B4-BE49-F238E27FC236}">
                <a16:creationId xmlns="" xmlns:a16="http://schemas.microsoft.com/office/drawing/2014/main" id="{001337A6-BE88-2440-9C84-31C6A2665D7B}"/>
              </a:ext>
            </a:extLst>
          </p:cNvPr>
          <p:cNvSpPr>
            <a:spLocks noGrp="1"/>
          </p:cNvSpPr>
          <p:nvPr>
            <p:ph type="body" sz="quarter" idx="3"/>
          </p:nvPr>
        </p:nvSpPr>
        <p:spPr>
          <a:xfrm>
            <a:off x="6172200" y="23495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s-ES"/>
          </a:p>
        </p:txBody>
      </p:sp>
      <p:sp>
        <p:nvSpPr>
          <p:cNvPr id="6" name="Marcador de contenido 5">
            <a:extLst>
              <a:ext uri="{FF2B5EF4-FFF2-40B4-BE49-F238E27FC236}">
                <a16:creationId xmlns="" xmlns:a16="http://schemas.microsoft.com/office/drawing/2014/main" id="{6802DAEF-6E04-3F41-B80A-449C81496828}"/>
              </a:ext>
            </a:extLst>
          </p:cNvPr>
          <p:cNvSpPr>
            <a:spLocks noGrp="1"/>
          </p:cNvSpPr>
          <p:nvPr>
            <p:ph sz="quarter" idx="4"/>
          </p:nvPr>
        </p:nvSpPr>
        <p:spPr>
          <a:xfrm>
            <a:off x="6172200" y="3422651"/>
            <a:ext cx="5183188" cy="2498339"/>
          </a:xfrm>
        </p:spPr>
        <p:txBody>
          <a:bodyPr>
            <a:normAutofit/>
          </a:bodyPr>
          <a:lstStyle>
            <a:lvl1pPr>
              <a:defRPr sz="1800"/>
            </a:lvl1pPr>
            <a:lvl2pPr>
              <a:defRPr sz="1800"/>
            </a:lvl2pPr>
            <a:lvl3pPr>
              <a:defRPr sz="1800"/>
            </a:lvl3pPr>
            <a:lvl4pPr>
              <a:defRPr sz="1800"/>
            </a:lvl4pPr>
            <a:lvl5pPr>
              <a:defRPr sz="1800"/>
            </a:lvl5pPr>
          </a:lstStyle>
          <a:p>
            <a:pPr lvl="0"/>
            <a:r>
              <a:rPr lang="es-ES"/>
              <a:t>Editar los estilos de texto del patrón
Segundo nivel
Tercer nivel
Cuarto nivel
Quinto nivel</a:t>
            </a:r>
            <a:endParaRPr lang="es-PE"/>
          </a:p>
        </p:txBody>
      </p:sp>
      <p:sp>
        <p:nvSpPr>
          <p:cNvPr id="12" name="Título 1">
            <a:extLst>
              <a:ext uri="{FF2B5EF4-FFF2-40B4-BE49-F238E27FC236}">
                <a16:creationId xmlns="" xmlns:a16="http://schemas.microsoft.com/office/drawing/2014/main" id="{95BEDFFC-3956-9D44-87AD-E7A475ECBA0F}"/>
              </a:ext>
            </a:extLst>
          </p:cNvPr>
          <p:cNvSpPr>
            <a:spLocks noGrp="1"/>
          </p:cNvSpPr>
          <p:nvPr>
            <p:ph type="title" hasCustomPrompt="1"/>
          </p:nvPr>
        </p:nvSpPr>
        <p:spPr>
          <a:xfrm>
            <a:off x="838200" y="1348775"/>
            <a:ext cx="10515600" cy="619726"/>
          </a:xfrm>
        </p:spPr>
        <p:txBody>
          <a:bodyPr/>
          <a:lstStyle/>
          <a:p>
            <a:r>
              <a:rPr lang="es-ES"/>
              <a:t>Título de Tema</a:t>
            </a:r>
            <a:endParaRPr lang="es-PE"/>
          </a:p>
        </p:txBody>
      </p:sp>
      <p:pic>
        <p:nvPicPr>
          <p:cNvPr id="13" name="Imagen 12">
            <a:extLst>
              <a:ext uri="{FF2B5EF4-FFF2-40B4-BE49-F238E27FC236}">
                <a16:creationId xmlns="" xmlns:a16="http://schemas.microsoft.com/office/drawing/2014/main" id="{7A19D81F-EA3F-D849-B91B-ACE40BE7B901}"/>
              </a:ext>
            </a:extLst>
          </p:cNvPr>
          <p:cNvPicPr>
            <a:picLocks noChangeAspect="1"/>
          </p:cNvPicPr>
          <p:nvPr userDrawn="1"/>
        </p:nvPicPr>
        <p:blipFill>
          <a:blip r:embed="rId2"/>
          <a:stretch>
            <a:fillRect/>
          </a:stretch>
        </p:blipFill>
        <p:spPr>
          <a:xfrm>
            <a:off x="838200" y="1968500"/>
            <a:ext cx="4341850" cy="95077"/>
          </a:xfrm>
          <a:prstGeom prst="rect">
            <a:avLst/>
          </a:prstGeom>
        </p:spPr>
      </p:pic>
      <p:pic>
        <p:nvPicPr>
          <p:cNvPr id="11" name="Imagen 10">
            <a:extLst>
              <a:ext uri="{FF2B5EF4-FFF2-40B4-BE49-F238E27FC236}">
                <a16:creationId xmlns="" xmlns:a16="http://schemas.microsoft.com/office/drawing/2014/main" id="{6524504E-8555-554E-A78F-E7D2895C7780}"/>
              </a:ext>
            </a:extLst>
          </p:cNvPr>
          <p:cNvPicPr>
            <a:picLocks noChangeAspect="1"/>
          </p:cNvPicPr>
          <p:nvPr userDrawn="1"/>
        </p:nvPicPr>
        <p:blipFill>
          <a:blip r:embed="rId3"/>
          <a:stretch>
            <a:fillRect/>
          </a:stretch>
        </p:blipFill>
        <p:spPr>
          <a:xfrm>
            <a:off x="0" y="2968"/>
            <a:ext cx="12192000" cy="833190"/>
          </a:xfrm>
          <a:prstGeom prst="rect">
            <a:avLst/>
          </a:prstGeom>
        </p:spPr>
      </p:pic>
    </p:spTree>
    <p:extLst>
      <p:ext uri="{BB962C8B-B14F-4D97-AF65-F5344CB8AC3E}">
        <p14:creationId xmlns:p14="http://schemas.microsoft.com/office/powerpoint/2010/main" val="150869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y texto vertical">
    <p:bg>
      <p:bgPr>
        <a:solidFill>
          <a:schemeClr val="bg1">
            <a:lumMod val="9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E5ADB9E-F6B6-D646-9812-CA8FF50B0712}"/>
              </a:ext>
            </a:extLst>
          </p:cNvPr>
          <p:cNvSpPr>
            <a:spLocks noGrp="1"/>
          </p:cNvSpPr>
          <p:nvPr>
            <p:ph type="title"/>
          </p:nvPr>
        </p:nvSpPr>
        <p:spPr>
          <a:xfrm>
            <a:off x="838200" y="1130128"/>
            <a:ext cx="10515600" cy="1325563"/>
          </a:xfrm>
        </p:spPr>
        <p:txBody>
          <a:bodyPr/>
          <a:lstStyle/>
          <a:p>
            <a:r>
              <a:rPr lang="es-ES"/>
              <a:t>Haga clic para modificar el estilo de título del patrón</a:t>
            </a:r>
            <a:endParaRPr lang="es-PE"/>
          </a:p>
        </p:txBody>
      </p:sp>
      <p:sp>
        <p:nvSpPr>
          <p:cNvPr id="8" name="Marcador de contenido 2">
            <a:extLst>
              <a:ext uri="{FF2B5EF4-FFF2-40B4-BE49-F238E27FC236}">
                <a16:creationId xmlns="" xmlns:a16="http://schemas.microsoft.com/office/drawing/2014/main" id="{FBC1DB26-5F63-4C4E-AE36-377CE7EAC7B8}"/>
              </a:ext>
            </a:extLst>
          </p:cNvPr>
          <p:cNvSpPr>
            <a:spLocks noGrp="1"/>
          </p:cNvSpPr>
          <p:nvPr>
            <p:ph idx="1"/>
          </p:nvPr>
        </p:nvSpPr>
        <p:spPr>
          <a:xfrm>
            <a:off x="838200" y="2715311"/>
            <a:ext cx="10515600" cy="3302430"/>
          </a:xfrm>
        </p:spPr>
        <p:txBody>
          <a:bodyPr>
            <a:normAutofit/>
          </a:bodyPr>
          <a:lstStyle>
            <a:lvl1pPr>
              <a:defRPr sz="2000">
                <a:solidFill>
                  <a:srgbClr val="011643"/>
                </a:solidFill>
              </a:defRPr>
            </a:lvl1pPr>
            <a:lvl2pPr>
              <a:defRPr sz="2000">
                <a:solidFill>
                  <a:srgbClr val="011643"/>
                </a:solidFill>
              </a:defRPr>
            </a:lvl2pPr>
            <a:lvl3pPr>
              <a:defRPr sz="2000">
                <a:solidFill>
                  <a:srgbClr val="011643"/>
                </a:solidFill>
              </a:defRPr>
            </a:lvl3pPr>
            <a:lvl4pPr>
              <a:defRPr sz="2000">
                <a:solidFill>
                  <a:srgbClr val="011643"/>
                </a:solidFill>
              </a:defRPr>
            </a:lvl4pPr>
            <a:lvl5pPr>
              <a:defRPr sz="2000">
                <a:solidFill>
                  <a:srgbClr val="011643"/>
                </a:solidFill>
              </a:defRPr>
            </a:lvl5pPr>
          </a:lstStyle>
          <a:p>
            <a:pPr lvl="0"/>
            <a:r>
              <a:rPr lang="es-ES"/>
              <a:t>Editar los estilos de texto del patrón
Segundo nivel
Tercer nivel
Cuarto nivel
Quinto nivel</a:t>
            </a:r>
            <a:endParaRPr lang="es-PE"/>
          </a:p>
        </p:txBody>
      </p:sp>
      <p:pic>
        <p:nvPicPr>
          <p:cNvPr id="9" name="Imagen 8">
            <a:extLst>
              <a:ext uri="{FF2B5EF4-FFF2-40B4-BE49-F238E27FC236}">
                <a16:creationId xmlns="" xmlns:a16="http://schemas.microsoft.com/office/drawing/2014/main" id="{7198AE6B-4C3D-0F46-A28E-386E29F46CD3}"/>
              </a:ext>
            </a:extLst>
          </p:cNvPr>
          <p:cNvPicPr>
            <a:picLocks noChangeAspect="1"/>
          </p:cNvPicPr>
          <p:nvPr userDrawn="1"/>
        </p:nvPicPr>
        <p:blipFill>
          <a:blip r:embed="rId2"/>
          <a:stretch>
            <a:fillRect/>
          </a:stretch>
        </p:blipFill>
        <p:spPr>
          <a:xfrm>
            <a:off x="0" y="2968"/>
            <a:ext cx="12192000" cy="833190"/>
          </a:xfrm>
          <a:prstGeom prst="rect">
            <a:avLst/>
          </a:prstGeom>
        </p:spPr>
      </p:pic>
    </p:spTree>
    <p:extLst>
      <p:ext uri="{BB962C8B-B14F-4D97-AF65-F5344CB8AC3E}">
        <p14:creationId xmlns:p14="http://schemas.microsoft.com/office/powerpoint/2010/main" val="3105236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bg>
      <p:bgPr>
        <a:solidFill>
          <a:schemeClr val="bg1">
            <a:lumMod val="9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D45913C-81E6-E64F-BF34-3A551712AB33}"/>
              </a:ext>
            </a:extLst>
          </p:cNvPr>
          <p:cNvSpPr>
            <a:spLocks noGrp="1"/>
          </p:cNvSpPr>
          <p:nvPr>
            <p:ph type="title"/>
          </p:nvPr>
        </p:nvSpPr>
        <p:spPr>
          <a:xfrm>
            <a:off x="839788" y="1124465"/>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 xmlns:a16="http://schemas.microsoft.com/office/drawing/2014/main" id="{96C85A61-5B59-FA41-87F5-197D7B0BEE4D}"/>
              </a:ext>
            </a:extLst>
          </p:cNvPr>
          <p:cNvSpPr>
            <a:spLocks noGrp="1"/>
          </p:cNvSpPr>
          <p:nvPr>
            <p:ph type="pic" idx="1"/>
          </p:nvPr>
        </p:nvSpPr>
        <p:spPr>
          <a:xfrm>
            <a:off x="5183188" y="1124465"/>
            <a:ext cx="6172200"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PE"/>
          </a:p>
        </p:txBody>
      </p:sp>
      <p:sp>
        <p:nvSpPr>
          <p:cNvPr id="4" name="Marcador de texto 3">
            <a:extLst>
              <a:ext uri="{FF2B5EF4-FFF2-40B4-BE49-F238E27FC236}">
                <a16:creationId xmlns="" xmlns:a16="http://schemas.microsoft.com/office/drawing/2014/main" id="{CB883007-AC7F-BE4B-B472-821C3036EB6D}"/>
              </a:ext>
            </a:extLst>
          </p:cNvPr>
          <p:cNvSpPr>
            <a:spLocks noGrp="1"/>
          </p:cNvSpPr>
          <p:nvPr>
            <p:ph type="body" sz="half" idx="2"/>
          </p:nvPr>
        </p:nvSpPr>
        <p:spPr>
          <a:xfrm>
            <a:off x="839788" y="272466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p>
        </p:txBody>
      </p:sp>
      <p:pic>
        <p:nvPicPr>
          <p:cNvPr id="7" name="Imagen 6">
            <a:extLst>
              <a:ext uri="{FF2B5EF4-FFF2-40B4-BE49-F238E27FC236}">
                <a16:creationId xmlns="" xmlns:a16="http://schemas.microsoft.com/office/drawing/2014/main" id="{E6C0213C-06D5-6C46-81E4-8CEA5BD5C6CC}"/>
              </a:ext>
            </a:extLst>
          </p:cNvPr>
          <p:cNvPicPr>
            <a:picLocks noChangeAspect="1"/>
          </p:cNvPicPr>
          <p:nvPr userDrawn="1"/>
        </p:nvPicPr>
        <p:blipFill>
          <a:blip r:embed="rId2"/>
          <a:stretch>
            <a:fillRect/>
          </a:stretch>
        </p:blipFill>
        <p:spPr>
          <a:xfrm>
            <a:off x="0" y="2968"/>
            <a:ext cx="12192000" cy="833190"/>
          </a:xfrm>
          <a:prstGeom prst="rect">
            <a:avLst/>
          </a:prstGeom>
        </p:spPr>
      </p:pic>
    </p:spTree>
    <p:extLst>
      <p:ext uri="{BB962C8B-B14F-4D97-AF65-F5344CB8AC3E}">
        <p14:creationId xmlns:p14="http://schemas.microsoft.com/office/powerpoint/2010/main" val="4038796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 blanco">
    <p:bg>
      <p:bgPr>
        <a:solidFill>
          <a:srgbClr val="F14544"/>
        </a:solidFill>
        <a:effectLst/>
      </p:bgPr>
    </p:bg>
    <p:spTree>
      <p:nvGrpSpPr>
        <p:cNvPr id="1" name=""/>
        <p:cNvGrpSpPr/>
        <p:nvPr/>
      </p:nvGrpSpPr>
      <p:grpSpPr>
        <a:xfrm>
          <a:off x="0" y="0"/>
          <a:ext cx="0" cy="0"/>
          <a:chOff x="0" y="0"/>
          <a:chExt cx="0" cy="0"/>
        </a:xfrm>
      </p:grpSpPr>
      <p:sp>
        <p:nvSpPr>
          <p:cNvPr id="5" name="Título 1">
            <a:extLst>
              <a:ext uri="{FF2B5EF4-FFF2-40B4-BE49-F238E27FC236}">
                <a16:creationId xmlns="" xmlns:a16="http://schemas.microsoft.com/office/drawing/2014/main" id="{A0D4560C-F94B-1C46-AA64-628F3C1ACC1B}"/>
              </a:ext>
            </a:extLst>
          </p:cNvPr>
          <p:cNvSpPr>
            <a:spLocks noGrp="1"/>
          </p:cNvSpPr>
          <p:nvPr>
            <p:ph type="title" hasCustomPrompt="1"/>
          </p:nvPr>
        </p:nvSpPr>
        <p:spPr>
          <a:xfrm>
            <a:off x="1355210" y="3102361"/>
            <a:ext cx="9481580" cy="1133475"/>
          </a:xfrm>
        </p:spPr>
        <p:txBody>
          <a:bodyPr anchor="b">
            <a:noAutofit/>
          </a:bodyPr>
          <a:lstStyle>
            <a:lvl1pPr algn="ctr">
              <a:defRPr sz="6000" b="0">
                <a:solidFill>
                  <a:schemeClr val="bg1"/>
                </a:solidFill>
              </a:defRPr>
            </a:lvl1pPr>
          </a:lstStyle>
          <a:p>
            <a:r>
              <a:rPr lang="es-ES"/>
              <a:t>GRACIAS</a:t>
            </a:r>
            <a:endParaRPr lang="es-PE"/>
          </a:p>
        </p:txBody>
      </p:sp>
      <p:pic>
        <p:nvPicPr>
          <p:cNvPr id="6" name="Imagen 5">
            <a:extLst>
              <a:ext uri="{FF2B5EF4-FFF2-40B4-BE49-F238E27FC236}">
                <a16:creationId xmlns="" xmlns:a16="http://schemas.microsoft.com/office/drawing/2014/main" id="{93E19D41-C158-9B4D-B6B8-5B31B216513F}"/>
              </a:ext>
            </a:extLst>
          </p:cNvPr>
          <p:cNvPicPr>
            <a:picLocks noChangeAspect="1"/>
          </p:cNvPicPr>
          <p:nvPr userDrawn="1"/>
        </p:nvPicPr>
        <p:blipFill>
          <a:blip r:embed="rId2"/>
          <a:stretch>
            <a:fillRect/>
          </a:stretch>
        </p:blipFill>
        <p:spPr>
          <a:xfrm>
            <a:off x="0" y="2968"/>
            <a:ext cx="12192000" cy="833190"/>
          </a:xfrm>
          <a:prstGeom prst="rect">
            <a:avLst/>
          </a:prstGeom>
        </p:spPr>
      </p:pic>
    </p:spTree>
    <p:extLst>
      <p:ext uri="{BB962C8B-B14F-4D97-AF65-F5344CB8AC3E}">
        <p14:creationId xmlns:p14="http://schemas.microsoft.com/office/powerpoint/2010/main" val="4215315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C5580816-AF27-8D44-A048-FC2AB1097C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8EFD19A0-B36E-4549-B1D9-ED0A59A772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42A73C83-CE99-FF40-B561-F5021178C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1A977-5A3D-B446-AE71-41C69CDD9950}" type="datetimeFigureOut">
              <a:rPr lang="es-PE" smtClean="0"/>
              <a:t>19/09/2022</a:t>
            </a:fld>
            <a:endParaRPr lang="es-PE"/>
          </a:p>
        </p:txBody>
      </p:sp>
      <p:sp>
        <p:nvSpPr>
          <p:cNvPr id="5" name="Marcador de pie de página 4">
            <a:extLst>
              <a:ext uri="{FF2B5EF4-FFF2-40B4-BE49-F238E27FC236}">
                <a16:creationId xmlns="" xmlns:a16="http://schemas.microsoft.com/office/drawing/2014/main" id="{B78EB0C5-2201-E54B-830E-4DCF85C85A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 xmlns:a16="http://schemas.microsoft.com/office/drawing/2014/main" id="{8254874C-B7CA-9245-A630-1F55F14BC4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88693-98D2-CF45-9E18-EC3B4B7D34DB}" type="slidenum">
              <a:rPr lang="es-PE" smtClean="0"/>
              <a:t>‹Nº›</a:t>
            </a:fld>
            <a:endParaRPr lang="es-PE"/>
          </a:p>
        </p:txBody>
      </p:sp>
    </p:spTree>
    <p:extLst>
      <p:ext uri="{BB962C8B-B14F-4D97-AF65-F5344CB8AC3E}">
        <p14:creationId xmlns:p14="http://schemas.microsoft.com/office/powerpoint/2010/main" val="33836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8" r:id="rId7"/>
    <p:sldLayoutId id="2147483657" r:id="rId8"/>
    <p:sldLayoutId id="2147483659" r:id="rId9"/>
  </p:sldLayoutIdLst>
  <p:txStyles>
    <p:titleStyle>
      <a:lvl1pPr algn="l" defTabSz="914400" rtl="0" eaLnBrk="1" latinLnBrk="0" hangingPunct="1">
        <a:lnSpc>
          <a:spcPct val="90000"/>
        </a:lnSpc>
        <a:spcBef>
          <a:spcPct val="0"/>
        </a:spcBef>
        <a:buNone/>
        <a:defRPr sz="4400" b="1" kern="1200">
          <a:solidFill>
            <a:srgbClr val="011643"/>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1643"/>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1643"/>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1643"/>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1643"/>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164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jpeg"/><Relationship Id="rId11" Type="http://schemas.openxmlformats.org/officeDocument/2006/relationships/image" Target="../media/image22.png"/><Relationship Id="rId5" Type="http://schemas.openxmlformats.org/officeDocument/2006/relationships/image" Target="../media/image18.emf"/><Relationship Id="rId10" Type="http://schemas.openxmlformats.org/officeDocument/2006/relationships/image" Target="../media/image21.png"/><Relationship Id="rId4" Type="http://schemas.openxmlformats.org/officeDocument/2006/relationships/image" Target="../media/image17.emf"/><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v.midis.gob.pe/RedInforma/Reporte/Reporte/6" TargetMode="Externa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openxmlformats.org/officeDocument/2006/relationships/image" Target="../media/image29.png"/><Relationship Id="rId5" Type="http://schemas.openxmlformats.org/officeDocument/2006/relationships/diagramColors" Target="../diagrams/colors1.xml"/><Relationship Id="rId10" Type="http://schemas.openxmlformats.org/officeDocument/2006/relationships/image" Target="../media/image28.png"/><Relationship Id="rId4" Type="http://schemas.openxmlformats.org/officeDocument/2006/relationships/diagramQuickStyle" Target="../diagrams/quickStyle1.xm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chart" Target="../charts/chart5.xml"/><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notesSlide" Target="../notesSlides/notesSlide3.xml"/><Relationship Id="rId16" Type="http://schemas.openxmlformats.org/officeDocument/2006/relationships/chart" Target="../charts/chart7.xml"/><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chart" Target="../charts/chart6.xml"/></Relationships>
</file>

<file path=ppt/slides/_rels/slide25.xml.rels><?xml version="1.0" encoding="UTF-8" standalone="yes"?>
<Relationships xmlns="http://schemas.openxmlformats.org/package/2006/relationships"><Relationship Id="rId8" Type="http://schemas.openxmlformats.org/officeDocument/2006/relationships/chart" Target="../charts/chart11.xml"/><Relationship Id="rId13" Type="http://schemas.openxmlformats.org/officeDocument/2006/relationships/image" Target="../media/image61.png"/><Relationship Id="rId3" Type="http://schemas.openxmlformats.org/officeDocument/2006/relationships/chart" Target="../charts/chart8.xml"/><Relationship Id="rId7" Type="http://schemas.openxmlformats.org/officeDocument/2006/relationships/chart" Target="../charts/chart10.xml"/><Relationship Id="rId12" Type="http://schemas.microsoft.com/office/2007/relationships/hdphoto" Target="../media/hdphoto4.wdp"/><Relationship Id="rId2" Type="http://schemas.openxmlformats.org/officeDocument/2006/relationships/notesSlide" Target="../notesSlides/notesSlide4.xml"/><Relationship Id="rId16" Type="http://schemas.microsoft.com/office/2007/relationships/hdphoto" Target="../media/hdphoto6.wdp"/><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60.png"/><Relationship Id="rId5" Type="http://schemas.openxmlformats.org/officeDocument/2006/relationships/chart" Target="../charts/chart9.xml"/><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9.png"/><Relationship Id="rId1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un.org/sustainabledevelopment/es/education/" TargetMode="External"/><Relationship Id="rId7"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hyperlink" Target="https://www.gob.pe/institucion/mimp/normas-legales/1985697-008-2021-mimp" TargetMode="External"/><Relationship Id="rId4" Type="http://schemas.openxmlformats.org/officeDocument/2006/relationships/hyperlink" Target="https://centroderecursos.cultura.pe/es/registrobibliografico/plan-nacional-de-acci%C3%B3n-por-la-infancia-y-la-adolescencia-2012-%E2%80%93-2021-pnai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gob.pe/institucion/mimp/normas-legales/1985697-008-2021-mimp" TargetMode="Externa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hyperlink" Target="https://www.gob.pe/institucion/mimp/normas-legales/1985697-008-2021-mimp"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midis.gob.pe/index.php/que-es-el-desarrollo-infantil-temprano/" TargetMode="External"/><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50379" y="6089369"/>
            <a:ext cx="11811883" cy="646331"/>
          </a:xfrm>
          <a:prstGeom prst="rect">
            <a:avLst/>
          </a:prstGeom>
          <a:solidFill>
            <a:schemeClr val="bg1">
              <a:lumMod val="95000"/>
            </a:schemeClr>
          </a:solidFill>
        </p:spPr>
        <p:txBody>
          <a:bodyPr wrap="square" rtlCol="0">
            <a:spAutoFit/>
          </a:bodyPr>
          <a:lstStyle/>
          <a:p>
            <a:pPr algn="ctr"/>
            <a:r>
              <a:rPr lang="es-ES" sz="1200" dirty="0">
                <a:solidFill>
                  <a:schemeClr val="bg1">
                    <a:lumMod val="50000"/>
                  </a:schemeClr>
                </a:solidFill>
                <a:latin typeface="Century Gothic" panose="020B0502020202020204" pitchFamily="34" charset="0"/>
                <a:cs typeface="Arial" panose="020B0604020202020204" pitchFamily="34" charset="0"/>
              </a:rPr>
              <a:t>Oficina de Seguimiento y Evaluación Estratégico – OSEE</a:t>
            </a:r>
          </a:p>
          <a:p>
            <a:pPr algn="ctr"/>
            <a:r>
              <a:rPr lang="es-ES" sz="1200" dirty="0">
                <a:solidFill>
                  <a:schemeClr val="bg1">
                    <a:lumMod val="50000"/>
                  </a:schemeClr>
                </a:solidFill>
                <a:latin typeface="Century Gothic" panose="020B0502020202020204" pitchFamily="34" charset="0"/>
                <a:cs typeface="Arial" panose="020B0604020202020204" pitchFamily="34" charset="0"/>
              </a:rPr>
              <a:t>Oficina de Planificación Estratégica y Presupuesto - OPEP</a:t>
            </a:r>
          </a:p>
          <a:p>
            <a:pPr algn="ctr"/>
            <a:r>
              <a:rPr lang="es-ES" sz="1200" dirty="0">
                <a:solidFill>
                  <a:schemeClr val="bg1">
                    <a:lumMod val="50000"/>
                  </a:schemeClr>
                </a:solidFill>
                <a:latin typeface="Century Gothic" panose="020B0502020202020204" pitchFamily="34" charset="0"/>
                <a:cs typeface="Arial" panose="020B0604020202020204" pitchFamily="34" charset="0"/>
              </a:rPr>
              <a:t>Oficina de Medición de la Calidad de los Aprendizajes - UMC</a:t>
            </a:r>
            <a:endParaRPr lang="es-PE" sz="1200" dirty="0">
              <a:solidFill>
                <a:schemeClr val="bg1">
                  <a:lumMod val="50000"/>
                </a:schemeClr>
              </a:solidFill>
              <a:latin typeface="Century Gothic" panose="020B0502020202020204" pitchFamily="34" charset="0"/>
              <a:cs typeface="Arial" panose="020B0604020202020204" pitchFamily="34" charset="0"/>
            </a:endParaRPr>
          </a:p>
        </p:txBody>
      </p:sp>
      <p:sp>
        <p:nvSpPr>
          <p:cNvPr id="2" name="Título 1">
            <a:extLst>
              <a:ext uri="{FF2B5EF4-FFF2-40B4-BE49-F238E27FC236}">
                <a16:creationId xmlns="" xmlns:a16="http://schemas.microsoft.com/office/drawing/2014/main" id="{883DBF13-CB67-5F48-9938-4D3B88BBDADB}"/>
              </a:ext>
            </a:extLst>
          </p:cNvPr>
          <p:cNvSpPr>
            <a:spLocks noGrp="1"/>
          </p:cNvSpPr>
          <p:nvPr>
            <p:ph type="ctrTitle"/>
          </p:nvPr>
        </p:nvSpPr>
        <p:spPr>
          <a:xfrm>
            <a:off x="190057" y="1332550"/>
            <a:ext cx="11932532" cy="2506119"/>
          </a:xfrm>
        </p:spPr>
        <p:txBody>
          <a:bodyPr>
            <a:noAutofit/>
          </a:bodyPr>
          <a:lstStyle/>
          <a:p>
            <a:r>
              <a:rPr lang="es-ES" sz="3600" dirty="0">
                <a:solidFill>
                  <a:srgbClr val="253E7B"/>
                </a:solidFill>
              </a:rPr>
              <a:t>Taller Construyendo una Agenda Regional compartida: “El financiamiento de los servicios de educación y cuidado de la primera infancia en América Latina”</a:t>
            </a:r>
            <a:endParaRPr lang="es-PE" sz="3600" dirty="0">
              <a:solidFill>
                <a:srgbClr val="253E7B"/>
              </a:solidFill>
            </a:endParaRPr>
          </a:p>
        </p:txBody>
      </p:sp>
      <p:sp>
        <p:nvSpPr>
          <p:cNvPr id="3" name="CuadroTexto 2"/>
          <p:cNvSpPr txBox="1"/>
          <p:nvPr/>
        </p:nvSpPr>
        <p:spPr>
          <a:xfrm>
            <a:off x="190057" y="5689259"/>
            <a:ext cx="11811883" cy="400110"/>
          </a:xfrm>
          <a:prstGeom prst="rect">
            <a:avLst/>
          </a:prstGeom>
          <a:solidFill>
            <a:schemeClr val="bg1">
              <a:lumMod val="95000"/>
            </a:schemeClr>
          </a:solidFill>
        </p:spPr>
        <p:txBody>
          <a:bodyPr wrap="square" rtlCol="0">
            <a:spAutoFit/>
          </a:bodyPr>
          <a:lstStyle>
            <a:defPPr>
              <a:defRPr lang="es-PE"/>
            </a:defPPr>
            <a:lvl1pPr algn="ctr">
              <a:defRPr sz="1200">
                <a:solidFill>
                  <a:schemeClr val="bg1">
                    <a:lumMod val="50000"/>
                  </a:schemeClr>
                </a:solidFill>
                <a:latin typeface="Century Gothic" panose="020B0502020202020204" pitchFamily="34" charset="0"/>
                <a:cs typeface="Arial" panose="020B0604020202020204" pitchFamily="34" charset="0"/>
              </a:defRPr>
            </a:lvl1pPr>
          </a:lstStyle>
          <a:p>
            <a:r>
              <a:rPr lang="es-PE" sz="2000" dirty="0">
                <a:solidFill>
                  <a:schemeClr val="tx1"/>
                </a:solidFill>
              </a:rPr>
              <a:t>Secretaría de Planificación Estratégica</a:t>
            </a:r>
          </a:p>
        </p:txBody>
      </p:sp>
      <p:sp>
        <p:nvSpPr>
          <p:cNvPr id="5" name="CuadroTexto 4"/>
          <p:cNvSpPr txBox="1"/>
          <p:nvPr/>
        </p:nvSpPr>
        <p:spPr>
          <a:xfrm>
            <a:off x="121069" y="1185639"/>
            <a:ext cx="11811883" cy="523220"/>
          </a:xfrm>
          <a:prstGeom prst="rect">
            <a:avLst/>
          </a:prstGeom>
          <a:noFill/>
        </p:spPr>
        <p:txBody>
          <a:bodyPr wrap="square" rtlCol="0">
            <a:spAutoFit/>
          </a:bodyPr>
          <a:lstStyle/>
          <a:p>
            <a:pPr algn="ctr"/>
            <a:r>
              <a:rPr lang="es-PE" sz="2800" dirty="0"/>
              <a:t>Ministerio de Educación del Perú</a:t>
            </a:r>
          </a:p>
        </p:txBody>
      </p:sp>
      <p:sp>
        <p:nvSpPr>
          <p:cNvPr id="4" name="CuadroTexto 3"/>
          <p:cNvSpPr txBox="1"/>
          <p:nvPr/>
        </p:nvSpPr>
        <p:spPr>
          <a:xfrm>
            <a:off x="3666518" y="5012152"/>
            <a:ext cx="4858959" cy="584775"/>
          </a:xfrm>
          <a:prstGeom prst="rect">
            <a:avLst/>
          </a:prstGeom>
          <a:noFill/>
        </p:spPr>
        <p:txBody>
          <a:bodyPr wrap="none" rtlCol="0">
            <a:spAutoFit/>
          </a:bodyPr>
          <a:lstStyle/>
          <a:p>
            <a:pPr algn="ctr"/>
            <a:r>
              <a:rPr lang="es-PE" sz="3200" dirty="0"/>
              <a:t>Luis Humberto Ñañez Aldaz</a:t>
            </a:r>
          </a:p>
        </p:txBody>
      </p:sp>
    </p:spTree>
    <p:extLst>
      <p:ext uri="{BB962C8B-B14F-4D97-AF65-F5344CB8AC3E}">
        <p14:creationId xmlns:p14="http://schemas.microsoft.com/office/powerpoint/2010/main" val="3334379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81D21FA0-68D9-5346-A91D-E0DE69E957CC}"/>
              </a:ext>
            </a:extLst>
          </p:cNvPr>
          <p:cNvSpPr>
            <a:spLocks noGrp="1"/>
          </p:cNvSpPr>
          <p:nvPr>
            <p:ph type="title"/>
          </p:nvPr>
        </p:nvSpPr>
        <p:spPr>
          <a:xfrm>
            <a:off x="886768" y="2895630"/>
            <a:ext cx="10267272" cy="1817735"/>
          </a:xfrm>
        </p:spPr>
        <p:txBody>
          <a:bodyPr/>
          <a:lstStyle/>
          <a:p>
            <a:pPr algn="ctr"/>
            <a:r>
              <a:rPr lang="es-ES" sz="4400" b="1">
                <a:latin typeface="Century Gothic"/>
              </a:rPr>
              <a:t>Principales respuestas en prestaciones y servicios de AEPI en  el Perú</a:t>
            </a:r>
            <a:endParaRPr lang="es-PE" sz="4600" b="1">
              <a:latin typeface="Century Gothic"/>
            </a:endParaRPr>
          </a:p>
        </p:txBody>
      </p:sp>
      <p:sp>
        <p:nvSpPr>
          <p:cNvPr id="5" name="Marcador de texto 4">
            <a:extLst>
              <a:ext uri="{FF2B5EF4-FFF2-40B4-BE49-F238E27FC236}">
                <a16:creationId xmlns="" xmlns:a16="http://schemas.microsoft.com/office/drawing/2014/main" id="{F1E65062-3E30-6049-A5DA-265D50EEAEB5}"/>
              </a:ext>
            </a:extLst>
          </p:cNvPr>
          <p:cNvSpPr>
            <a:spLocks noGrp="1"/>
          </p:cNvSpPr>
          <p:nvPr>
            <p:ph type="body" idx="1"/>
          </p:nvPr>
        </p:nvSpPr>
        <p:spPr>
          <a:xfrm>
            <a:off x="262218" y="1837847"/>
            <a:ext cx="1577718" cy="1500187"/>
          </a:xfrm>
        </p:spPr>
        <p:txBody>
          <a:bodyPr/>
          <a:lstStyle/>
          <a:p>
            <a:pPr algn="ctr"/>
            <a:r>
              <a:rPr lang="es-PE" dirty="0">
                <a:solidFill>
                  <a:schemeClr val="bg1"/>
                </a:solidFill>
              </a:rPr>
              <a:t>II.</a:t>
            </a:r>
            <a:endParaRPr lang="es-PE" sz="4400" dirty="0">
              <a:solidFill>
                <a:schemeClr val="bg1"/>
              </a:solidFill>
              <a:ea typeface="+mj-ea"/>
              <a:cs typeface="+mj-cs"/>
            </a:endParaRPr>
          </a:p>
        </p:txBody>
      </p:sp>
    </p:spTree>
    <p:extLst>
      <p:ext uri="{BB962C8B-B14F-4D97-AF65-F5344CB8AC3E}">
        <p14:creationId xmlns:p14="http://schemas.microsoft.com/office/powerpoint/2010/main" val="4172903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765771" y="6603376"/>
            <a:ext cx="11130482" cy="184666"/>
          </a:xfrm>
          <a:prstGeom prst="rect">
            <a:avLst/>
          </a:prstGeom>
        </p:spPr>
        <p:txBody>
          <a:bodyPr wrap="square">
            <a:spAutoFit/>
          </a:bodyPr>
          <a:lstStyle/>
          <a:p>
            <a:pPr algn="ctr"/>
            <a:r>
              <a:rPr lang="es-ES" sz="600"/>
              <a:t>Fuente: </a:t>
            </a:r>
            <a:r>
              <a:rPr lang="es-PE" sz="600"/>
              <a:t>Dirección de Educación Inicial. Ministerio de Educación – MINEDU (Septiembre 2022)</a:t>
            </a:r>
          </a:p>
        </p:txBody>
      </p:sp>
      <p:sp>
        <p:nvSpPr>
          <p:cNvPr id="39" name="Rectángulo 38"/>
          <p:cNvSpPr/>
          <p:nvPr/>
        </p:nvSpPr>
        <p:spPr>
          <a:xfrm>
            <a:off x="678020" y="1397863"/>
            <a:ext cx="11139536" cy="400110"/>
          </a:xfrm>
          <a:prstGeom prst="rect">
            <a:avLst/>
          </a:prstGeom>
        </p:spPr>
        <p:txBody>
          <a:bodyPr wrap="square">
            <a:spAutoFit/>
          </a:bodyPr>
          <a:lstStyle/>
          <a:p>
            <a:pPr algn="ctr"/>
            <a:r>
              <a:rPr lang="es-ES" sz="2000" b="1" dirty="0"/>
              <a:t>Programa Presupuestal orientado a Resultados para el Desarrollo Infantil Temprano – PPoR DIT</a:t>
            </a:r>
            <a:endParaRPr lang="es-PE" sz="2000" b="1" dirty="0"/>
          </a:p>
        </p:txBody>
      </p:sp>
      <p:sp>
        <p:nvSpPr>
          <p:cNvPr id="43" name="Google Shape;111;p2"/>
          <p:cNvSpPr/>
          <p:nvPr/>
        </p:nvSpPr>
        <p:spPr>
          <a:xfrm>
            <a:off x="608440" y="2774744"/>
            <a:ext cx="2073244" cy="430847"/>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spAutoFit/>
          </a:bodyPr>
          <a:lstStyle/>
          <a:p>
            <a:pPr marL="0" marR="0" lvl="0" indent="0" algn="ctr" rtl="0">
              <a:spcBef>
                <a:spcPts val="0"/>
              </a:spcBef>
              <a:spcAft>
                <a:spcPts val="0"/>
              </a:spcAft>
              <a:buNone/>
            </a:pPr>
            <a:r>
              <a:rPr lang="es-PE" sz="1100" b="1">
                <a:solidFill>
                  <a:srgbClr val="385623"/>
                </a:solidFill>
                <a:ea typeface="Calibri"/>
                <a:cs typeface="Calibri"/>
                <a:sym typeface="Calibri"/>
              </a:rPr>
              <a:t>Ley Orgánica del Poder Ejecutivo, Ley N.º 29158</a:t>
            </a:r>
            <a:endParaRPr sz="1100">
              <a:solidFill>
                <a:srgbClr val="385623"/>
              </a:solidFill>
              <a:ea typeface="Calibri"/>
              <a:cs typeface="Calibri"/>
              <a:sym typeface="Calibri"/>
            </a:endParaRPr>
          </a:p>
        </p:txBody>
      </p:sp>
      <p:sp>
        <p:nvSpPr>
          <p:cNvPr id="44" name="Google Shape;112;p2"/>
          <p:cNvSpPr/>
          <p:nvPr/>
        </p:nvSpPr>
        <p:spPr>
          <a:xfrm>
            <a:off x="509737" y="3419297"/>
            <a:ext cx="2252824" cy="28622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200" b="1">
                <a:solidFill>
                  <a:srgbClr val="595959"/>
                </a:solidFill>
                <a:ea typeface="Calibri"/>
                <a:cs typeface="Calibri"/>
                <a:sym typeface="Calibri"/>
              </a:rPr>
              <a:t>El MINEDU tiene la función de</a:t>
            </a:r>
            <a:r>
              <a:rPr lang="es-PE" sz="1200" b="1" i="1">
                <a:solidFill>
                  <a:srgbClr val="595959"/>
                </a:solidFill>
                <a:ea typeface="Calibri"/>
                <a:cs typeface="Calibri"/>
                <a:sym typeface="Calibri"/>
              </a:rPr>
              <a:t> “Diseñar y supervisar políticas nacionales y sectoriales, las cuales son de cumplimiento obligatorio por todas las entidades del Estado en todos los niveles de gobierno</a:t>
            </a:r>
            <a:r>
              <a:rPr lang="es-PE" sz="1200" i="1">
                <a:solidFill>
                  <a:srgbClr val="595959"/>
                </a:solidFill>
                <a:ea typeface="Calibri"/>
                <a:cs typeface="Calibri"/>
                <a:sym typeface="Calibri"/>
              </a:rPr>
              <a:t>”.</a:t>
            </a:r>
          </a:p>
          <a:p>
            <a:pPr marL="0" marR="0" lvl="0" indent="0" algn="just" rtl="0">
              <a:spcBef>
                <a:spcPts val="0"/>
              </a:spcBef>
              <a:spcAft>
                <a:spcPts val="0"/>
              </a:spcAft>
              <a:buNone/>
            </a:pPr>
            <a:endParaRPr sz="1200"/>
          </a:p>
          <a:p>
            <a:pPr marL="0" marR="0" lvl="0" indent="0" algn="just" rtl="0">
              <a:spcBef>
                <a:spcPts val="0"/>
              </a:spcBef>
              <a:spcAft>
                <a:spcPts val="0"/>
              </a:spcAft>
              <a:buNone/>
            </a:pPr>
            <a:r>
              <a:rPr lang="es-PE" sz="1200" b="1">
                <a:solidFill>
                  <a:srgbClr val="595959"/>
                </a:solidFill>
                <a:ea typeface="Calibri"/>
                <a:cs typeface="Calibri"/>
                <a:sym typeface="Calibri"/>
              </a:rPr>
              <a:t>En el Título III  sobre los ministerios, en el punto 22.2</a:t>
            </a:r>
            <a:r>
              <a:rPr lang="es-PE" sz="1200" b="1" i="1">
                <a:solidFill>
                  <a:srgbClr val="595959"/>
                </a:solidFill>
                <a:ea typeface="Calibri"/>
                <a:cs typeface="Calibri"/>
                <a:sym typeface="Calibri"/>
              </a:rPr>
              <a:t> se </a:t>
            </a:r>
            <a:r>
              <a:rPr lang="es-PE" sz="1200" b="1">
                <a:solidFill>
                  <a:srgbClr val="595959"/>
                </a:solidFill>
                <a:ea typeface="Calibri"/>
                <a:cs typeface="Calibri"/>
                <a:sym typeface="Calibri"/>
              </a:rPr>
              <a:t>señala</a:t>
            </a:r>
            <a:r>
              <a:rPr lang="es-PE" sz="1200" b="1" i="1">
                <a:solidFill>
                  <a:srgbClr val="595959"/>
                </a:solidFill>
                <a:ea typeface="Calibri"/>
                <a:cs typeface="Calibri"/>
                <a:sym typeface="Calibri"/>
              </a:rPr>
              <a:t> que “Los Ministerios diseñan, establecen, ejecutan y supervisan políticas nacionales y sectoriales, asumiendo la rectoría respecto de ellas</a:t>
            </a:r>
            <a:r>
              <a:rPr lang="es-PE" sz="1200" b="1">
                <a:solidFill>
                  <a:srgbClr val="595959"/>
                </a:solidFill>
                <a:ea typeface="Calibri"/>
                <a:cs typeface="Calibri"/>
                <a:sym typeface="Calibri"/>
              </a:rPr>
              <a:t>”.</a:t>
            </a:r>
            <a:endParaRPr sz="1200" b="1"/>
          </a:p>
        </p:txBody>
      </p:sp>
      <p:sp>
        <p:nvSpPr>
          <p:cNvPr id="45" name="Google Shape;113;p2"/>
          <p:cNvSpPr/>
          <p:nvPr/>
        </p:nvSpPr>
        <p:spPr>
          <a:xfrm>
            <a:off x="3134600" y="2824346"/>
            <a:ext cx="3115606" cy="30773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spAutoFit/>
          </a:bodyPr>
          <a:lstStyle/>
          <a:p>
            <a:pPr algn="ctr"/>
            <a:r>
              <a:rPr lang="es-PE" sz="1400" b="1">
                <a:solidFill>
                  <a:srgbClr val="385623"/>
                </a:solidFill>
                <a:ea typeface="Calibri"/>
                <a:cs typeface="Calibri"/>
                <a:sym typeface="Calibri"/>
              </a:rPr>
              <a:t>Ley General de Educación 28044 </a:t>
            </a:r>
            <a:endParaRPr sz="1400" b="1">
              <a:solidFill>
                <a:srgbClr val="385623"/>
              </a:solidFill>
              <a:ea typeface="Calibri"/>
              <a:cs typeface="Calibri"/>
            </a:endParaRPr>
          </a:p>
        </p:txBody>
      </p:sp>
      <p:sp>
        <p:nvSpPr>
          <p:cNvPr id="46" name="Google Shape;114;p2"/>
          <p:cNvSpPr/>
          <p:nvPr/>
        </p:nvSpPr>
        <p:spPr>
          <a:xfrm>
            <a:off x="3067835" y="3334480"/>
            <a:ext cx="3147997" cy="297000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100" b="1">
                <a:solidFill>
                  <a:srgbClr val="595959"/>
                </a:solidFill>
                <a:ea typeface="Calibri"/>
                <a:cs typeface="Calibri"/>
                <a:sym typeface="Calibri"/>
              </a:rPr>
              <a:t>Art. 29, Educación Básica es la primera etapa del sistema educativo y “…está destinada a favorecer el desarrollo integral del estudiante”.</a:t>
            </a:r>
            <a:endParaRPr sz="1100" b="1">
              <a:solidFill>
                <a:srgbClr val="595959"/>
              </a:solidFill>
              <a:ea typeface="Calibri"/>
              <a:cs typeface="Calibri"/>
              <a:sym typeface="Calibri"/>
            </a:endParaRPr>
          </a:p>
          <a:p>
            <a:pPr marL="0" marR="0" lvl="0" indent="0" algn="just" rtl="0">
              <a:spcBef>
                <a:spcPts val="0"/>
              </a:spcBef>
              <a:spcAft>
                <a:spcPts val="0"/>
              </a:spcAft>
              <a:buNone/>
            </a:pPr>
            <a:r>
              <a:rPr lang="es-PE" sz="1100" b="1">
                <a:solidFill>
                  <a:srgbClr val="595959"/>
                </a:solidFill>
                <a:ea typeface="Calibri"/>
                <a:cs typeface="Calibri"/>
                <a:sym typeface="Calibri"/>
              </a:rPr>
              <a:t>Art.31, </a:t>
            </a:r>
            <a:r>
              <a:rPr lang="es-PE" sz="1100">
                <a:solidFill>
                  <a:srgbClr val="595959"/>
                </a:solidFill>
                <a:ea typeface="Calibri"/>
                <a:cs typeface="Calibri"/>
                <a:sym typeface="Calibri"/>
              </a:rPr>
              <a:t>objetivos de la Educación Básica “a) Formar integralmente al educando </a:t>
            </a:r>
            <a:r>
              <a:rPr lang="es-PE" sz="1100" b="1">
                <a:solidFill>
                  <a:srgbClr val="595959"/>
                </a:solidFill>
                <a:ea typeface="Calibri"/>
                <a:cs typeface="Calibri"/>
                <a:sym typeface="Calibri"/>
              </a:rPr>
              <a:t>en los aspectos físicos, afectivos,  cognitivos, para el logro de su identidad personal y social.</a:t>
            </a:r>
            <a:endParaRPr sz="1100" b="1"/>
          </a:p>
          <a:p>
            <a:pPr marL="0" marR="0" lvl="0" indent="0" algn="just" rtl="0">
              <a:spcBef>
                <a:spcPts val="0"/>
              </a:spcBef>
              <a:spcAft>
                <a:spcPts val="0"/>
              </a:spcAft>
              <a:buNone/>
            </a:pPr>
            <a:r>
              <a:rPr lang="es-PE" sz="1100" b="1">
                <a:solidFill>
                  <a:srgbClr val="595959"/>
                </a:solidFill>
                <a:ea typeface="Calibri"/>
                <a:cs typeface="Calibri"/>
                <a:sym typeface="Calibri"/>
              </a:rPr>
              <a:t>Art. 36, nivel de educación inicial en el inciso a) “…</a:t>
            </a:r>
            <a:r>
              <a:rPr lang="es-PE" sz="1100" i="1">
                <a:solidFill>
                  <a:srgbClr val="595959"/>
                </a:solidFill>
                <a:ea typeface="Calibri"/>
                <a:cs typeface="Calibri"/>
                <a:sym typeface="Calibri"/>
              </a:rPr>
              <a:t>constituye el primer nivel de educación básica regular, </a:t>
            </a:r>
            <a:r>
              <a:rPr lang="es-PE" sz="1100" b="1" i="1">
                <a:solidFill>
                  <a:schemeClr val="accent6">
                    <a:lumMod val="75000"/>
                  </a:schemeClr>
                </a:solidFill>
                <a:ea typeface="Calibri"/>
                <a:cs typeface="Calibri"/>
                <a:sym typeface="Calibri"/>
              </a:rPr>
              <a:t>y comprende a niños menores de 6 años y se desarrolla en forma escolarizada y no escolarizada. </a:t>
            </a:r>
            <a:endParaRPr sz="1100" b="1">
              <a:solidFill>
                <a:schemeClr val="accent6">
                  <a:lumMod val="75000"/>
                </a:schemeClr>
              </a:solidFill>
            </a:endParaRPr>
          </a:p>
          <a:p>
            <a:pPr marL="0" marR="0" lvl="0" indent="0" algn="just" rtl="0">
              <a:spcBef>
                <a:spcPts val="0"/>
              </a:spcBef>
              <a:spcAft>
                <a:spcPts val="0"/>
              </a:spcAft>
              <a:buNone/>
            </a:pPr>
            <a:r>
              <a:rPr lang="es-PE" sz="1100" b="1">
                <a:solidFill>
                  <a:srgbClr val="595959"/>
                </a:solidFill>
                <a:ea typeface="Calibri"/>
                <a:cs typeface="Calibri"/>
                <a:sym typeface="Calibri"/>
              </a:rPr>
              <a:t>Art. 79</a:t>
            </a:r>
            <a:r>
              <a:rPr lang="es-PE" sz="1100">
                <a:solidFill>
                  <a:srgbClr val="595959"/>
                </a:solidFill>
                <a:ea typeface="Calibri"/>
                <a:cs typeface="Calibri"/>
                <a:sym typeface="Calibri"/>
              </a:rPr>
              <a:t>,finalidad del Ministerio de Educación señala </a:t>
            </a:r>
            <a:r>
              <a:rPr lang="es-PE" sz="1100" b="1">
                <a:solidFill>
                  <a:srgbClr val="595959"/>
                </a:solidFill>
                <a:ea typeface="Calibri"/>
                <a:cs typeface="Calibri"/>
                <a:sym typeface="Calibri"/>
              </a:rPr>
              <a:t>“Es el órgano del Gobierno Nacional que tiene por finalidad definir, dirigir y articular la política de educación, cultura,  recreación</a:t>
            </a:r>
            <a:r>
              <a:rPr lang="es-PE" sz="1100">
                <a:solidFill>
                  <a:srgbClr val="595959"/>
                </a:solidFill>
                <a:ea typeface="Calibri"/>
                <a:cs typeface="Calibri"/>
                <a:sym typeface="Calibri"/>
              </a:rPr>
              <a:t> en concordancia con la política general de Estado”.  </a:t>
            </a:r>
            <a:endParaRPr sz="1100"/>
          </a:p>
        </p:txBody>
      </p:sp>
      <p:sp>
        <p:nvSpPr>
          <p:cNvPr id="47" name="Google Shape;115;p2"/>
          <p:cNvSpPr/>
          <p:nvPr/>
        </p:nvSpPr>
        <p:spPr>
          <a:xfrm>
            <a:off x="6570579" y="2827466"/>
            <a:ext cx="2569444" cy="30773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spAutoFit/>
          </a:bodyPr>
          <a:lstStyle/>
          <a:p>
            <a:pPr algn="ctr"/>
            <a:r>
              <a:rPr lang="es-PE" sz="1400" b="1">
                <a:solidFill>
                  <a:srgbClr val="385623"/>
                </a:solidFill>
                <a:ea typeface="Calibri"/>
                <a:cs typeface="Calibri"/>
                <a:sym typeface="Calibri"/>
              </a:rPr>
              <a:t>Reglamento de la Ley N.°28044. </a:t>
            </a:r>
            <a:endParaRPr sz="1400" b="1">
              <a:solidFill>
                <a:srgbClr val="385623"/>
              </a:solidFill>
              <a:ea typeface="Calibri"/>
              <a:cs typeface="Calibri"/>
            </a:endParaRPr>
          </a:p>
        </p:txBody>
      </p:sp>
      <p:sp>
        <p:nvSpPr>
          <p:cNvPr id="48" name="Google Shape;116;p2"/>
          <p:cNvSpPr/>
          <p:nvPr/>
        </p:nvSpPr>
        <p:spPr>
          <a:xfrm>
            <a:off x="6622246" y="3440308"/>
            <a:ext cx="2604138" cy="28622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200" b="1">
                <a:solidFill>
                  <a:srgbClr val="595959"/>
                </a:solidFill>
                <a:ea typeface="Calibri"/>
                <a:cs typeface="Calibri"/>
                <a:sym typeface="Calibri"/>
              </a:rPr>
              <a:t>Art. 46</a:t>
            </a:r>
            <a:r>
              <a:rPr lang="es-PE" sz="1200">
                <a:solidFill>
                  <a:srgbClr val="595959"/>
                </a:solidFill>
                <a:ea typeface="Calibri"/>
                <a:cs typeface="Calibri"/>
                <a:sym typeface="Calibri"/>
              </a:rPr>
              <a:t>, del capítulo III refiere que: “La Educación Básica Regular atiende a los niños y adolescentes que pasan oportunamente por el proceso educativo,  de acuerdo con su evolución física,  afectiva y cognitiva,  </a:t>
            </a:r>
            <a:r>
              <a:rPr lang="es-PE" sz="1200" b="1">
                <a:solidFill>
                  <a:schemeClr val="accent6">
                    <a:lumMod val="75000"/>
                  </a:schemeClr>
                </a:solidFill>
                <a:ea typeface="Calibri"/>
                <a:cs typeface="Calibri"/>
                <a:sym typeface="Calibri"/>
              </a:rPr>
              <a:t>desde el momento de su nacimiento</a:t>
            </a:r>
            <a:r>
              <a:rPr lang="es-PE" sz="1200">
                <a:solidFill>
                  <a:schemeClr val="accent6">
                    <a:lumMod val="75000"/>
                  </a:schemeClr>
                </a:solidFill>
                <a:ea typeface="Calibri"/>
                <a:cs typeface="Calibri"/>
                <a:sym typeface="Calibri"/>
              </a:rPr>
              <a:t>….</a:t>
            </a:r>
            <a:r>
              <a:rPr lang="es-PE" sz="1200">
                <a:solidFill>
                  <a:srgbClr val="595959"/>
                </a:solidFill>
                <a:ea typeface="Calibri"/>
                <a:cs typeface="Calibri"/>
                <a:sym typeface="Calibri"/>
              </a:rPr>
              <a:t>abarca los niveles de inicial, primaria y secundaria”.</a:t>
            </a:r>
            <a:endParaRPr sz="1200"/>
          </a:p>
          <a:p>
            <a:pPr marL="0" marR="0" lvl="0" indent="0" algn="just" rtl="0">
              <a:spcBef>
                <a:spcPts val="0"/>
              </a:spcBef>
              <a:spcAft>
                <a:spcPts val="0"/>
              </a:spcAft>
              <a:buNone/>
            </a:pPr>
            <a:r>
              <a:rPr lang="es-PE" sz="1200" b="1">
                <a:solidFill>
                  <a:srgbClr val="595959"/>
                </a:solidFill>
                <a:ea typeface="Calibri"/>
                <a:cs typeface="Calibri"/>
                <a:sym typeface="Calibri"/>
              </a:rPr>
              <a:t>Art. 51°,  </a:t>
            </a:r>
            <a:r>
              <a:rPr lang="es-PE" sz="1200">
                <a:solidFill>
                  <a:srgbClr val="595959"/>
                </a:solidFill>
                <a:ea typeface="Calibri"/>
                <a:cs typeface="Calibri"/>
                <a:sym typeface="Calibri"/>
              </a:rPr>
              <a:t>sobre la organización del nivel de Educación Inicial: “El nivel de educación inicial </a:t>
            </a:r>
            <a:r>
              <a:rPr lang="es-PE" sz="1200" b="1">
                <a:solidFill>
                  <a:schemeClr val="accent6">
                    <a:lumMod val="75000"/>
                  </a:schemeClr>
                </a:solidFill>
                <a:ea typeface="Calibri"/>
                <a:cs typeface="Calibri"/>
                <a:sym typeface="Calibri"/>
              </a:rPr>
              <a:t>está organizado en dos ciclos: el primero atiende a niños de 0 a 2 años y el segundo, a niños de 3 a 5 años”. </a:t>
            </a:r>
            <a:endParaRPr sz="1200" b="1">
              <a:solidFill>
                <a:schemeClr val="accent6">
                  <a:lumMod val="75000"/>
                </a:schemeClr>
              </a:solidFill>
            </a:endParaRPr>
          </a:p>
        </p:txBody>
      </p:sp>
      <p:sp>
        <p:nvSpPr>
          <p:cNvPr id="49" name="Google Shape;117;p2"/>
          <p:cNvSpPr/>
          <p:nvPr/>
        </p:nvSpPr>
        <p:spPr>
          <a:xfrm>
            <a:off x="9460396" y="2774744"/>
            <a:ext cx="2556126" cy="461624"/>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spAutoFit/>
          </a:bodyPr>
          <a:lstStyle/>
          <a:p>
            <a:pPr algn="ctr"/>
            <a:r>
              <a:rPr lang="es-PE" sz="1200" b="1">
                <a:solidFill>
                  <a:srgbClr val="385623"/>
                </a:solidFill>
                <a:ea typeface="Calibri"/>
                <a:cs typeface="Calibri"/>
                <a:sym typeface="Calibri"/>
              </a:rPr>
              <a:t>Proyecto Educativo Nacional  (PEN)  al 2036</a:t>
            </a:r>
            <a:endParaRPr sz="1200" b="1">
              <a:solidFill>
                <a:srgbClr val="385623"/>
              </a:solidFill>
              <a:ea typeface="Calibri"/>
              <a:cs typeface="Calibri"/>
              <a:sym typeface="Calibri"/>
            </a:endParaRPr>
          </a:p>
        </p:txBody>
      </p:sp>
      <p:sp>
        <p:nvSpPr>
          <p:cNvPr id="50" name="Google Shape;118;p2"/>
          <p:cNvSpPr/>
          <p:nvPr/>
        </p:nvSpPr>
        <p:spPr>
          <a:xfrm>
            <a:off x="9460396" y="3445421"/>
            <a:ext cx="2556126" cy="2677616"/>
          </a:xfrm>
          <a:prstGeom prst="rect">
            <a:avLst/>
          </a:prstGeom>
          <a:noFill/>
          <a:ln>
            <a:noFill/>
          </a:ln>
        </p:spPr>
        <p:txBody>
          <a:bodyPr spcFirstLastPara="1" wrap="square" lIns="91425" tIns="45700" rIns="91425" bIns="45700" anchor="t" anchorCtr="0">
            <a:spAutoFit/>
          </a:bodyPr>
          <a:lstStyle/>
          <a:p>
            <a:pPr lvl="0" algn="just"/>
            <a:r>
              <a:rPr lang="es-MX" sz="1200" b="1">
                <a:solidFill>
                  <a:srgbClr val="595959"/>
                </a:solidFill>
                <a:cs typeface="Calibri"/>
              </a:rPr>
              <a:t>Visión </a:t>
            </a:r>
          </a:p>
          <a:p>
            <a:pPr lvl="0" algn="just"/>
            <a:r>
              <a:rPr lang="es-MX" sz="1200">
                <a:solidFill>
                  <a:srgbClr val="595959"/>
                </a:solidFill>
                <a:cs typeface="Calibri"/>
              </a:rPr>
              <a:t>Todas las personas en el Perú aprendemos, nos desarrollamos y prosperamos </a:t>
            </a:r>
            <a:r>
              <a:rPr lang="es-MX" sz="1200">
                <a:solidFill>
                  <a:schemeClr val="accent6">
                    <a:lumMod val="75000"/>
                  </a:schemeClr>
                </a:solidFill>
                <a:cs typeface="Calibri"/>
              </a:rPr>
              <a:t>a lo largo de nuestras vidas</a:t>
            </a:r>
            <a:r>
              <a:rPr lang="es-MX" sz="1200">
                <a:solidFill>
                  <a:srgbClr val="595959"/>
                </a:solidFill>
                <a:cs typeface="Calibri"/>
              </a:rPr>
              <a:t>, ejerciendo responsablemente nuestra libertad para construir proyectos personales y colectivos, conviviendo y dialogando intergeneracional e interculturalmente, en una sociedad democrática, equitativa, igualitaria e inclusiva, que respeta y valora la diversidad en todas sus expresiones y asegura la sostenibilidad ambiental.</a:t>
            </a:r>
            <a:endParaRPr sz="1200">
              <a:solidFill>
                <a:srgbClr val="595959"/>
              </a:solidFill>
              <a:cs typeface="Calibri"/>
              <a:sym typeface="Calibri"/>
            </a:endParaRPr>
          </a:p>
        </p:txBody>
      </p:sp>
      <p:cxnSp>
        <p:nvCxnSpPr>
          <p:cNvPr id="51" name="Google Shape;123;p2"/>
          <p:cNvCxnSpPr/>
          <p:nvPr/>
        </p:nvCxnSpPr>
        <p:spPr>
          <a:xfrm flipH="1">
            <a:off x="2908422" y="2798148"/>
            <a:ext cx="16148" cy="3439541"/>
          </a:xfrm>
          <a:prstGeom prst="straightConnector1">
            <a:avLst/>
          </a:prstGeom>
          <a:noFill/>
          <a:ln w="9525" cap="flat" cmpd="sng">
            <a:solidFill>
              <a:srgbClr val="7F7F7F"/>
            </a:solidFill>
            <a:prstDash val="solid"/>
            <a:miter lim="800000"/>
            <a:headEnd type="none" w="sm" len="sm"/>
            <a:tailEnd type="none" w="sm" len="sm"/>
          </a:ln>
        </p:spPr>
      </p:cxnSp>
      <p:cxnSp>
        <p:nvCxnSpPr>
          <p:cNvPr id="52" name="Google Shape;124;p2"/>
          <p:cNvCxnSpPr/>
          <p:nvPr/>
        </p:nvCxnSpPr>
        <p:spPr>
          <a:xfrm>
            <a:off x="6321300" y="2892705"/>
            <a:ext cx="16491" cy="3601940"/>
          </a:xfrm>
          <a:prstGeom prst="straightConnector1">
            <a:avLst/>
          </a:prstGeom>
          <a:noFill/>
          <a:ln w="9525" cap="flat" cmpd="sng">
            <a:solidFill>
              <a:srgbClr val="7F7F7F"/>
            </a:solidFill>
            <a:prstDash val="solid"/>
            <a:miter lim="800000"/>
            <a:headEnd type="none" w="sm" len="sm"/>
            <a:tailEnd type="none" w="sm" len="sm"/>
          </a:ln>
        </p:spPr>
      </p:cxnSp>
      <p:cxnSp>
        <p:nvCxnSpPr>
          <p:cNvPr id="53" name="Google Shape;125;p2"/>
          <p:cNvCxnSpPr/>
          <p:nvPr/>
        </p:nvCxnSpPr>
        <p:spPr>
          <a:xfrm>
            <a:off x="9276800" y="2888138"/>
            <a:ext cx="20743" cy="3644754"/>
          </a:xfrm>
          <a:prstGeom prst="straightConnector1">
            <a:avLst/>
          </a:prstGeom>
          <a:noFill/>
          <a:ln w="9525" cap="flat" cmpd="sng">
            <a:solidFill>
              <a:srgbClr val="7F7F7F"/>
            </a:solidFill>
            <a:prstDash val="solid"/>
            <a:miter lim="800000"/>
            <a:headEnd type="none" w="sm" len="sm"/>
            <a:tailEnd type="none" w="sm" len="sm"/>
          </a:ln>
        </p:spPr>
      </p:cxnSp>
      <p:sp>
        <p:nvSpPr>
          <p:cNvPr id="60" name="CuadroTexto 59"/>
          <p:cNvSpPr txBox="1"/>
          <p:nvPr/>
        </p:nvSpPr>
        <p:spPr>
          <a:xfrm>
            <a:off x="4910370" y="2284342"/>
            <a:ext cx="2674835" cy="369332"/>
          </a:xfrm>
          <a:prstGeom prst="rect">
            <a:avLst/>
          </a:prstGeom>
          <a:noFill/>
        </p:spPr>
        <p:txBody>
          <a:bodyPr wrap="none" rtlCol="0">
            <a:spAutoFit/>
          </a:bodyPr>
          <a:lstStyle/>
          <a:p>
            <a:r>
              <a:rPr lang="es-PE" b="1"/>
              <a:t>Marco Normativo General</a:t>
            </a:r>
          </a:p>
        </p:txBody>
      </p:sp>
      <p:sp>
        <p:nvSpPr>
          <p:cNvPr id="5" name="Título 3">
            <a:extLst>
              <a:ext uri="{FF2B5EF4-FFF2-40B4-BE49-F238E27FC236}">
                <a16:creationId xmlns="" xmlns:a16="http://schemas.microsoft.com/office/drawing/2014/main" id="{01899DCB-576C-7D4C-EDCD-3F4DA7B32A29}"/>
              </a:ext>
            </a:extLst>
          </p:cNvPr>
          <p:cNvSpPr>
            <a:spLocks noGrp="1"/>
          </p:cNvSpPr>
          <p:nvPr>
            <p:ph type="title"/>
          </p:nvPr>
        </p:nvSpPr>
        <p:spPr>
          <a:xfrm>
            <a:off x="742761" y="854949"/>
            <a:ext cx="11182067" cy="619726"/>
          </a:xfrm>
        </p:spPr>
        <p:txBody>
          <a:bodyPr>
            <a:noAutofit/>
          </a:bodyPr>
          <a:lstStyle/>
          <a:p>
            <a:pPr algn="ctr"/>
            <a:r>
              <a:rPr lang="es-ES" sz="1800" dirty="0">
                <a:solidFill>
                  <a:schemeClr val="bg2">
                    <a:lumMod val="90000"/>
                  </a:schemeClr>
                </a:solidFill>
                <a:latin typeface="+mn-lt"/>
              </a:rPr>
              <a:t>Marco Programático que ordena las prestaciones y servicios de Atención y Educación primera infancia (AEPI) en Perú</a:t>
            </a:r>
            <a:endParaRPr lang="es-PE" sz="1800" dirty="0">
              <a:solidFill>
                <a:schemeClr val="bg2">
                  <a:lumMod val="90000"/>
                </a:schemeClr>
              </a:solidFill>
              <a:latin typeface="+mn-lt"/>
            </a:endParaRPr>
          </a:p>
        </p:txBody>
      </p:sp>
    </p:spTree>
    <p:extLst>
      <p:ext uri="{BB962C8B-B14F-4D97-AF65-F5344CB8AC3E}">
        <p14:creationId xmlns:p14="http://schemas.microsoft.com/office/powerpoint/2010/main" val="2901709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868744" y="6562187"/>
            <a:ext cx="11130482" cy="215444"/>
          </a:xfrm>
          <a:prstGeom prst="rect">
            <a:avLst/>
          </a:prstGeom>
        </p:spPr>
        <p:txBody>
          <a:bodyPr wrap="square">
            <a:spAutoFit/>
          </a:bodyPr>
          <a:lstStyle/>
          <a:p>
            <a:pPr algn="ctr"/>
            <a:r>
              <a:rPr lang="es-ES" sz="800"/>
              <a:t>Fuente: </a:t>
            </a:r>
            <a:r>
              <a:rPr lang="es-PE" sz="800"/>
              <a:t>Dirección de Educación Inicial. Ministerio de Educación – MINEDU (Septiembre 2022)</a:t>
            </a:r>
          </a:p>
        </p:txBody>
      </p:sp>
      <p:sp>
        <p:nvSpPr>
          <p:cNvPr id="7" name="CuadroTexto 6"/>
          <p:cNvSpPr txBox="1"/>
          <p:nvPr/>
        </p:nvSpPr>
        <p:spPr>
          <a:xfrm>
            <a:off x="3190723" y="1471438"/>
            <a:ext cx="6712800" cy="400110"/>
          </a:xfrm>
          <a:prstGeom prst="rect">
            <a:avLst/>
          </a:prstGeom>
          <a:noFill/>
        </p:spPr>
        <p:txBody>
          <a:bodyPr wrap="none" lIns="91440" tIns="45720" rIns="91440" bIns="45720" rtlCol="0" anchor="t">
            <a:spAutoFit/>
          </a:bodyPr>
          <a:lstStyle/>
          <a:p>
            <a:r>
              <a:rPr lang="es-PE" sz="2000" b="1"/>
              <a:t>Marco Normativo General sobre Desarrollo Infantil Temprano</a:t>
            </a:r>
          </a:p>
        </p:txBody>
      </p:sp>
      <p:pic>
        <p:nvPicPr>
          <p:cNvPr id="2" name="Imagen 1"/>
          <p:cNvPicPr>
            <a:picLocks noChangeAspect="1"/>
          </p:cNvPicPr>
          <p:nvPr/>
        </p:nvPicPr>
        <p:blipFill>
          <a:blip r:embed="rId2"/>
          <a:stretch>
            <a:fillRect/>
          </a:stretch>
        </p:blipFill>
        <p:spPr>
          <a:xfrm>
            <a:off x="1841692" y="2286241"/>
            <a:ext cx="2520510" cy="3509511"/>
          </a:xfrm>
          <a:prstGeom prst="rect">
            <a:avLst/>
          </a:prstGeom>
        </p:spPr>
      </p:pic>
      <p:pic>
        <p:nvPicPr>
          <p:cNvPr id="18" name="Imagen 17">
            <a:extLst>
              <a:ext uri="{FF2B5EF4-FFF2-40B4-BE49-F238E27FC236}">
                <a16:creationId xmlns="" xmlns:a16="http://schemas.microsoft.com/office/drawing/2014/main" id="{57068DC0-05AC-8F4C-839F-C03670853A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95" t="34027" r="25364" b="32639"/>
          <a:stretch/>
        </p:blipFill>
        <p:spPr>
          <a:xfrm>
            <a:off x="255782" y="3235531"/>
            <a:ext cx="1794722" cy="815165"/>
          </a:xfrm>
          <a:prstGeom prst="rect">
            <a:avLst/>
          </a:prstGeom>
          <a:ln>
            <a:noFill/>
          </a:ln>
          <a:effectLst>
            <a:outerShdw blurRad="292100" dist="139700" dir="2700000" algn="tl" rotWithShape="0">
              <a:srgbClr val="333333">
                <a:alpha val="65000"/>
              </a:srgbClr>
            </a:outerShdw>
          </a:effectLst>
        </p:spPr>
      </p:pic>
      <p:pic>
        <p:nvPicPr>
          <p:cNvPr id="21" name="Imagen 20">
            <a:extLst>
              <a:ext uri="{FF2B5EF4-FFF2-40B4-BE49-F238E27FC236}">
                <a16:creationId xmlns="" xmlns:a16="http://schemas.microsoft.com/office/drawing/2014/main" id="{E86FD376-687E-0543-8683-003956D51FFC}"/>
              </a:ext>
            </a:extLst>
          </p:cNvPr>
          <p:cNvPicPr>
            <a:picLocks noChangeAspect="1"/>
          </p:cNvPicPr>
          <p:nvPr/>
        </p:nvPicPr>
        <p:blipFill>
          <a:blip r:embed="rId4"/>
          <a:stretch>
            <a:fillRect/>
          </a:stretch>
        </p:blipFill>
        <p:spPr>
          <a:xfrm>
            <a:off x="1623001" y="5472824"/>
            <a:ext cx="683780" cy="1002493"/>
          </a:xfrm>
          <a:prstGeom prst="rect">
            <a:avLst/>
          </a:prstGeom>
        </p:spPr>
      </p:pic>
      <p:pic>
        <p:nvPicPr>
          <p:cNvPr id="22" name="Imagen 21">
            <a:extLst>
              <a:ext uri="{FF2B5EF4-FFF2-40B4-BE49-F238E27FC236}">
                <a16:creationId xmlns="" xmlns:a16="http://schemas.microsoft.com/office/drawing/2014/main" id="{5B476696-CED6-394B-B374-CD1CA0FC68CE}"/>
              </a:ext>
            </a:extLst>
          </p:cNvPr>
          <p:cNvPicPr>
            <a:picLocks noChangeAspect="1"/>
          </p:cNvPicPr>
          <p:nvPr/>
        </p:nvPicPr>
        <p:blipFill>
          <a:blip r:embed="rId5"/>
          <a:stretch>
            <a:fillRect/>
          </a:stretch>
        </p:blipFill>
        <p:spPr>
          <a:xfrm>
            <a:off x="673337" y="5342602"/>
            <a:ext cx="959612" cy="906300"/>
          </a:xfrm>
          <a:prstGeom prst="rect">
            <a:avLst/>
          </a:prstGeom>
        </p:spPr>
      </p:pic>
      <p:sp>
        <p:nvSpPr>
          <p:cNvPr id="4" name="Rectángulo redondeado 3"/>
          <p:cNvSpPr/>
          <p:nvPr/>
        </p:nvSpPr>
        <p:spPr>
          <a:xfrm>
            <a:off x="4570944" y="2475242"/>
            <a:ext cx="7353883" cy="3860530"/>
          </a:xfrm>
          <a:prstGeom prst="roundRect">
            <a:avLst>
              <a:gd name="adj" fmla="val 10335"/>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PE" sz="1600"/>
          </a:p>
        </p:txBody>
      </p:sp>
      <p:pic>
        <p:nvPicPr>
          <p:cNvPr id="25" name="Imagen 24">
            <a:extLst>
              <a:ext uri="{FF2B5EF4-FFF2-40B4-BE49-F238E27FC236}">
                <a16:creationId xmlns="" xmlns:a16="http://schemas.microsoft.com/office/drawing/2014/main" id="{87B15760-6ECA-4312-898D-C9CFC90BE289}"/>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Effect>
                      <a14:saturation sat="33000"/>
                    </a14:imgEffect>
                    <a14:imgEffect>
                      <a14:brightnessContrast contrast="13000"/>
                    </a14:imgEffect>
                  </a14:imgLayer>
                </a14:imgProps>
              </a:ext>
            </a:extLst>
          </a:blip>
          <a:srcRect l="11470" t="11359" r="19196" b="16186"/>
          <a:stretch/>
        </p:blipFill>
        <p:spPr>
          <a:xfrm>
            <a:off x="5133608" y="2619012"/>
            <a:ext cx="1307100" cy="682949"/>
          </a:xfrm>
          <a:prstGeom prst="rect">
            <a:avLst/>
          </a:prstGeom>
        </p:spPr>
      </p:pic>
      <p:sp>
        <p:nvSpPr>
          <p:cNvPr id="5" name="Rectángulo 4"/>
          <p:cNvSpPr/>
          <p:nvPr/>
        </p:nvSpPr>
        <p:spPr>
          <a:xfrm>
            <a:off x="4977383" y="3310139"/>
            <a:ext cx="1806753" cy="900246"/>
          </a:xfrm>
          <a:prstGeom prst="rect">
            <a:avLst/>
          </a:prstGeom>
        </p:spPr>
        <p:txBody>
          <a:bodyPr wrap="square">
            <a:spAutoFit/>
          </a:bodyPr>
          <a:lstStyle/>
          <a:p>
            <a:pPr algn="ctr"/>
            <a:r>
              <a:rPr lang="es-ES" altLang="es-PE" sz="1050" dirty="0">
                <a:solidFill>
                  <a:schemeClr val="tx1">
                    <a:lumMod val="75000"/>
                    <a:lumOff val="25000"/>
                  </a:schemeClr>
                </a:solidFill>
              </a:rPr>
              <a:t>Visión común e integral de los aprendizajes que queremos que logren los estudiantes al término de la Educación Básica </a:t>
            </a:r>
            <a:endParaRPr lang="es-MX" altLang="es-PE" sz="1050" b="1" dirty="0">
              <a:solidFill>
                <a:schemeClr val="tx1">
                  <a:lumMod val="75000"/>
                  <a:lumOff val="25000"/>
                </a:schemeClr>
              </a:solidFill>
            </a:endParaRPr>
          </a:p>
        </p:txBody>
      </p:sp>
      <p:cxnSp>
        <p:nvCxnSpPr>
          <p:cNvPr id="8" name="Conector recto 7"/>
          <p:cNvCxnSpPr/>
          <p:nvPr/>
        </p:nvCxnSpPr>
        <p:spPr>
          <a:xfrm>
            <a:off x="4741682" y="4414841"/>
            <a:ext cx="7032396" cy="0"/>
          </a:xfrm>
          <a:prstGeom prst="line">
            <a:avLst/>
          </a:prstGeom>
        </p:spPr>
        <p:style>
          <a:lnRef idx="3">
            <a:schemeClr val="accent2"/>
          </a:lnRef>
          <a:fillRef idx="0">
            <a:schemeClr val="accent2"/>
          </a:fillRef>
          <a:effectRef idx="2">
            <a:schemeClr val="accent2"/>
          </a:effectRef>
          <a:fontRef idx="minor">
            <a:schemeClr val="tx1"/>
          </a:fontRef>
        </p:style>
      </p:cxnSp>
      <p:pic>
        <p:nvPicPr>
          <p:cNvPr id="29" name="Imagen 28">
            <a:extLst>
              <a:ext uri="{FF2B5EF4-FFF2-40B4-BE49-F238E27FC236}">
                <a16:creationId xmlns="" xmlns:a16="http://schemas.microsoft.com/office/drawing/2014/main" id="{5546298E-7BB1-40EB-84EE-5A1F6F4E91DC}"/>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Lst>
          </a:blip>
          <a:stretch>
            <a:fillRect/>
          </a:stretch>
        </p:blipFill>
        <p:spPr>
          <a:xfrm>
            <a:off x="5305858" y="4520659"/>
            <a:ext cx="1301721" cy="688675"/>
          </a:xfrm>
          <a:prstGeom prst="rect">
            <a:avLst/>
          </a:prstGeom>
        </p:spPr>
      </p:pic>
      <p:sp>
        <p:nvSpPr>
          <p:cNvPr id="30" name="Rectángulo 29">
            <a:extLst>
              <a:ext uri="{FF2B5EF4-FFF2-40B4-BE49-F238E27FC236}">
                <a16:creationId xmlns="" xmlns:a16="http://schemas.microsoft.com/office/drawing/2014/main" id="{2837CE33-02CE-4CB3-B85D-B64B04F45C1E}"/>
              </a:ext>
            </a:extLst>
          </p:cNvPr>
          <p:cNvSpPr/>
          <p:nvPr/>
        </p:nvSpPr>
        <p:spPr>
          <a:xfrm>
            <a:off x="5133608" y="5283420"/>
            <a:ext cx="1650528" cy="861774"/>
          </a:xfrm>
          <a:prstGeom prst="rect">
            <a:avLst/>
          </a:prstGeom>
        </p:spPr>
        <p:txBody>
          <a:bodyPr wrap="square">
            <a:spAutoFit/>
          </a:bodyPr>
          <a:lstStyle/>
          <a:p>
            <a:pPr algn="ctr" defTabSz="914400"/>
            <a:r>
              <a:rPr lang="es-ES" altLang="es-PE" sz="1000">
                <a:solidFill>
                  <a:schemeClr val="tx1">
                    <a:lumMod val="75000"/>
                    <a:lumOff val="25000"/>
                  </a:schemeClr>
                </a:solidFill>
              </a:rPr>
              <a:t>Visión compartida y consensuada en el Perú </a:t>
            </a:r>
            <a:r>
              <a:rPr lang="es-MX" sz="1000">
                <a:solidFill>
                  <a:schemeClr val="tx1">
                    <a:lumMod val="75000"/>
                    <a:lumOff val="25000"/>
                  </a:schemeClr>
                </a:solidFill>
              </a:rPr>
              <a:t>para impulsar el </a:t>
            </a:r>
            <a:br>
              <a:rPr lang="es-MX" sz="1000">
                <a:solidFill>
                  <a:schemeClr val="tx1">
                    <a:lumMod val="75000"/>
                    <a:lumOff val="25000"/>
                  </a:schemeClr>
                </a:solidFill>
              </a:rPr>
            </a:br>
            <a:r>
              <a:rPr lang="es-MX" sz="1000" b="1">
                <a:solidFill>
                  <a:schemeClr val="tx1">
                    <a:lumMod val="75000"/>
                    <a:lumOff val="25000"/>
                  </a:schemeClr>
                </a:solidFill>
              </a:rPr>
              <a:t>Desarrollo Infantil Temprano</a:t>
            </a:r>
            <a:endParaRPr lang="es-PE" sz="1000" b="1">
              <a:solidFill>
                <a:schemeClr val="tx1">
                  <a:lumMod val="75000"/>
                  <a:lumOff val="25000"/>
                </a:schemeClr>
              </a:solidFill>
            </a:endParaRPr>
          </a:p>
        </p:txBody>
      </p:sp>
      <p:sp>
        <p:nvSpPr>
          <p:cNvPr id="31" name="5 CuadroTexto">
            <a:extLst>
              <a:ext uri="{FF2B5EF4-FFF2-40B4-BE49-F238E27FC236}">
                <a16:creationId xmlns="" xmlns:a16="http://schemas.microsoft.com/office/drawing/2014/main" id="{4BE26D92-8FD5-174D-A371-DD6CC1DC356D}"/>
              </a:ext>
            </a:extLst>
          </p:cNvPr>
          <p:cNvSpPr txBox="1">
            <a:spLocks noChangeArrowheads="1"/>
          </p:cNvSpPr>
          <p:nvPr/>
        </p:nvSpPr>
        <p:spPr bwMode="auto">
          <a:xfrm>
            <a:off x="6816322" y="4523944"/>
            <a:ext cx="2032942"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PE" altLang="es-PE" sz="900" b="1" dirty="0">
                <a:latin typeface="+mn-lt"/>
                <a:cs typeface="Arial" panose="020B0604020202020204" pitchFamily="34" charset="0"/>
              </a:rPr>
              <a:t>Niñas y niños </a:t>
            </a:r>
            <a:r>
              <a:rPr lang="es-PE" altLang="es-PE" sz="900" dirty="0">
                <a:latin typeface="+mn-lt"/>
                <a:cs typeface="Arial" panose="020B0604020202020204" pitchFamily="34" charset="0"/>
              </a:rPr>
              <a:t>en el Perú con</a:t>
            </a:r>
            <a:r>
              <a:rPr lang="es-PE" altLang="es-PE" sz="900" b="1" dirty="0">
                <a:latin typeface="+mn-lt"/>
                <a:cs typeface="Arial" panose="020B0604020202020204" pitchFamily="34" charset="0"/>
              </a:rPr>
              <a:t> </a:t>
            </a:r>
            <a:r>
              <a:rPr lang="es-MX" altLang="es-PE" sz="900" dirty="0">
                <a:latin typeface="+mn-lt"/>
                <a:cs typeface="Arial" panose="020B0604020202020204" pitchFamily="34" charset="0"/>
              </a:rPr>
              <a:t>buen estado de </a:t>
            </a:r>
            <a:r>
              <a:rPr lang="es-MX" altLang="es-PE" sz="900" b="1" dirty="0">
                <a:latin typeface="+mn-lt"/>
                <a:cs typeface="Arial" panose="020B0604020202020204" pitchFamily="34" charset="0"/>
              </a:rPr>
              <a:t>salud y nutrición</a:t>
            </a:r>
            <a:r>
              <a:rPr lang="es-MX" altLang="es-PE" sz="900" dirty="0">
                <a:latin typeface="+mn-lt"/>
                <a:cs typeface="Arial" panose="020B0604020202020204" pitchFamily="34" charset="0"/>
              </a:rPr>
              <a:t>, con </a:t>
            </a:r>
            <a:r>
              <a:rPr lang="es-MX" altLang="es-PE" sz="900" b="1" dirty="0">
                <a:latin typeface="+mn-lt"/>
                <a:cs typeface="Arial" panose="020B0604020202020204" pitchFamily="34" charset="0"/>
              </a:rPr>
              <a:t>pensamiento </a:t>
            </a:r>
            <a:r>
              <a:rPr lang="es-MX" altLang="es-PE" sz="900" dirty="0">
                <a:latin typeface="+mn-lt"/>
                <a:cs typeface="Arial" panose="020B0604020202020204" pitchFamily="34" charset="0"/>
              </a:rPr>
              <a:t>crítico,  </a:t>
            </a:r>
            <a:r>
              <a:rPr lang="es-MX" altLang="es-PE" sz="900" b="1" dirty="0">
                <a:latin typeface="+mn-lt"/>
                <a:cs typeface="Arial" panose="020B0604020202020204" pitchFamily="34" charset="0"/>
              </a:rPr>
              <a:t>comunicacionalmente</a:t>
            </a:r>
            <a:r>
              <a:rPr lang="es-MX" altLang="es-PE" sz="900" dirty="0">
                <a:latin typeface="+mn-lt"/>
                <a:cs typeface="Arial" panose="020B0604020202020204" pitchFamily="34" charset="0"/>
              </a:rPr>
              <a:t> efectivos y con iniciativa, </a:t>
            </a:r>
            <a:r>
              <a:rPr lang="es-MX" altLang="es-PE" sz="900" b="1" dirty="0">
                <a:latin typeface="+mn-lt"/>
                <a:cs typeface="Arial" panose="020B0604020202020204" pitchFamily="34" charset="0"/>
              </a:rPr>
              <a:t>emocionalmente</a:t>
            </a:r>
            <a:r>
              <a:rPr lang="es-MX" altLang="es-PE" sz="900" dirty="0">
                <a:latin typeface="+mn-lt"/>
                <a:cs typeface="Arial" panose="020B0604020202020204" pitchFamily="34" charset="0"/>
              </a:rPr>
              <a:t> seguros de sí, </a:t>
            </a:r>
            <a:r>
              <a:rPr lang="es-PE" altLang="es-PE" sz="900" b="1" dirty="0">
                <a:latin typeface="+mn-lt"/>
                <a:cs typeface="Arial" panose="020B0604020202020204" pitchFamily="34" charset="0"/>
              </a:rPr>
              <a:t>socialmente</a:t>
            </a:r>
            <a:r>
              <a:rPr lang="es-PE" altLang="es-PE" sz="900" dirty="0">
                <a:latin typeface="+mn-lt"/>
                <a:cs typeface="Arial" panose="020B0604020202020204" pitchFamily="34" charset="0"/>
              </a:rPr>
              <a:t> competentes y autónomos, en pleno </a:t>
            </a:r>
            <a:r>
              <a:rPr lang="es-PE" altLang="es-PE" sz="900" b="1" dirty="0">
                <a:latin typeface="+mn-lt"/>
                <a:cs typeface="Arial" panose="020B0604020202020204" pitchFamily="34" charset="0"/>
              </a:rPr>
              <a:t>ejercicio de sus  derechos;  </a:t>
            </a:r>
            <a:r>
              <a:rPr lang="es-PE" altLang="es-PE" sz="900" dirty="0">
                <a:latin typeface="+mn-lt"/>
                <a:cs typeface="Arial" panose="020B0604020202020204" pitchFamily="34" charset="0"/>
              </a:rPr>
              <a:t>que vivan </a:t>
            </a:r>
            <a:r>
              <a:rPr lang="es-PE" altLang="es-PE" sz="900" b="1" dirty="0">
                <a:latin typeface="+mn-lt"/>
                <a:cs typeface="Arial" panose="020B0604020202020204" pitchFamily="34" charset="0"/>
              </a:rPr>
              <a:t>una infancia feliz, </a:t>
            </a:r>
            <a:r>
              <a:rPr lang="es-PE" altLang="es-PE" sz="900" dirty="0">
                <a:latin typeface="+mn-lt"/>
                <a:cs typeface="Arial" panose="020B0604020202020204" pitchFamily="34" charset="0"/>
              </a:rPr>
              <a:t>libre de violencia, con igualdad de </a:t>
            </a:r>
            <a:r>
              <a:rPr lang="es-PE" altLang="es-PE" sz="900" b="1" dirty="0">
                <a:latin typeface="+mn-lt"/>
                <a:cs typeface="Arial" panose="020B0604020202020204" pitchFamily="34" charset="0"/>
              </a:rPr>
              <a:t>oportunidades</a:t>
            </a:r>
            <a:r>
              <a:rPr lang="es-PE" altLang="es-PE" sz="900" dirty="0">
                <a:latin typeface="+mn-lt"/>
                <a:cs typeface="Arial" panose="020B0604020202020204" pitchFamily="34" charset="0"/>
              </a:rPr>
              <a:t>, y</a:t>
            </a:r>
            <a:r>
              <a:rPr lang="es-PE" altLang="es-PE" sz="900" b="1" dirty="0">
                <a:latin typeface="+mn-lt"/>
                <a:cs typeface="Arial" panose="020B0604020202020204" pitchFamily="34" charset="0"/>
              </a:rPr>
              <a:t> </a:t>
            </a:r>
            <a:r>
              <a:rPr lang="es-PE" altLang="es-PE" sz="900" dirty="0">
                <a:latin typeface="+mn-lt"/>
                <a:cs typeface="Arial" panose="020B0604020202020204" pitchFamily="34" charset="0"/>
              </a:rPr>
              <a:t>respetando sus  </a:t>
            </a:r>
            <a:r>
              <a:rPr lang="es-PE" altLang="es-PE" sz="900" b="1" dirty="0">
                <a:latin typeface="+mn-lt"/>
                <a:cs typeface="Arial" panose="020B0604020202020204" pitchFamily="34" charset="0"/>
              </a:rPr>
              <a:t>particularidades.</a:t>
            </a:r>
            <a:r>
              <a:rPr lang="es-PE" altLang="es-PE" sz="900" dirty="0">
                <a:latin typeface="+mn-lt"/>
                <a:cs typeface="Arial" panose="020B0604020202020204" pitchFamily="34" charset="0"/>
              </a:rPr>
              <a:t> </a:t>
            </a:r>
          </a:p>
        </p:txBody>
      </p:sp>
      <p:sp>
        <p:nvSpPr>
          <p:cNvPr id="32" name="Título 1">
            <a:extLst>
              <a:ext uri="{FF2B5EF4-FFF2-40B4-BE49-F238E27FC236}">
                <a16:creationId xmlns="" xmlns:a16="http://schemas.microsoft.com/office/drawing/2014/main" id="{AC327927-44FD-4E44-B5F0-1685656EA8EB}"/>
              </a:ext>
            </a:extLst>
          </p:cNvPr>
          <p:cNvSpPr txBox="1">
            <a:spLocks/>
          </p:cNvSpPr>
          <p:nvPr/>
        </p:nvSpPr>
        <p:spPr>
          <a:xfrm>
            <a:off x="9360125" y="4473188"/>
            <a:ext cx="1882818" cy="24373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defTabSz="914400"/>
            <a:r>
              <a:rPr lang="es-ES" sz="1000" b="1" dirty="0">
                <a:solidFill>
                  <a:srgbClr val="ED7D31"/>
                </a:solidFill>
                <a:latin typeface="+mn-lt"/>
              </a:rPr>
              <a:t>7 resultados priorizados </a:t>
            </a:r>
            <a:endParaRPr lang="es-ES" sz="1000" dirty="0">
              <a:solidFill>
                <a:srgbClr val="ED7D31"/>
              </a:solidFill>
              <a:latin typeface="+mn-lt"/>
            </a:endParaRPr>
          </a:p>
        </p:txBody>
      </p:sp>
      <p:sp>
        <p:nvSpPr>
          <p:cNvPr id="33" name="Rectángulo 32">
            <a:extLst>
              <a:ext uri="{FF2B5EF4-FFF2-40B4-BE49-F238E27FC236}">
                <a16:creationId xmlns="" xmlns:a16="http://schemas.microsoft.com/office/drawing/2014/main" id="{2994D05B-0A3B-AF4B-87D4-69DB64C18ABB}"/>
              </a:ext>
            </a:extLst>
          </p:cNvPr>
          <p:cNvSpPr/>
          <p:nvPr/>
        </p:nvSpPr>
        <p:spPr>
          <a:xfrm>
            <a:off x="9360125" y="4760357"/>
            <a:ext cx="2053841" cy="1402307"/>
          </a:xfrm>
          <a:prstGeom prst="rect">
            <a:avLst/>
          </a:prstGeom>
        </p:spPr>
        <p:txBody>
          <a:bodyPr wrap="square">
            <a:spAutoFit/>
          </a:bodyPr>
          <a:lstStyle/>
          <a:p>
            <a:pPr marL="285750" indent="-285750">
              <a:lnSpc>
                <a:spcPct val="107000"/>
              </a:lnSpc>
              <a:buFont typeface="Wingdings" pitchFamily="2" charset="2"/>
              <a:buChar char="ü"/>
            </a:pPr>
            <a:r>
              <a:rPr lang="es-PE" sz="1000" b="1" dirty="0">
                <a:solidFill>
                  <a:schemeClr val="accent6">
                    <a:lumMod val="75000"/>
                  </a:schemeClr>
                </a:solidFill>
                <a:ea typeface="Calibri" panose="020F0502020204030204" pitchFamily="34" charset="0"/>
                <a:cs typeface="Segoe UI" panose="020B0502040204020203" pitchFamily="34" charset="0"/>
              </a:rPr>
              <a:t>Nacimiento saludable      </a:t>
            </a:r>
          </a:p>
          <a:p>
            <a:pPr marL="285750" indent="-285750">
              <a:lnSpc>
                <a:spcPct val="107000"/>
              </a:lnSpc>
              <a:buFont typeface="Wingdings" pitchFamily="2" charset="2"/>
              <a:buChar char="ü"/>
            </a:pPr>
            <a:r>
              <a:rPr lang="es-PE" sz="1000" b="1" dirty="0">
                <a:solidFill>
                  <a:schemeClr val="accent6">
                    <a:lumMod val="75000"/>
                  </a:schemeClr>
                </a:solidFill>
                <a:ea typeface="Calibri" panose="020F0502020204030204" pitchFamily="34" charset="0"/>
                <a:cs typeface="Segoe UI" panose="020B0502040204020203" pitchFamily="34" charset="0"/>
              </a:rPr>
              <a:t>Apego seguro</a:t>
            </a:r>
          </a:p>
          <a:p>
            <a:pPr marL="285750" indent="-285750">
              <a:lnSpc>
                <a:spcPct val="107000"/>
              </a:lnSpc>
              <a:buFont typeface="Wingdings" pitchFamily="2" charset="2"/>
              <a:buChar char="ü"/>
            </a:pPr>
            <a:r>
              <a:rPr lang="es-PE" sz="1000" b="1" dirty="0">
                <a:solidFill>
                  <a:schemeClr val="accent6">
                    <a:lumMod val="75000"/>
                  </a:schemeClr>
                </a:solidFill>
                <a:ea typeface="Calibri" panose="020F0502020204030204" pitchFamily="34" charset="0"/>
                <a:cs typeface="Segoe UI" panose="020B0502040204020203" pitchFamily="34" charset="0"/>
              </a:rPr>
              <a:t>Adecuado Estado Nutricional</a:t>
            </a:r>
          </a:p>
          <a:p>
            <a:pPr marL="285750" indent="-285750">
              <a:lnSpc>
                <a:spcPct val="107000"/>
              </a:lnSpc>
              <a:buFont typeface="Wingdings" pitchFamily="2" charset="2"/>
              <a:buChar char="ü"/>
            </a:pPr>
            <a:r>
              <a:rPr lang="es-PE" sz="1000" b="1" dirty="0">
                <a:solidFill>
                  <a:schemeClr val="accent6">
                    <a:lumMod val="75000"/>
                  </a:schemeClr>
                </a:solidFill>
                <a:ea typeface="Calibri" panose="020F0502020204030204" pitchFamily="34" charset="0"/>
                <a:cs typeface="Segoe UI" panose="020B0502040204020203" pitchFamily="34" charset="0"/>
              </a:rPr>
              <a:t>Comunicación Verbal efectiva</a:t>
            </a:r>
          </a:p>
          <a:p>
            <a:pPr marL="285750" indent="-285750">
              <a:lnSpc>
                <a:spcPct val="107000"/>
              </a:lnSpc>
              <a:buFont typeface="Wingdings" pitchFamily="2" charset="2"/>
              <a:buChar char="ü"/>
            </a:pPr>
            <a:r>
              <a:rPr lang="es-PE" sz="1000" b="1" dirty="0">
                <a:solidFill>
                  <a:schemeClr val="accent6">
                    <a:lumMod val="75000"/>
                  </a:schemeClr>
                </a:solidFill>
                <a:ea typeface="Calibri" panose="020F0502020204030204" pitchFamily="34" charset="0"/>
                <a:cs typeface="Segoe UI" panose="020B0502040204020203" pitchFamily="34" charset="0"/>
              </a:rPr>
              <a:t>Marcha estable y segura</a:t>
            </a:r>
          </a:p>
          <a:p>
            <a:pPr marL="285750" indent="-285750">
              <a:lnSpc>
                <a:spcPct val="107000"/>
              </a:lnSpc>
              <a:buFont typeface="Wingdings" pitchFamily="2" charset="2"/>
              <a:buChar char="ü"/>
            </a:pPr>
            <a:r>
              <a:rPr lang="es-PE" sz="1000" b="1" dirty="0">
                <a:solidFill>
                  <a:schemeClr val="accent6">
                    <a:lumMod val="75000"/>
                  </a:schemeClr>
                </a:solidFill>
                <a:ea typeface="Calibri" panose="020F0502020204030204" pitchFamily="34" charset="0"/>
                <a:cs typeface="Segoe UI" panose="020B0502040204020203" pitchFamily="34" charset="0"/>
              </a:rPr>
              <a:t>Regulación de emociones y  comportamientos</a:t>
            </a:r>
          </a:p>
          <a:p>
            <a:pPr marL="285750" indent="-285750">
              <a:lnSpc>
                <a:spcPct val="107000"/>
              </a:lnSpc>
              <a:buFont typeface="Wingdings" pitchFamily="2" charset="2"/>
              <a:buChar char="ü"/>
            </a:pPr>
            <a:r>
              <a:rPr lang="es-PE" sz="1000" b="1" dirty="0">
                <a:solidFill>
                  <a:schemeClr val="accent6">
                    <a:lumMod val="75000"/>
                  </a:schemeClr>
                </a:solidFill>
                <a:ea typeface="Calibri" panose="020F0502020204030204" pitchFamily="34" charset="0"/>
                <a:cs typeface="Segoe UI" panose="020B0502040204020203" pitchFamily="34" charset="0"/>
              </a:rPr>
              <a:t>Función simbólica </a:t>
            </a:r>
          </a:p>
        </p:txBody>
      </p:sp>
      <p:sp>
        <p:nvSpPr>
          <p:cNvPr id="34" name="Título 1">
            <a:extLst>
              <a:ext uri="{FF2B5EF4-FFF2-40B4-BE49-F238E27FC236}">
                <a16:creationId xmlns="" xmlns:a16="http://schemas.microsoft.com/office/drawing/2014/main" id="{891EAB34-B9F6-49E4-8878-919CDDE5E277}"/>
              </a:ext>
            </a:extLst>
          </p:cNvPr>
          <p:cNvSpPr txBox="1">
            <a:spLocks/>
          </p:cNvSpPr>
          <p:nvPr/>
        </p:nvSpPr>
        <p:spPr>
          <a:xfrm>
            <a:off x="6947657" y="2695753"/>
            <a:ext cx="1310421" cy="417509"/>
          </a:xfrm>
          <a:prstGeom prst="rect">
            <a:avLst/>
          </a:prstGeom>
          <a:ln>
            <a:noFill/>
          </a:ln>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defTabSz="914400"/>
            <a:r>
              <a:rPr lang="es-ES" sz="1600" b="1">
                <a:solidFill>
                  <a:srgbClr val="ED7D31"/>
                </a:solidFill>
                <a:latin typeface="+mn-lt"/>
              </a:rPr>
              <a:t>14 </a:t>
            </a:r>
            <a:r>
              <a:rPr lang="es-ES" sz="1050" b="1">
                <a:solidFill>
                  <a:srgbClr val="ED7D31"/>
                </a:solidFill>
                <a:latin typeface="+mn-lt"/>
              </a:rPr>
              <a:t>competencias</a:t>
            </a:r>
            <a:endParaRPr lang="es-ES" sz="700">
              <a:solidFill>
                <a:srgbClr val="ED7D31"/>
              </a:solidFill>
              <a:latin typeface="+mn-lt"/>
            </a:endParaRPr>
          </a:p>
        </p:txBody>
      </p:sp>
      <p:sp>
        <p:nvSpPr>
          <p:cNvPr id="35" name="Rectángulo 34">
            <a:extLst>
              <a:ext uri="{FF2B5EF4-FFF2-40B4-BE49-F238E27FC236}">
                <a16:creationId xmlns="" xmlns:a16="http://schemas.microsoft.com/office/drawing/2014/main" id="{57BA4CE7-DF8E-4D7F-88A1-C3447A70AFF3}"/>
              </a:ext>
            </a:extLst>
          </p:cNvPr>
          <p:cNvSpPr/>
          <p:nvPr/>
        </p:nvSpPr>
        <p:spPr>
          <a:xfrm>
            <a:off x="6750644" y="3043705"/>
            <a:ext cx="1896012" cy="400110"/>
          </a:xfrm>
          <a:prstGeom prst="rect">
            <a:avLst/>
          </a:prstGeom>
          <a:ln>
            <a:noFill/>
          </a:ln>
        </p:spPr>
        <p:txBody>
          <a:bodyPr wrap="square">
            <a:spAutoFit/>
          </a:bodyPr>
          <a:lstStyle/>
          <a:p>
            <a:pPr algn="ctr" defTabSz="914400"/>
            <a:r>
              <a:rPr lang="es-ES" sz="1000">
                <a:solidFill>
                  <a:schemeClr val="tx1">
                    <a:lumMod val="75000"/>
                    <a:lumOff val="25000"/>
                  </a:schemeClr>
                </a:solidFill>
              </a:rPr>
              <a:t>Que contribuyen al logro del </a:t>
            </a:r>
          </a:p>
          <a:p>
            <a:pPr algn="ctr" defTabSz="914400"/>
            <a:r>
              <a:rPr lang="es-ES" sz="1000" b="1">
                <a:solidFill>
                  <a:schemeClr val="tx1">
                    <a:lumMod val="75000"/>
                    <a:lumOff val="25000"/>
                  </a:schemeClr>
                </a:solidFill>
              </a:rPr>
              <a:t>perfil de egreso</a:t>
            </a:r>
            <a:endParaRPr lang="es-PE" sz="1000" b="1">
              <a:solidFill>
                <a:schemeClr val="tx1">
                  <a:lumMod val="75000"/>
                  <a:lumOff val="25000"/>
                </a:schemeClr>
              </a:solidFill>
            </a:endParaRPr>
          </a:p>
        </p:txBody>
      </p:sp>
      <p:sp>
        <p:nvSpPr>
          <p:cNvPr id="36" name="Flecha abajo 5">
            <a:extLst>
              <a:ext uri="{FF2B5EF4-FFF2-40B4-BE49-F238E27FC236}">
                <a16:creationId xmlns="" xmlns:a16="http://schemas.microsoft.com/office/drawing/2014/main" id="{69671CD4-5EBE-40FD-8718-1AA24A685E40}"/>
              </a:ext>
            </a:extLst>
          </p:cNvPr>
          <p:cNvSpPr/>
          <p:nvPr/>
        </p:nvSpPr>
        <p:spPr>
          <a:xfrm>
            <a:off x="7425308" y="3541002"/>
            <a:ext cx="546685" cy="24009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1200"/>
          </a:p>
        </p:txBody>
      </p:sp>
      <p:sp>
        <p:nvSpPr>
          <p:cNvPr id="37" name="Título 1">
            <a:extLst>
              <a:ext uri="{FF2B5EF4-FFF2-40B4-BE49-F238E27FC236}">
                <a16:creationId xmlns="" xmlns:a16="http://schemas.microsoft.com/office/drawing/2014/main" id="{D189FCDD-931E-41B3-AFD3-B30BE438C4CB}"/>
              </a:ext>
            </a:extLst>
          </p:cNvPr>
          <p:cNvSpPr txBox="1">
            <a:spLocks/>
          </p:cNvSpPr>
          <p:nvPr/>
        </p:nvSpPr>
        <p:spPr>
          <a:xfrm>
            <a:off x="6696232" y="3735141"/>
            <a:ext cx="2004838" cy="569782"/>
          </a:xfrm>
          <a:prstGeom prst="rect">
            <a:avLst/>
          </a:prstGeom>
          <a:ln>
            <a:noFill/>
          </a:ln>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defTabSz="914400"/>
            <a:r>
              <a:rPr lang="es-ES" sz="1600" b="1">
                <a:solidFill>
                  <a:srgbClr val="ED7D31"/>
                </a:solidFill>
                <a:latin typeface="+mn-lt"/>
              </a:rPr>
              <a:t>10 </a:t>
            </a:r>
            <a:r>
              <a:rPr lang="es-ES" sz="1050" b="1">
                <a:solidFill>
                  <a:srgbClr val="ED7D31"/>
                </a:solidFill>
                <a:latin typeface="+mn-lt"/>
              </a:rPr>
              <a:t>competencias priorizadas </a:t>
            </a:r>
          </a:p>
          <a:p>
            <a:pPr defTabSz="914400"/>
            <a:r>
              <a:rPr lang="es-ES" sz="1050" b="1">
                <a:solidFill>
                  <a:srgbClr val="ED7D31"/>
                </a:solidFill>
                <a:latin typeface="+mn-lt"/>
              </a:rPr>
              <a:t>    (RVM N.º 093-2020-MINEDU)</a:t>
            </a:r>
            <a:endParaRPr lang="es-ES" sz="700">
              <a:solidFill>
                <a:srgbClr val="ED7D31"/>
              </a:solidFill>
              <a:latin typeface="+mn-lt"/>
            </a:endParaRPr>
          </a:p>
        </p:txBody>
      </p:sp>
      <p:sp>
        <p:nvSpPr>
          <p:cNvPr id="59" name="Título 1">
            <a:extLst>
              <a:ext uri="{FF2B5EF4-FFF2-40B4-BE49-F238E27FC236}">
                <a16:creationId xmlns="" xmlns:a16="http://schemas.microsoft.com/office/drawing/2014/main" id="{0B49F0CD-B716-4645-A806-AABC2E7727E2}"/>
              </a:ext>
            </a:extLst>
          </p:cNvPr>
          <p:cNvSpPr txBox="1">
            <a:spLocks/>
          </p:cNvSpPr>
          <p:nvPr/>
        </p:nvSpPr>
        <p:spPr>
          <a:xfrm>
            <a:off x="10418256" y="3630158"/>
            <a:ext cx="1163891" cy="683956"/>
          </a:xfrm>
          <a:prstGeom prst="rect">
            <a:avLst/>
          </a:prstGeom>
        </p:spPr>
        <p:txBody>
          <a:bodyPr vert="horz" lIns="91440" tIns="45720" rIns="91440" bIns="45720" rtlCol="0" anchor="ctr">
            <a:normAutofit/>
          </a:bodyPr>
          <a:lstStyle>
            <a:lvl1pPr algn="just" defTabSz="685766" rtl="0" eaLnBrk="1" latinLnBrk="0" hangingPunct="1">
              <a:spcBef>
                <a:spcPct val="0"/>
              </a:spcBef>
              <a:buNone/>
              <a:defRPr sz="2000" b="1" kern="1200">
                <a:solidFill>
                  <a:srgbClr val="C00000"/>
                </a:solidFill>
                <a:latin typeface="+mj-lt"/>
                <a:ea typeface="+mj-ea"/>
                <a:cs typeface="+mj-cs"/>
              </a:defRPr>
            </a:lvl1pPr>
          </a:lstStyle>
          <a:p>
            <a:pPr algn="ctr" defTabSz="914400"/>
            <a:r>
              <a:rPr lang="es-PE" sz="900">
                <a:solidFill>
                  <a:srgbClr val="ED7D31"/>
                </a:solidFill>
                <a:latin typeface="+mn-lt"/>
              </a:rPr>
              <a:t>Ciclo II</a:t>
            </a:r>
            <a:r>
              <a:rPr lang="es-PE" sz="900">
                <a:solidFill>
                  <a:srgbClr val="00BEC3"/>
                </a:solidFill>
                <a:latin typeface="+mn-lt"/>
              </a:rPr>
              <a:t/>
            </a:r>
            <a:br>
              <a:rPr lang="es-PE" sz="900">
                <a:solidFill>
                  <a:srgbClr val="00BEC3"/>
                </a:solidFill>
                <a:latin typeface="+mn-lt"/>
              </a:rPr>
            </a:br>
            <a:r>
              <a:rPr lang="es-PE" sz="900">
                <a:solidFill>
                  <a:schemeClr val="tx1">
                    <a:lumMod val="75000"/>
                    <a:lumOff val="25000"/>
                  </a:schemeClr>
                </a:solidFill>
                <a:latin typeface="+mn-lt"/>
                <a:ea typeface="+mn-ea"/>
                <a:cs typeface="+mn-cs"/>
              </a:rPr>
              <a:t>14 competencias </a:t>
            </a:r>
          </a:p>
          <a:p>
            <a:pPr algn="ctr" defTabSz="914400"/>
            <a:r>
              <a:rPr lang="es-PE" sz="900">
                <a:solidFill>
                  <a:schemeClr val="tx1">
                    <a:lumMod val="75000"/>
                    <a:lumOff val="25000"/>
                  </a:schemeClr>
                </a:solidFill>
                <a:latin typeface="+mn-lt"/>
                <a:ea typeface="+mn-ea"/>
                <a:cs typeface="+mn-cs"/>
              </a:rPr>
              <a:t>organizadas en 6 áreas</a:t>
            </a:r>
          </a:p>
        </p:txBody>
      </p:sp>
      <p:sp>
        <p:nvSpPr>
          <p:cNvPr id="60" name="Título 1">
            <a:extLst>
              <a:ext uri="{FF2B5EF4-FFF2-40B4-BE49-F238E27FC236}">
                <a16:creationId xmlns="" xmlns:a16="http://schemas.microsoft.com/office/drawing/2014/main" id="{88419314-CD45-4B47-B0B1-2E46C6B96769}"/>
              </a:ext>
            </a:extLst>
          </p:cNvPr>
          <p:cNvSpPr txBox="1">
            <a:spLocks/>
          </p:cNvSpPr>
          <p:nvPr/>
        </p:nvSpPr>
        <p:spPr>
          <a:xfrm>
            <a:off x="9119883" y="3631131"/>
            <a:ext cx="1031898" cy="800329"/>
          </a:xfrm>
          <a:prstGeom prst="rect">
            <a:avLst/>
          </a:prstGeom>
        </p:spPr>
        <p:txBody>
          <a:bodyPr vert="horz" lIns="91440" tIns="45720" rIns="91440" bIns="45720" rtlCol="0" anchor="ctr">
            <a:noAutofit/>
          </a:bodyPr>
          <a:lstStyle>
            <a:defPPr>
              <a:defRPr lang="es-PE"/>
            </a:defPPr>
            <a:lvl1pPr algn="ctr">
              <a:spcBef>
                <a:spcPct val="0"/>
              </a:spcBef>
              <a:buNone/>
              <a:defRPr sz="1000" b="1">
                <a:solidFill>
                  <a:srgbClr val="ED7D31"/>
                </a:solidFill>
                <a:latin typeface="Arial Narrow" panose="020B0606020202030204" pitchFamily="34" charset="0"/>
                <a:ea typeface="+mj-ea"/>
                <a:cs typeface="+mj-cs"/>
              </a:defRPr>
            </a:lvl1pPr>
          </a:lstStyle>
          <a:p>
            <a:r>
              <a:rPr lang="es-PE" sz="900">
                <a:latin typeface="+mn-lt"/>
              </a:rPr>
              <a:t/>
            </a:r>
            <a:br>
              <a:rPr lang="es-PE" sz="900">
                <a:latin typeface="+mn-lt"/>
              </a:rPr>
            </a:br>
            <a:r>
              <a:rPr lang="es-PE" sz="900">
                <a:latin typeface="+mn-lt"/>
              </a:rPr>
              <a:t>Ciclo I</a:t>
            </a:r>
            <a:br>
              <a:rPr lang="es-PE" sz="900">
                <a:latin typeface="+mn-lt"/>
              </a:rPr>
            </a:br>
            <a:r>
              <a:rPr lang="es-PE" sz="900">
                <a:solidFill>
                  <a:schemeClr val="tx1"/>
                </a:solidFill>
                <a:latin typeface="+mn-lt"/>
              </a:rPr>
              <a:t>7 competencias organizadas en 4 áreas</a:t>
            </a:r>
            <a:br>
              <a:rPr lang="es-PE" sz="900">
                <a:solidFill>
                  <a:schemeClr val="tx1"/>
                </a:solidFill>
                <a:latin typeface="+mn-lt"/>
              </a:rPr>
            </a:br>
            <a:endParaRPr lang="es-PE" sz="900">
              <a:solidFill>
                <a:schemeClr val="tx1"/>
              </a:solidFill>
              <a:latin typeface="+mn-lt"/>
            </a:endParaRPr>
          </a:p>
        </p:txBody>
      </p:sp>
      <p:pic>
        <p:nvPicPr>
          <p:cNvPr id="61" name="Imagen 60"/>
          <p:cNvPicPr>
            <a:picLocks noChangeAspect="1"/>
          </p:cNvPicPr>
          <p:nvPr/>
        </p:nvPicPr>
        <p:blipFill>
          <a:blip r:embed="rId10"/>
          <a:stretch>
            <a:fillRect/>
          </a:stretch>
        </p:blipFill>
        <p:spPr>
          <a:xfrm>
            <a:off x="8984518" y="2933521"/>
            <a:ext cx="1167263" cy="736466"/>
          </a:xfrm>
          <a:prstGeom prst="rect">
            <a:avLst/>
          </a:prstGeom>
        </p:spPr>
      </p:pic>
      <p:pic>
        <p:nvPicPr>
          <p:cNvPr id="62" name="Imagen 61"/>
          <p:cNvPicPr>
            <a:picLocks noChangeAspect="1"/>
          </p:cNvPicPr>
          <p:nvPr/>
        </p:nvPicPr>
        <p:blipFill>
          <a:blip r:embed="rId11"/>
          <a:stretch>
            <a:fillRect/>
          </a:stretch>
        </p:blipFill>
        <p:spPr>
          <a:xfrm>
            <a:off x="10477124" y="2914400"/>
            <a:ext cx="1020726" cy="711231"/>
          </a:xfrm>
          <a:prstGeom prst="rect">
            <a:avLst/>
          </a:prstGeom>
        </p:spPr>
      </p:pic>
      <p:sp>
        <p:nvSpPr>
          <p:cNvPr id="10" name="Título 3">
            <a:extLst>
              <a:ext uri="{FF2B5EF4-FFF2-40B4-BE49-F238E27FC236}">
                <a16:creationId xmlns="" xmlns:a16="http://schemas.microsoft.com/office/drawing/2014/main" id="{4E308FA6-6D01-1DFC-FD34-BDAE0C2F7080}"/>
              </a:ext>
            </a:extLst>
          </p:cNvPr>
          <p:cNvSpPr>
            <a:spLocks noGrp="1"/>
          </p:cNvSpPr>
          <p:nvPr>
            <p:ph type="title"/>
          </p:nvPr>
        </p:nvSpPr>
        <p:spPr>
          <a:xfrm>
            <a:off x="742761" y="854949"/>
            <a:ext cx="11182067" cy="619726"/>
          </a:xfrm>
        </p:spPr>
        <p:txBody>
          <a:bodyPr>
            <a:noAutofit/>
          </a:bodyPr>
          <a:lstStyle/>
          <a:p>
            <a:pPr algn="ctr"/>
            <a:r>
              <a:rPr lang="es-ES" sz="1800">
                <a:solidFill>
                  <a:schemeClr val="bg2">
                    <a:lumMod val="90000"/>
                  </a:schemeClr>
                </a:solidFill>
                <a:latin typeface="Arial Narrow"/>
              </a:rPr>
              <a:t>Marco Programático que ordena las prestaciones y servicios de Atención y Educación primera infancia (AEPI) en Perú</a:t>
            </a:r>
            <a:endParaRPr lang="es-PE" sz="1800">
              <a:solidFill>
                <a:schemeClr val="bg2">
                  <a:lumMod val="90000"/>
                </a:schemeClr>
              </a:solidFill>
              <a:latin typeface="Arial Narrow"/>
            </a:endParaRPr>
          </a:p>
        </p:txBody>
      </p:sp>
    </p:spTree>
    <p:extLst>
      <p:ext uri="{BB962C8B-B14F-4D97-AF65-F5344CB8AC3E}">
        <p14:creationId xmlns:p14="http://schemas.microsoft.com/office/powerpoint/2010/main" val="619858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3"/>
          <p:cNvSpPr>
            <a:spLocks noGrp="1"/>
          </p:cNvSpPr>
          <p:nvPr>
            <p:ph type="title"/>
          </p:nvPr>
        </p:nvSpPr>
        <p:spPr>
          <a:xfrm>
            <a:off x="552261" y="854949"/>
            <a:ext cx="11343992" cy="462947"/>
          </a:xfrm>
        </p:spPr>
        <p:txBody>
          <a:bodyPr>
            <a:normAutofit fontScale="90000"/>
          </a:bodyPr>
          <a:lstStyle/>
          <a:p>
            <a:pPr algn="ctr"/>
            <a:r>
              <a:rPr lang="es-ES" sz="2800" dirty="0">
                <a:solidFill>
                  <a:schemeClr val="bg2">
                    <a:lumMod val="75000"/>
                  </a:schemeClr>
                </a:solidFill>
                <a:latin typeface="+mn-lt"/>
              </a:rPr>
              <a:t>Marco Teórico y Normativo</a:t>
            </a:r>
            <a:endParaRPr lang="es-PE" sz="2800" dirty="0">
              <a:solidFill>
                <a:schemeClr val="bg2">
                  <a:lumMod val="75000"/>
                </a:schemeClr>
              </a:solidFill>
              <a:latin typeface="+mn-lt"/>
            </a:endParaRPr>
          </a:p>
        </p:txBody>
      </p:sp>
      <p:sp>
        <p:nvSpPr>
          <p:cNvPr id="7" name="Rectángulo 6"/>
          <p:cNvSpPr/>
          <p:nvPr/>
        </p:nvSpPr>
        <p:spPr>
          <a:xfrm>
            <a:off x="838987" y="1495751"/>
            <a:ext cx="10953945" cy="461665"/>
          </a:xfrm>
          <a:prstGeom prst="rect">
            <a:avLst/>
          </a:prstGeom>
        </p:spPr>
        <p:txBody>
          <a:bodyPr wrap="square" lIns="91440" tIns="45720" rIns="91440" bIns="45720" anchor="t">
            <a:spAutoFit/>
          </a:bodyPr>
          <a:lstStyle/>
          <a:p>
            <a:pPr algn="ctr">
              <a:defRPr/>
            </a:pPr>
            <a:r>
              <a:rPr lang="es-ES" sz="2400" b="1" dirty="0">
                <a:latin typeface="Calibri" panose="020F0502020204030204"/>
              </a:rPr>
              <a:t>Servicios contemplados en los Lineamientos "Primero la Infancia"</a:t>
            </a:r>
            <a:endParaRPr kumimoji="0" lang="es-PE" sz="2400" b="1" i="0" u="none" strike="noStrike" kern="1200" cap="none" spc="0" normalizeH="0" baseline="0" noProof="0" dirty="0">
              <a:ln>
                <a:noFill/>
              </a:ln>
              <a:effectLst/>
              <a:uLnTx/>
              <a:uFillTx/>
              <a:latin typeface="Calibri" panose="020F0502020204030204"/>
              <a:ea typeface="+mn-ea"/>
              <a:cs typeface="+mn-cs"/>
            </a:endParaRPr>
          </a:p>
        </p:txBody>
      </p:sp>
      <p:pic>
        <p:nvPicPr>
          <p:cNvPr id="2" name="Imagen 1">
            <a:extLst>
              <a:ext uri="{FF2B5EF4-FFF2-40B4-BE49-F238E27FC236}">
                <a16:creationId xmlns="" xmlns:a16="http://schemas.microsoft.com/office/drawing/2014/main" id="{5A71241B-25E2-4B51-93F5-BC33C44CFC91}"/>
              </a:ext>
            </a:extLst>
          </p:cNvPr>
          <p:cNvPicPr>
            <a:picLocks noChangeAspect="1"/>
          </p:cNvPicPr>
          <p:nvPr/>
        </p:nvPicPr>
        <p:blipFill rotWithShape="1">
          <a:blip r:embed="rId2"/>
          <a:srcRect l="10443" t="34809" r="36987" b="14893"/>
          <a:stretch/>
        </p:blipFill>
        <p:spPr>
          <a:xfrm>
            <a:off x="1844999" y="2745932"/>
            <a:ext cx="7535240" cy="4053975"/>
          </a:xfrm>
          <a:prstGeom prst="rect">
            <a:avLst/>
          </a:prstGeom>
        </p:spPr>
      </p:pic>
      <p:sp>
        <p:nvSpPr>
          <p:cNvPr id="9" name="Rectángulo 8">
            <a:extLst>
              <a:ext uri="{FF2B5EF4-FFF2-40B4-BE49-F238E27FC236}">
                <a16:creationId xmlns="" xmlns:a16="http://schemas.microsoft.com/office/drawing/2014/main" id="{CE946BE2-2B69-4402-9E78-BEDB73C2CEF6}"/>
              </a:ext>
            </a:extLst>
          </p:cNvPr>
          <p:cNvSpPr/>
          <p:nvPr/>
        </p:nvSpPr>
        <p:spPr>
          <a:xfrm>
            <a:off x="838987" y="2115625"/>
            <a:ext cx="10953946" cy="523220"/>
          </a:xfrm>
          <a:prstGeom prst="rect">
            <a:avLst/>
          </a:prstGeom>
        </p:spPr>
        <p:txBody>
          <a:bodyPr wrap="square">
            <a:spAutoFit/>
          </a:bodyPr>
          <a:lstStyle/>
          <a:p>
            <a:pPr algn="just">
              <a:spcBef>
                <a:spcPts val="20"/>
              </a:spcBef>
              <a:spcAft>
                <a:spcPts val="0"/>
              </a:spcAft>
            </a:pPr>
            <a:r>
              <a:rPr lang="es-419" sz="1400" dirty="0">
                <a:ea typeface="Times New Roman" panose="02020603050405020304" pitchFamily="18" charset="0"/>
              </a:rPr>
              <a:t>Para contribuir a los 7 resultados priorizados, se están impulsando paquetes integrales de atención, que son los servicios que debe asegurarse reciban las gestantes y los niños y niñas menores de 6 años.</a:t>
            </a:r>
          </a:p>
        </p:txBody>
      </p:sp>
      <p:pic>
        <p:nvPicPr>
          <p:cNvPr id="4" name="Imagen 3" descr="Imagen que contiene Interfaz de usuario gráfica&#10;&#10;Descripción generada automáticamente">
            <a:extLst>
              <a:ext uri="{FF2B5EF4-FFF2-40B4-BE49-F238E27FC236}">
                <a16:creationId xmlns="" xmlns:a16="http://schemas.microsoft.com/office/drawing/2014/main" id="{C3294B1F-5A7F-941D-739E-026DB33FDE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95" t="34027" r="25364" b="32639"/>
          <a:stretch/>
        </p:blipFill>
        <p:spPr>
          <a:xfrm>
            <a:off x="9380239" y="3535349"/>
            <a:ext cx="1794722" cy="815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3809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3"/>
          <p:cNvSpPr>
            <a:spLocks noGrp="1"/>
          </p:cNvSpPr>
          <p:nvPr>
            <p:ph type="title"/>
          </p:nvPr>
        </p:nvSpPr>
        <p:spPr>
          <a:xfrm>
            <a:off x="552261" y="854949"/>
            <a:ext cx="11343992" cy="462947"/>
          </a:xfrm>
        </p:spPr>
        <p:txBody>
          <a:bodyPr>
            <a:normAutofit fontScale="90000"/>
          </a:bodyPr>
          <a:lstStyle/>
          <a:p>
            <a:pPr algn="ctr"/>
            <a:r>
              <a:rPr lang="es-ES" sz="2800">
                <a:solidFill>
                  <a:schemeClr val="bg2">
                    <a:lumMod val="75000"/>
                  </a:schemeClr>
                </a:solidFill>
                <a:latin typeface="Arial Narrow" panose="020B0606020202030204" pitchFamily="34" charset="0"/>
              </a:rPr>
              <a:t>Marco Teórico y Normativo</a:t>
            </a:r>
            <a:endParaRPr lang="es-PE" sz="2800">
              <a:solidFill>
                <a:schemeClr val="bg2">
                  <a:lumMod val="75000"/>
                </a:schemeClr>
              </a:solidFill>
              <a:latin typeface="Arial Narrow" panose="020B0606020202030204" pitchFamily="34" charset="0"/>
            </a:endParaRPr>
          </a:p>
        </p:txBody>
      </p:sp>
      <p:sp>
        <p:nvSpPr>
          <p:cNvPr id="7" name="Rectángulo 6"/>
          <p:cNvSpPr/>
          <p:nvPr/>
        </p:nvSpPr>
        <p:spPr>
          <a:xfrm>
            <a:off x="820132" y="1387763"/>
            <a:ext cx="10844861" cy="461665"/>
          </a:xfrm>
          <a:prstGeom prst="rect">
            <a:avLst/>
          </a:prstGeom>
        </p:spPr>
        <p:txBody>
          <a:bodyPr wrap="square" lIns="91440" tIns="45720" rIns="91440" bIns="45720" anchor="t">
            <a:spAutoFit/>
          </a:bodyPr>
          <a:lstStyle/>
          <a:p>
            <a:pPr algn="ctr">
              <a:defRPr/>
            </a:pPr>
            <a:r>
              <a:rPr lang="es-ES" sz="2400" b="1" dirty="0">
                <a:latin typeface="Calibri" panose="020F0502020204030204"/>
              </a:rPr>
              <a:t>Servicios contemplados en los Lineamientos "Primero la Infancia"</a:t>
            </a:r>
            <a:endParaRPr lang="es-ES" sz="2400" b="1" i="0" u="none" strike="noStrike" kern="1200" cap="none" spc="0" normalizeH="0" baseline="0" noProof="0" dirty="0">
              <a:ln>
                <a:noFill/>
              </a:ln>
              <a:effectLst/>
              <a:uLnTx/>
              <a:uFillTx/>
              <a:latin typeface="Calibri" panose="020F0502020204030204"/>
              <a:cs typeface="Calibri"/>
            </a:endParaRPr>
          </a:p>
        </p:txBody>
      </p:sp>
      <p:sp>
        <p:nvSpPr>
          <p:cNvPr id="9" name="Rectangle 13">
            <a:extLst>
              <a:ext uri="{FF2B5EF4-FFF2-40B4-BE49-F238E27FC236}">
                <a16:creationId xmlns="" xmlns:a16="http://schemas.microsoft.com/office/drawing/2014/main" id="{67547171-14C3-4900-AF5B-765539C8B2BD}"/>
              </a:ext>
            </a:extLst>
          </p:cNvPr>
          <p:cNvSpPr>
            <a:spLocks noChangeArrowheads="1"/>
          </p:cNvSpPr>
          <p:nvPr/>
        </p:nvSpPr>
        <p:spPr bwMode="auto">
          <a:xfrm>
            <a:off x="3833769" y="193354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419" sz="2000"/>
          </a:p>
        </p:txBody>
      </p:sp>
      <p:sp>
        <p:nvSpPr>
          <p:cNvPr id="10" name="Rectangle 14">
            <a:extLst>
              <a:ext uri="{FF2B5EF4-FFF2-40B4-BE49-F238E27FC236}">
                <a16:creationId xmlns="" xmlns:a16="http://schemas.microsoft.com/office/drawing/2014/main" id="{0C0C07C7-9D0B-4555-8F78-E864F9A00F94}"/>
              </a:ext>
            </a:extLst>
          </p:cNvPr>
          <p:cNvSpPr>
            <a:spLocks noChangeArrowheads="1"/>
          </p:cNvSpPr>
          <p:nvPr/>
        </p:nvSpPr>
        <p:spPr bwMode="auto">
          <a:xfrm>
            <a:off x="3833769" y="2666970"/>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419" sz="2000"/>
          </a:p>
        </p:txBody>
      </p:sp>
      <p:sp>
        <p:nvSpPr>
          <p:cNvPr id="11" name="Rectangle 15">
            <a:extLst>
              <a:ext uri="{FF2B5EF4-FFF2-40B4-BE49-F238E27FC236}">
                <a16:creationId xmlns="" xmlns:a16="http://schemas.microsoft.com/office/drawing/2014/main" id="{00D43897-2BCC-4C76-8785-DB4C97EA2456}"/>
              </a:ext>
            </a:extLst>
          </p:cNvPr>
          <p:cNvSpPr>
            <a:spLocks noChangeArrowheads="1"/>
          </p:cNvSpPr>
          <p:nvPr/>
        </p:nvSpPr>
        <p:spPr bwMode="auto">
          <a:xfrm>
            <a:off x="3833769" y="345754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419" sz="2000"/>
          </a:p>
        </p:txBody>
      </p:sp>
      <p:sp>
        <p:nvSpPr>
          <p:cNvPr id="12" name="Rectangle 16">
            <a:extLst>
              <a:ext uri="{FF2B5EF4-FFF2-40B4-BE49-F238E27FC236}">
                <a16:creationId xmlns="" xmlns:a16="http://schemas.microsoft.com/office/drawing/2014/main" id="{FAC1330A-0BA9-4883-97A7-B72BC8BF9CC1}"/>
              </a:ext>
            </a:extLst>
          </p:cNvPr>
          <p:cNvSpPr>
            <a:spLocks noChangeArrowheads="1"/>
          </p:cNvSpPr>
          <p:nvPr/>
        </p:nvSpPr>
        <p:spPr bwMode="auto">
          <a:xfrm>
            <a:off x="3833769" y="421954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419" sz="2000"/>
          </a:p>
        </p:txBody>
      </p:sp>
      <p:sp>
        <p:nvSpPr>
          <p:cNvPr id="25" name="Rectángulo 24">
            <a:extLst>
              <a:ext uri="{FF2B5EF4-FFF2-40B4-BE49-F238E27FC236}">
                <a16:creationId xmlns="" xmlns:a16="http://schemas.microsoft.com/office/drawing/2014/main" id="{8A4810B8-4D21-49BE-9AD9-93A1E28D523F}"/>
              </a:ext>
            </a:extLst>
          </p:cNvPr>
          <p:cNvSpPr/>
          <p:nvPr/>
        </p:nvSpPr>
        <p:spPr>
          <a:xfrm>
            <a:off x="2277658" y="2178034"/>
            <a:ext cx="679066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u="none" strike="noStrike" kern="1200" cap="none" spc="0" normalizeH="0" baseline="0" noProof="0" dirty="0">
                <a:ln>
                  <a:noFill/>
                </a:ln>
                <a:solidFill>
                  <a:prstClr val="black"/>
                </a:solidFill>
                <a:effectLst/>
                <a:uLnTx/>
                <a:uFillTx/>
                <a:latin typeface="Calibri" panose="020F0502020204030204"/>
                <a:ea typeface="+mn-ea"/>
                <a:cs typeface="+mn-cs"/>
              </a:rPr>
              <a:t>Paquetes de servicios mínimos priorizados para atención del DIT</a:t>
            </a:r>
            <a:endParaRPr kumimoji="0" lang="es-PE"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ángulo 26">
            <a:extLst>
              <a:ext uri="{FF2B5EF4-FFF2-40B4-BE49-F238E27FC236}">
                <a16:creationId xmlns="" xmlns:a16="http://schemas.microsoft.com/office/drawing/2014/main" id="{8C788593-9898-4CFE-A3AE-FDCD277FD7DF}"/>
              </a:ext>
            </a:extLst>
          </p:cNvPr>
          <p:cNvSpPr/>
          <p:nvPr/>
        </p:nvSpPr>
        <p:spPr>
          <a:xfrm>
            <a:off x="8973068" y="6298658"/>
            <a:ext cx="2691925" cy="400110"/>
          </a:xfrm>
          <a:prstGeom prst="rect">
            <a:avLst/>
          </a:prstGeom>
        </p:spPr>
        <p:txBody>
          <a:bodyPr wrap="square" lIns="91440" tIns="45720" rIns="91440" bIns="45720" anchor="t">
            <a:spAutoFit/>
          </a:bodyPr>
          <a:lstStyle/>
          <a:p>
            <a:pPr algn="ctr"/>
            <a:r>
              <a:rPr lang="es-419" sz="1000">
                <a:latin typeface="Arial Narrow"/>
                <a:hlinkClick r:id="rId2"/>
              </a:rPr>
              <a:t>REDinforma - Repositorio Digital de Información - Reporte Interactivo DIT (midis.gob.pe)</a:t>
            </a:r>
            <a:endParaRPr lang="es-419" sz="1000">
              <a:latin typeface="Arial Narrow"/>
            </a:endParaRPr>
          </a:p>
        </p:txBody>
      </p:sp>
      <p:sp>
        <p:nvSpPr>
          <p:cNvPr id="28" name="Rectángulo 27">
            <a:extLst>
              <a:ext uri="{FF2B5EF4-FFF2-40B4-BE49-F238E27FC236}">
                <a16:creationId xmlns="" xmlns:a16="http://schemas.microsoft.com/office/drawing/2014/main" id="{F5E71932-4BBD-45D3-BFD4-CF04E7145350}"/>
              </a:ext>
            </a:extLst>
          </p:cNvPr>
          <p:cNvSpPr/>
          <p:nvPr/>
        </p:nvSpPr>
        <p:spPr>
          <a:xfrm>
            <a:off x="9068318" y="5848350"/>
            <a:ext cx="2598461" cy="400110"/>
          </a:xfrm>
          <a:prstGeom prst="rect">
            <a:avLst/>
          </a:prstGeom>
        </p:spPr>
        <p:txBody>
          <a:bodyPr wrap="square" lIns="91440" tIns="45720" rIns="91440" bIns="45720" anchor="t">
            <a:spAutoFit/>
          </a:bodyPr>
          <a:lstStyle/>
          <a:p>
            <a:pPr algn="ctr"/>
            <a:r>
              <a:rPr lang="es-419" sz="1000">
                <a:latin typeface="Arial Narrow"/>
              </a:rPr>
              <a:t>Fuente: Portal de Consulta de reportes por región, provincia y distrito: </a:t>
            </a:r>
          </a:p>
        </p:txBody>
      </p:sp>
      <p:pic>
        <p:nvPicPr>
          <p:cNvPr id="18" name="Imagen 17">
            <a:extLst>
              <a:ext uri="{FF2B5EF4-FFF2-40B4-BE49-F238E27FC236}">
                <a16:creationId xmlns="" xmlns:a16="http://schemas.microsoft.com/office/drawing/2014/main" id="{3EC638CD-9FF1-4A6A-90AE-95EF3191B113}"/>
              </a:ext>
            </a:extLst>
          </p:cNvPr>
          <p:cNvPicPr>
            <a:picLocks noChangeAspect="1"/>
          </p:cNvPicPr>
          <p:nvPr/>
        </p:nvPicPr>
        <p:blipFill rotWithShape="1">
          <a:blip r:embed="rId3"/>
          <a:srcRect l="11412" r="19863"/>
          <a:stretch/>
        </p:blipFill>
        <p:spPr>
          <a:xfrm>
            <a:off x="2615154" y="2675995"/>
            <a:ext cx="5922627" cy="4023070"/>
          </a:xfrm>
          <a:prstGeom prst="rect">
            <a:avLst/>
          </a:prstGeom>
        </p:spPr>
      </p:pic>
      <p:pic>
        <p:nvPicPr>
          <p:cNvPr id="3" name="Imagen 2" descr="Imagen que contiene Interfaz de usuario gráfica&#10;&#10;Descripción generada automáticamente">
            <a:extLst>
              <a:ext uri="{FF2B5EF4-FFF2-40B4-BE49-F238E27FC236}">
                <a16:creationId xmlns="" xmlns:a16="http://schemas.microsoft.com/office/drawing/2014/main" id="{8EA33179-E0A2-6A94-6683-DF6B765FBD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795" t="34027" r="25364" b="32639"/>
          <a:stretch/>
        </p:blipFill>
        <p:spPr>
          <a:xfrm>
            <a:off x="9380239" y="3535349"/>
            <a:ext cx="1794722" cy="815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7575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ángulo 10"/>
          <p:cNvSpPr/>
          <p:nvPr/>
        </p:nvSpPr>
        <p:spPr>
          <a:xfrm>
            <a:off x="7892202" y="5884672"/>
            <a:ext cx="4107960" cy="200055"/>
          </a:xfrm>
          <a:prstGeom prst="rect">
            <a:avLst/>
          </a:prstGeom>
        </p:spPr>
        <p:txBody>
          <a:bodyPr wrap="square">
            <a:spAutoFit/>
          </a:bodyPr>
          <a:lstStyle/>
          <a:p>
            <a:pPr algn="ctr"/>
            <a:r>
              <a:rPr lang="es-ES" sz="700">
                <a:latin typeface="Arial Narrow" panose="020B0606020202030204" pitchFamily="34" charset="0"/>
              </a:rPr>
              <a:t>Fuente: </a:t>
            </a:r>
            <a:r>
              <a:rPr lang="es-PE" sz="700">
                <a:latin typeface="Arial Narrow" panose="020B0606020202030204" pitchFamily="34" charset="0"/>
              </a:rPr>
              <a:t>Dirección de Educación Inicial. Ministerio de Educación – MINEDU (Septiembre 2022)</a:t>
            </a:r>
          </a:p>
        </p:txBody>
      </p:sp>
      <p:sp>
        <p:nvSpPr>
          <p:cNvPr id="7" name="CuadroTexto 6"/>
          <p:cNvSpPr txBox="1"/>
          <p:nvPr/>
        </p:nvSpPr>
        <p:spPr>
          <a:xfrm>
            <a:off x="678020" y="2156221"/>
            <a:ext cx="11139536" cy="369332"/>
          </a:xfrm>
          <a:prstGeom prst="rect">
            <a:avLst/>
          </a:prstGeom>
          <a:noFill/>
        </p:spPr>
        <p:txBody>
          <a:bodyPr wrap="square" lIns="91440" tIns="45720" rIns="91440" bIns="45720" rtlCol="0" anchor="t">
            <a:spAutoFit/>
          </a:bodyPr>
          <a:lstStyle/>
          <a:p>
            <a:pPr algn="ctr"/>
            <a:r>
              <a:rPr lang="es-PE" b="1"/>
              <a:t>Aprobado según R.S. </a:t>
            </a:r>
            <a:r>
              <a:rPr lang="es-PE" b="1" err="1"/>
              <a:t>N°</a:t>
            </a:r>
            <a:r>
              <a:rPr lang="es-PE" b="1"/>
              <a:t> 023-2019-EF y mediante el Grupo de Trabajo Multisectorial según RM </a:t>
            </a:r>
            <a:r>
              <a:rPr lang="es-PE" b="1" err="1"/>
              <a:t>N°</a:t>
            </a:r>
            <a:r>
              <a:rPr lang="es-PE" b="1"/>
              <a:t> 161-2019-EF </a:t>
            </a:r>
            <a:endParaRPr lang="es-ES"/>
          </a:p>
        </p:txBody>
      </p:sp>
      <p:sp>
        <p:nvSpPr>
          <p:cNvPr id="63" name="Rectángulo 62"/>
          <p:cNvSpPr/>
          <p:nvPr/>
        </p:nvSpPr>
        <p:spPr>
          <a:xfrm>
            <a:off x="678020" y="1397863"/>
            <a:ext cx="11139536" cy="400110"/>
          </a:xfrm>
          <a:prstGeom prst="rect">
            <a:avLst/>
          </a:prstGeom>
        </p:spPr>
        <p:txBody>
          <a:bodyPr wrap="square">
            <a:spAutoFit/>
          </a:bodyPr>
          <a:lstStyle/>
          <a:p>
            <a:pPr algn="ctr"/>
            <a:r>
              <a:rPr lang="es-ES" sz="2000" b="1"/>
              <a:t>Programa Presupuestal orientado a Resultados para el Desarrollo Infantil Temprano – PPoR DIT</a:t>
            </a:r>
            <a:endParaRPr lang="es-PE" sz="2000" b="1"/>
          </a:p>
        </p:txBody>
      </p:sp>
      <p:graphicFrame>
        <p:nvGraphicFramePr>
          <p:cNvPr id="38" name="Diagrama 37">
            <a:extLst>
              <a:ext uri="{FF2B5EF4-FFF2-40B4-BE49-F238E27FC236}">
                <a16:creationId xmlns="" xmlns:a16="http://schemas.microsoft.com/office/drawing/2014/main" id="{4036AF19-049A-6745-981B-398CEDE500A5}"/>
              </a:ext>
            </a:extLst>
          </p:cNvPr>
          <p:cNvGraphicFramePr/>
          <p:nvPr>
            <p:extLst>
              <p:ext uri="{D42A27DB-BD31-4B8C-83A1-F6EECF244321}">
                <p14:modId xmlns:p14="http://schemas.microsoft.com/office/powerpoint/2010/main" val="1107450193"/>
              </p:ext>
            </p:extLst>
          </p:nvPr>
        </p:nvGraphicFramePr>
        <p:xfrm>
          <a:off x="4313383" y="2667324"/>
          <a:ext cx="7335981" cy="3219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7" name="Conector recto de flecha 16"/>
          <p:cNvCxnSpPr>
            <a:cxnSpLocks/>
          </p:cNvCxnSpPr>
          <p:nvPr/>
        </p:nvCxnSpPr>
        <p:spPr>
          <a:xfrm>
            <a:off x="2042587" y="3090791"/>
            <a:ext cx="30091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a:cxnSpLocks/>
          </p:cNvCxnSpPr>
          <p:nvPr/>
        </p:nvCxnSpPr>
        <p:spPr>
          <a:xfrm>
            <a:off x="3485808" y="3827860"/>
            <a:ext cx="16049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p:cNvCxnSpPr>
            <a:cxnSpLocks/>
          </p:cNvCxnSpPr>
          <p:nvPr/>
        </p:nvCxnSpPr>
        <p:spPr>
          <a:xfrm>
            <a:off x="2287273" y="4419165"/>
            <a:ext cx="28423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p:cNvCxnSpPr>
            <a:cxnSpLocks/>
          </p:cNvCxnSpPr>
          <p:nvPr/>
        </p:nvCxnSpPr>
        <p:spPr>
          <a:xfrm>
            <a:off x="3542548" y="5027857"/>
            <a:ext cx="15524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p:cNvCxnSpPr>
            <a:cxnSpLocks/>
          </p:cNvCxnSpPr>
          <p:nvPr/>
        </p:nvCxnSpPr>
        <p:spPr>
          <a:xfrm>
            <a:off x="2275045" y="5605562"/>
            <a:ext cx="28026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ectángulo 54"/>
          <p:cNvSpPr/>
          <p:nvPr/>
        </p:nvSpPr>
        <p:spPr>
          <a:xfrm>
            <a:off x="2078183" y="5390966"/>
            <a:ext cx="388516" cy="219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6" name="Título 3">
            <a:extLst>
              <a:ext uri="{FF2B5EF4-FFF2-40B4-BE49-F238E27FC236}">
                <a16:creationId xmlns="" xmlns:a16="http://schemas.microsoft.com/office/drawing/2014/main" id="{76FCA308-A681-1890-1665-C501F6364A0B}"/>
              </a:ext>
            </a:extLst>
          </p:cNvPr>
          <p:cNvSpPr txBox="1">
            <a:spLocks/>
          </p:cNvSpPr>
          <p:nvPr/>
        </p:nvSpPr>
        <p:spPr>
          <a:xfrm>
            <a:off x="742761" y="854949"/>
            <a:ext cx="11182067" cy="619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11643"/>
                </a:solidFill>
                <a:latin typeface="Century Gothic" panose="020B0502020202020204" pitchFamily="34" charset="0"/>
                <a:ea typeface="+mj-ea"/>
                <a:cs typeface="+mj-cs"/>
              </a:defRPr>
            </a:lvl1pPr>
          </a:lstStyle>
          <a:p>
            <a:pPr algn="ctr"/>
            <a:r>
              <a:rPr lang="es-ES" sz="1800" dirty="0">
                <a:solidFill>
                  <a:schemeClr val="bg2">
                    <a:lumMod val="90000"/>
                  </a:schemeClr>
                </a:solidFill>
                <a:latin typeface="+mn-lt"/>
              </a:rPr>
              <a:t>Principales respuestas en prestaciones y servicios de AEPI </a:t>
            </a:r>
          </a:p>
        </p:txBody>
      </p:sp>
      <p:pic>
        <p:nvPicPr>
          <p:cNvPr id="67" name="Imagen 67" descr="Icono&#10;&#10;Descripción generada automáticamente">
            <a:extLst>
              <a:ext uri="{FF2B5EF4-FFF2-40B4-BE49-F238E27FC236}">
                <a16:creationId xmlns="" xmlns:a16="http://schemas.microsoft.com/office/drawing/2014/main" id="{2E274C29-F6EC-4CB8-E9D4-E2FC14CFD4B8}"/>
              </a:ext>
            </a:extLst>
          </p:cNvPr>
          <p:cNvPicPr>
            <a:picLocks noChangeAspect="1"/>
          </p:cNvPicPr>
          <p:nvPr/>
        </p:nvPicPr>
        <p:blipFill>
          <a:blip r:embed="rId7"/>
          <a:stretch>
            <a:fillRect/>
          </a:stretch>
        </p:blipFill>
        <p:spPr>
          <a:xfrm>
            <a:off x="2503645" y="3293945"/>
            <a:ext cx="1278004" cy="1555888"/>
          </a:xfrm>
          <a:prstGeom prst="rect">
            <a:avLst/>
          </a:prstGeom>
        </p:spPr>
      </p:pic>
      <p:pic>
        <p:nvPicPr>
          <p:cNvPr id="68" name="Imagen 68" descr="Logotipo&#10;&#10;Descripción generada automáticamente">
            <a:extLst>
              <a:ext uri="{FF2B5EF4-FFF2-40B4-BE49-F238E27FC236}">
                <a16:creationId xmlns="" xmlns:a16="http://schemas.microsoft.com/office/drawing/2014/main" id="{29DF1578-BD8D-5FA2-F41C-9C47BEEA36E7}"/>
              </a:ext>
            </a:extLst>
          </p:cNvPr>
          <p:cNvPicPr>
            <a:picLocks noChangeAspect="1"/>
          </p:cNvPicPr>
          <p:nvPr/>
        </p:nvPicPr>
        <p:blipFill>
          <a:blip r:embed="rId8"/>
          <a:stretch>
            <a:fillRect/>
          </a:stretch>
        </p:blipFill>
        <p:spPr>
          <a:xfrm>
            <a:off x="1034580" y="3880339"/>
            <a:ext cx="1655055" cy="1940322"/>
          </a:xfrm>
          <a:prstGeom prst="rect">
            <a:avLst/>
          </a:prstGeom>
        </p:spPr>
      </p:pic>
      <p:pic>
        <p:nvPicPr>
          <p:cNvPr id="69" name="Imagen 69" descr="Logotipo, Icono&#10;&#10;Descripción generada automáticamente">
            <a:extLst>
              <a:ext uri="{FF2B5EF4-FFF2-40B4-BE49-F238E27FC236}">
                <a16:creationId xmlns="" xmlns:a16="http://schemas.microsoft.com/office/drawing/2014/main" id="{AF5059B8-2029-3504-8E28-91DA581FD493}"/>
              </a:ext>
            </a:extLst>
          </p:cNvPr>
          <p:cNvPicPr>
            <a:picLocks noChangeAspect="1"/>
          </p:cNvPicPr>
          <p:nvPr/>
        </p:nvPicPr>
        <p:blipFill>
          <a:blip r:embed="rId9"/>
          <a:stretch>
            <a:fillRect/>
          </a:stretch>
        </p:blipFill>
        <p:spPr>
          <a:xfrm>
            <a:off x="2721935" y="4653844"/>
            <a:ext cx="1103007" cy="1409650"/>
          </a:xfrm>
          <a:prstGeom prst="rect">
            <a:avLst/>
          </a:prstGeom>
        </p:spPr>
      </p:pic>
      <p:pic>
        <p:nvPicPr>
          <p:cNvPr id="70" name="Imagen 70" descr="Icono&#10;&#10;Descripción generada automáticamente">
            <a:extLst>
              <a:ext uri="{FF2B5EF4-FFF2-40B4-BE49-F238E27FC236}">
                <a16:creationId xmlns="" xmlns:a16="http://schemas.microsoft.com/office/drawing/2014/main" id="{7DBB0110-F6C3-F521-80EB-88AB227AF79E}"/>
              </a:ext>
            </a:extLst>
          </p:cNvPr>
          <p:cNvPicPr>
            <a:picLocks noChangeAspect="1"/>
          </p:cNvPicPr>
          <p:nvPr/>
        </p:nvPicPr>
        <p:blipFill>
          <a:blip r:embed="rId10"/>
          <a:stretch>
            <a:fillRect/>
          </a:stretch>
        </p:blipFill>
        <p:spPr>
          <a:xfrm>
            <a:off x="1527786" y="5267242"/>
            <a:ext cx="942110" cy="1231410"/>
          </a:xfrm>
          <a:prstGeom prst="rect">
            <a:avLst/>
          </a:prstGeom>
        </p:spPr>
      </p:pic>
      <p:pic>
        <p:nvPicPr>
          <p:cNvPr id="71" name="Imagen 71" descr="Icono&#10;&#10;Descripción generada automáticamente">
            <a:extLst>
              <a:ext uri="{FF2B5EF4-FFF2-40B4-BE49-F238E27FC236}">
                <a16:creationId xmlns="" xmlns:a16="http://schemas.microsoft.com/office/drawing/2014/main" id="{A190DFE0-2480-FAAA-140F-AEBFC5FA9C37}"/>
              </a:ext>
            </a:extLst>
          </p:cNvPr>
          <p:cNvPicPr>
            <a:picLocks noChangeAspect="1"/>
          </p:cNvPicPr>
          <p:nvPr/>
        </p:nvPicPr>
        <p:blipFill>
          <a:blip r:embed="rId11"/>
          <a:stretch>
            <a:fillRect/>
          </a:stretch>
        </p:blipFill>
        <p:spPr>
          <a:xfrm>
            <a:off x="680806" y="2666867"/>
            <a:ext cx="1667861" cy="1940304"/>
          </a:xfrm>
          <a:prstGeom prst="rect">
            <a:avLst/>
          </a:prstGeom>
        </p:spPr>
      </p:pic>
      <p:sp>
        <p:nvSpPr>
          <p:cNvPr id="79" name="CuadroTexto 78">
            <a:extLst>
              <a:ext uri="{FF2B5EF4-FFF2-40B4-BE49-F238E27FC236}">
                <a16:creationId xmlns="" xmlns:a16="http://schemas.microsoft.com/office/drawing/2014/main" id="{A911BC16-BC5F-6438-8944-0408BD5292E3}"/>
              </a:ext>
            </a:extLst>
          </p:cNvPr>
          <p:cNvSpPr txBox="1"/>
          <p:nvPr/>
        </p:nvSpPr>
        <p:spPr>
          <a:xfrm>
            <a:off x="581892" y="6361834"/>
            <a:ext cx="1111654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100">
                <a:solidFill>
                  <a:srgbClr val="25292D"/>
                </a:solidFill>
                <a:latin typeface="Arial"/>
              </a:rPr>
              <a:t>Respecto del cuidado y aprendizaje infantil, el programa Cuna Más busca mejorar el desarrollo infantil de 60,064 niñas y niños menores de 3 años de edad en zonas en situación de pobreza y pobreza extrema, y les brinda atención a 115,135 familias para superar las brechas en su desarrollo cognitivo, social, físico y emocional.</a:t>
            </a:r>
          </a:p>
        </p:txBody>
      </p:sp>
    </p:spTree>
    <p:extLst>
      <p:ext uri="{BB962C8B-B14F-4D97-AF65-F5344CB8AC3E}">
        <p14:creationId xmlns:p14="http://schemas.microsoft.com/office/powerpoint/2010/main" val="368413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Título 3">
            <a:extLst>
              <a:ext uri="{FF2B5EF4-FFF2-40B4-BE49-F238E27FC236}">
                <a16:creationId xmlns="" xmlns:a16="http://schemas.microsoft.com/office/drawing/2014/main" id="{76FCA308-A681-1890-1665-C501F6364A0B}"/>
              </a:ext>
            </a:extLst>
          </p:cNvPr>
          <p:cNvSpPr txBox="1">
            <a:spLocks/>
          </p:cNvSpPr>
          <p:nvPr/>
        </p:nvSpPr>
        <p:spPr>
          <a:xfrm>
            <a:off x="742761" y="854949"/>
            <a:ext cx="11182067" cy="619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11643"/>
                </a:solidFill>
                <a:latin typeface="Century Gothic" panose="020B0502020202020204" pitchFamily="34" charset="0"/>
                <a:ea typeface="+mj-ea"/>
                <a:cs typeface="+mj-cs"/>
              </a:defRPr>
            </a:lvl1pPr>
          </a:lstStyle>
          <a:p>
            <a:pPr algn="ctr"/>
            <a:r>
              <a:rPr lang="es-ES" sz="1800" dirty="0">
                <a:solidFill>
                  <a:schemeClr val="bg2">
                    <a:lumMod val="90000"/>
                  </a:schemeClr>
                </a:solidFill>
                <a:latin typeface="+mn-lt"/>
              </a:rPr>
              <a:t>Principales respuestas en prestaciones y servicios de AEPI </a:t>
            </a:r>
          </a:p>
        </p:txBody>
      </p:sp>
      <p:sp>
        <p:nvSpPr>
          <p:cNvPr id="2" name="Rectángulo 1"/>
          <p:cNvSpPr/>
          <p:nvPr/>
        </p:nvSpPr>
        <p:spPr>
          <a:xfrm>
            <a:off x="1994261" y="1355412"/>
            <a:ext cx="8316687" cy="369332"/>
          </a:xfrm>
          <a:prstGeom prst="rect">
            <a:avLst/>
          </a:prstGeom>
        </p:spPr>
        <p:txBody>
          <a:bodyPr wrap="square">
            <a:spAutoFit/>
          </a:bodyPr>
          <a:lstStyle/>
          <a:p>
            <a:pPr>
              <a:spcBef>
                <a:spcPts val="95"/>
              </a:spcBef>
              <a:defRPr/>
            </a:pPr>
            <a:r>
              <a:rPr lang="es-ES" b="1" dirty="0">
                <a:ea typeface="Verdana" panose="020B0604030504040204" pitchFamily="34" charset="0"/>
                <a:cs typeface="Arial" panose="020B0604020202020204" pitchFamily="34" charset="0"/>
              </a:rPr>
              <a:t>Servicios y modelos de atención de educativa del nivel inicial (gestión pública)</a:t>
            </a:r>
          </a:p>
        </p:txBody>
      </p:sp>
      <p:grpSp>
        <p:nvGrpSpPr>
          <p:cNvPr id="3" name="Grupo 2"/>
          <p:cNvGrpSpPr/>
          <p:nvPr/>
        </p:nvGrpSpPr>
        <p:grpSpPr>
          <a:xfrm>
            <a:off x="72787" y="1724744"/>
            <a:ext cx="10691833" cy="5305494"/>
            <a:chOff x="-1052778" y="850961"/>
            <a:chExt cx="12546506" cy="5915713"/>
          </a:xfrm>
        </p:grpSpPr>
        <p:sp>
          <p:nvSpPr>
            <p:cNvPr id="21" name="Rectángulo: esquinas redondeadas 2">
              <a:extLst>
                <a:ext uri="{FF2B5EF4-FFF2-40B4-BE49-F238E27FC236}">
                  <a16:creationId xmlns="" xmlns:a16="http://schemas.microsoft.com/office/drawing/2014/main" id="{A93230CA-521B-45D6-9B6B-BD15EED2AC95}"/>
                </a:ext>
              </a:extLst>
            </p:cNvPr>
            <p:cNvSpPr/>
            <p:nvPr/>
          </p:nvSpPr>
          <p:spPr>
            <a:xfrm>
              <a:off x="1462111" y="5790629"/>
              <a:ext cx="2558260" cy="73866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sz="1200">
                <a:solidFill>
                  <a:prstClr val="white"/>
                </a:solidFill>
              </a:endParaRPr>
            </a:p>
          </p:txBody>
        </p:sp>
        <p:pic>
          <p:nvPicPr>
            <p:cNvPr id="22" name="Imagen 21" descr="Imagen que contiene persona, niño, suelo, reproduciendo&#10;&#10;Descripción generada automáticamente">
              <a:extLst>
                <a:ext uri="{FF2B5EF4-FFF2-40B4-BE49-F238E27FC236}">
                  <a16:creationId xmlns="" xmlns:a16="http://schemas.microsoft.com/office/drawing/2014/main" id="{359AA08F-9117-584D-94D2-3113BC1942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2731" y="2410697"/>
              <a:ext cx="3332020" cy="2809350"/>
            </a:xfrm>
            <a:prstGeom prst="rect">
              <a:avLst/>
            </a:prstGeom>
          </p:spPr>
        </p:pic>
        <p:graphicFrame>
          <p:nvGraphicFramePr>
            <p:cNvPr id="23" name="Gráfico 22">
              <a:extLst>
                <a:ext uri="{FF2B5EF4-FFF2-40B4-BE49-F238E27FC236}">
                  <a16:creationId xmlns="" xmlns:a16="http://schemas.microsoft.com/office/drawing/2014/main" id="{A2D2DF4F-A7BD-BD41-9B3A-5DF00A139D3C}"/>
                </a:ext>
              </a:extLst>
            </p:cNvPr>
            <p:cNvGraphicFramePr>
              <a:graphicFrameLocks/>
            </p:cNvGraphicFramePr>
            <p:nvPr>
              <p:extLst>
                <p:ext uri="{D42A27DB-BD31-4B8C-83A1-F6EECF244321}">
                  <p14:modId xmlns:p14="http://schemas.microsoft.com/office/powerpoint/2010/main" val="395847130"/>
                </p:ext>
              </p:extLst>
            </p:nvPr>
          </p:nvGraphicFramePr>
          <p:xfrm>
            <a:off x="2423722" y="850961"/>
            <a:ext cx="7554980" cy="5567501"/>
          </p:xfrm>
          <a:graphic>
            <a:graphicData uri="http://schemas.openxmlformats.org/drawingml/2006/chart">
              <c:chart xmlns:c="http://schemas.openxmlformats.org/drawingml/2006/chart" xmlns:r="http://schemas.openxmlformats.org/officeDocument/2006/relationships" r:id="rId3"/>
            </a:graphicData>
          </a:graphic>
        </p:graphicFrame>
        <p:grpSp>
          <p:nvGrpSpPr>
            <p:cNvPr id="24" name="Grupo 23">
              <a:extLst>
                <a:ext uri="{FF2B5EF4-FFF2-40B4-BE49-F238E27FC236}">
                  <a16:creationId xmlns="" xmlns:a16="http://schemas.microsoft.com/office/drawing/2014/main" id="{FD35F76E-2326-5A4D-8B10-034380313BC0}"/>
                </a:ext>
              </a:extLst>
            </p:cNvPr>
            <p:cNvGrpSpPr/>
            <p:nvPr/>
          </p:nvGrpSpPr>
          <p:grpSpPr>
            <a:xfrm>
              <a:off x="3825537" y="1135479"/>
              <a:ext cx="4991360" cy="4519430"/>
              <a:chOff x="3115044" y="874603"/>
              <a:chExt cx="4991360" cy="4519430"/>
            </a:xfrm>
          </p:grpSpPr>
          <p:sp>
            <p:nvSpPr>
              <p:cNvPr id="25" name="Rectángulo 24">
                <a:extLst>
                  <a:ext uri="{FF2B5EF4-FFF2-40B4-BE49-F238E27FC236}">
                    <a16:creationId xmlns="" xmlns:a16="http://schemas.microsoft.com/office/drawing/2014/main" id="{F7828D12-2326-7B47-9DEB-4302A51BF4D4}"/>
                  </a:ext>
                </a:extLst>
              </p:cNvPr>
              <p:cNvSpPr/>
              <p:nvPr/>
            </p:nvSpPr>
            <p:spPr>
              <a:xfrm>
                <a:off x="4394123" y="923469"/>
                <a:ext cx="779792" cy="463287"/>
              </a:xfrm>
              <a:prstGeom prst="rect">
                <a:avLst/>
              </a:prstGeom>
            </p:spPr>
            <p:txBody>
              <a:bodyPr wrap="square">
                <a:spAutoFit/>
              </a:bodyPr>
              <a:lstStyle/>
              <a:p>
                <a:pPr algn="ctr" defTabSz="457200"/>
                <a:r>
                  <a:rPr lang="es-MX" sz="1050" b="1">
                    <a:solidFill>
                      <a:prstClr val="black">
                        <a:lumMod val="65000"/>
                        <a:lumOff val="35000"/>
                      </a:prstClr>
                    </a:solidFill>
                  </a:rPr>
                  <a:t>Cuna (Ciclo I)</a:t>
                </a:r>
                <a:endParaRPr lang="es-PE" sz="1050" b="1">
                  <a:solidFill>
                    <a:prstClr val="black">
                      <a:lumMod val="65000"/>
                      <a:lumOff val="35000"/>
                    </a:prstClr>
                  </a:solidFill>
                </a:endParaRPr>
              </a:p>
            </p:txBody>
          </p:sp>
          <p:sp>
            <p:nvSpPr>
              <p:cNvPr id="26" name="Rectángulo 25">
                <a:extLst>
                  <a:ext uri="{FF2B5EF4-FFF2-40B4-BE49-F238E27FC236}">
                    <a16:creationId xmlns="" xmlns:a16="http://schemas.microsoft.com/office/drawing/2014/main" id="{4DEFF630-B57A-E040-86D4-95087E0217A1}"/>
                  </a:ext>
                </a:extLst>
              </p:cNvPr>
              <p:cNvSpPr/>
              <p:nvPr/>
            </p:nvSpPr>
            <p:spPr>
              <a:xfrm>
                <a:off x="3115044" y="1861236"/>
                <a:ext cx="1047195" cy="643455"/>
              </a:xfrm>
              <a:prstGeom prst="rect">
                <a:avLst/>
              </a:prstGeom>
            </p:spPr>
            <p:txBody>
              <a:bodyPr wrap="square">
                <a:spAutoFit/>
              </a:bodyPr>
              <a:lstStyle/>
              <a:p>
                <a:pPr algn="ctr" defTabSz="457200"/>
                <a:r>
                  <a:rPr lang="es-MX" sz="1050" b="1">
                    <a:solidFill>
                      <a:prstClr val="black">
                        <a:lumMod val="65000"/>
                        <a:lumOff val="35000"/>
                      </a:prstClr>
                    </a:solidFill>
                  </a:rPr>
                  <a:t>Cuna - Jardín (Ciclo I)</a:t>
                </a:r>
                <a:endParaRPr lang="es-PE" sz="1100" b="1">
                  <a:solidFill>
                    <a:prstClr val="black">
                      <a:lumMod val="65000"/>
                      <a:lumOff val="35000"/>
                    </a:prstClr>
                  </a:solidFill>
                </a:endParaRPr>
              </a:p>
            </p:txBody>
          </p:sp>
          <p:sp>
            <p:nvSpPr>
              <p:cNvPr id="27" name="Rectángulo 26">
                <a:extLst>
                  <a:ext uri="{FF2B5EF4-FFF2-40B4-BE49-F238E27FC236}">
                    <a16:creationId xmlns="" xmlns:a16="http://schemas.microsoft.com/office/drawing/2014/main" id="{925F0807-9F74-0246-A421-179E2A0CD988}"/>
                  </a:ext>
                </a:extLst>
              </p:cNvPr>
              <p:cNvSpPr/>
              <p:nvPr/>
            </p:nvSpPr>
            <p:spPr>
              <a:xfrm>
                <a:off x="5881200" y="4767737"/>
                <a:ext cx="1247073" cy="626296"/>
              </a:xfrm>
              <a:prstGeom prst="rect">
                <a:avLst/>
              </a:prstGeom>
            </p:spPr>
            <p:txBody>
              <a:bodyPr wrap="square">
                <a:spAutoFit/>
              </a:bodyPr>
              <a:lstStyle/>
              <a:p>
                <a:pPr algn="ctr" defTabSz="488950">
                  <a:lnSpc>
                    <a:spcPct val="90000"/>
                  </a:lnSpc>
                  <a:spcBef>
                    <a:spcPct val="0"/>
                  </a:spcBef>
                  <a:spcAft>
                    <a:spcPct val="35000"/>
                  </a:spcAft>
                </a:pPr>
                <a:r>
                  <a:rPr lang="es-PE" sz="1000" b="1">
                    <a:solidFill>
                      <a:prstClr val="black">
                        <a:lumMod val="65000"/>
                        <a:lumOff val="35000"/>
                      </a:prstClr>
                    </a:solidFill>
                  </a:rPr>
                  <a:t>PRONOEI</a:t>
                </a:r>
              </a:p>
              <a:p>
                <a:pPr algn="ctr" defTabSz="488950">
                  <a:lnSpc>
                    <a:spcPct val="90000"/>
                  </a:lnSpc>
                  <a:spcBef>
                    <a:spcPct val="0"/>
                  </a:spcBef>
                  <a:spcAft>
                    <a:spcPct val="35000"/>
                  </a:spcAft>
                </a:pPr>
                <a:r>
                  <a:rPr lang="es-PE" sz="1000" b="1">
                    <a:solidFill>
                      <a:prstClr val="black">
                        <a:lumMod val="65000"/>
                        <a:lumOff val="35000"/>
                      </a:prstClr>
                    </a:solidFill>
                  </a:rPr>
                  <a:t>Ciclo II - Entorno Comunitario</a:t>
                </a:r>
              </a:p>
            </p:txBody>
          </p:sp>
          <p:sp>
            <p:nvSpPr>
              <p:cNvPr id="28" name="Rectángulo 27">
                <a:extLst>
                  <a:ext uri="{FF2B5EF4-FFF2-40B4-BE49-F238E27FC236}">
                    <a16:creationId xmlns="" xmlns:a16="http://schemas.microsoft.com/office/drawing/2014/main" id="{6EF60214-3462-DC41-B090-CF1B9A41651F}"/>
                  </a:ext>
                </a:extLst>
              </p:cNvPr>
              <p:cNvSpPr/>
              <p:nvPr/>
            </p:nvSpPr>
            <p:spPr>
              <a:xfrm>
                <a:off x="5417152" y="874603"/>
                <a:ext cx="1304014" cy="626296"/>
              </a:xfrm>
              <a:prstGeom prst="rect">
                <a:avLst/>
              </a:prstGeom>
            </p:spPr>
            <p:txBody>
              <a:bodyPr wrap="square">
                <a:spAutoFit/>
              </a:bodyPr>
              <a:lstStyle/>
              <a:p>
                <a:pPr algn="ctr" defTabSz="488950">
                  <a:lnSpc>
                    <a:spcPct val="90000"/>
                  </a:lnSpc>
                  <a:spcBef>
                    <a:spcPct val="0"/>
                  </a:spcBef>
                  <a:spcAft>
                    <a:spcPct val="35000"/>
                  </a:spcAft>
                </a:pPr>
                <a:r>
                  <a:rPr lang="es-PE" sz="1000" b="1">
                    <a:solidFill>
                      <a:prstClr val="black">
                        <a:lumMod val="65000"/>
                        <a:lumOff val="35000"/>
                      </a:prstClr>
                    </a:solidFill>
                  </a:rPr>
                  <a:t>PRONOEI</a:t>
                </a:r>
              </a:p>
              <a:p>
                <a:pPr algn="ctr" defTabSz="488950">
                  <a:lnSpc>
                    <a:spcPct val="90000"/>
                  </a:lnSpc>
                  <a:spcBef>
                    <a:spcPct val="0"/>
                  </a:spcBef>
                  <a:spcAft>
                    <a:spcPct val="35000"/>
                  </a:spcAft>
                </a:pPr>
                <a:r>
                  <a:rPr lang="es-PE" sz="1000" b="1">
                    <a:solidFill>
                      <a:prstClr val="black">
                        <a:lumMod val="65000"/>
                        <a:lumOff val="35000"/>
                      </a:prstClr>
                    </a:solidFill>
                  </a:rPr>
                  <a:t>Ciclo I - Entorno Comunitario</a:t>
                </a:r>
              </a:p>
            </p:txBody>
          </p:sp>
          <p:sp>
            <p:nvSpPr>
              <p:cNvPr id="29" name="Rectángulo 28">
                <a:extLst>
                  <a:ext uri="{FF2B5EF4-FFF2-40B4-BE49-F238E27FC236}">
                    <a16:creationId xmlns="" xmlns:a16="http://schemas.microsoft.com/office/drawing/2014/main" id="{456E3618-5227-914C-BD7F-B1D1871E4AA7}"/>
                  </a:ext>
                </a:extLst>
              </p:cNvPr>
              <p:cNvSpPr/>
              <p:nvPr/>
            </p:nvSpPr>
            <p:spPr>
              <a:xfrm>
                <a:off x="6795639" y="1878364"/>
                <a:ext cx="1080407" cy="780726"/>
              </a:xfrm>
              <a:prstGeom prst="rect">
                <a:avLst/>
              </a:prstGeom>
            </p:spPr>
            <p:txBody>
              <a:bodyPr wrap="square">
                <a:spAutoFit/>
              </a:bodyPr>
              <a:lstStyle/>
              <a:p>
                <a:pPr algn="ctr" defTabSz="488950">
                  <a:lnSpc>
                    <a:spcPct val="90000"/>
                  </a:lnSpc>
                  <a:spcBef>
                    <a:spcPct val="0"/>
                  </a:spcBef>
                  <a:spcAft>
                    <a:spcPct val="35000"/>
                  </a:spcAft>
                </a:pPr>
                <a:r>
                  <a:rPr lang="es-PE" sz="1000" b="1">
                    <a:solidFill>
                      <a:prstClr val="black">
                        <a:lumMod val="65000"/>
                        <a:lumOff val="35000"/>
                      </a:prstClr>
                    </a:solidFill>
                  </a:rPr>
                  <a:t>PRONOEI</a:t>
                </a:r>
              </a:p>
              <a:p>
                <a:pPr algn="ctr" defTabSz="488950">
                  <a:lnSpc>
                    <a:spcPct val="90000"/>
                  </a:lnSpc>
                  <a:spcBef>
                    <a:spcPct val="0"/>
                  </a:spcBef>
                  <a:spcAft>
                    <a:spcPct val="35000"/>
                  </a:spcAft>
                </a:pPr>
                <a:r>
                  <a:rPr lang="es-PE" sz="1000" b="1">
                    <a:solidFill>
                      <a:prstClr val="black">
                        <a:lumMod val="65000"/>
                        <a:lumOff val="35000"/>
                      </a:prstClr>
                    </a:solidFill>
                  </a:rPr>
                  <a:t>Ciclo I - Entorno Familiar</a:t>
                </a:r>
              </a:p>
            </p:txBody>
          </p:sp>
          <p:sp>
            <p:nvSpPr>
              <p:cNvPr id="30" name="Rectángulo 29">
                <a:extLst>
                  <a:ext uri="{FF2B5EF4-FFF2-40B4-BE49-F238E27FC236}">
                    <a16:creationId xmlns="" xmlns:a16="http://schemas.microsoft.com/office/drawing/2014/main" id="{EC1BC06B-E6AB-B848-AD05-E8A2B0FD8115}"/>
                  </a:ext>
                </a:extLst>
              </p:cNvPr>
              <p:cNvSpPr/>
              <p:nvPr/>
            </p:nvSpPr>
            <p:spPr>
              <a:xfrm>
                <a:off x="6952249" y="3372707"/>
                <a:ext cx="1154155" cy="780726"/>
              </a:xfrm>
              <a:prstGeom prst="rect">
                <a:avLst/>
              </a:prstGeom>
            </p:spPr>
            <p:txBody>
              <a:bodyPr wrap="square">
                <a:spAutoFit/>
              </a:bodyPr>
              <a:lstStyle/>
              <a:p>
                <a:pPr algn="ctr" defTabSz="488950">
                  <a:lnSpc>
                    <a:spcPct val="90000"/>
                  </a:lnSpc>
                  <a:spcBef>
                    <a:spcPct val="0"/>
                  </a:spcBef>
                  <a:spcAft>
                    <a:spcPct val="35000"/>
                  </a:spcAft>
                </a:pPr>
                <a:r>
                  <a:rPr lang="es-PE" sz="1000" b="1">
                    <a:solidFill>
                      <a:prstClr val="black">
                        <a:lumMod val="65000"/>
                        <a:lumOff val="35000"/>
                      </a:prstClr>
                    </a:solidFill>
                  </a:rPr>
                  <a:t>PRONOEI</a:t>
                </a:r>
              </a:p>
              <a:p>
                <a:pPr algn="ctr" defTabSz="488950">
                  <a:lnSpc>
                    <a:spcPct val="90000"/>
                  </a:lnSpc>
                  <a:spcBef>
                    <a:spcPct val="0"/>
                  </a:spcBef>
                  <a:spcAft>
                    <a:spcPct val="35000"/>
                  </a:spcAft>
                </a:pPr>
                <a:r>
                  <a:rPr lang="es-PE" sz="1000" b="1">
                    <a:solidFill>
                      <a:prstClr val="black">
                        <a:lumMod val="65000"/>
                        <a:lumOff val="35000"/>
                      </a:prstClr>
                    </a:solidFill>
                  </a:rPr>
                  <a:t>Ciclo II - Entorno Familiar</a:t>
                </a:r>
              </a:p>
            </p:txBody>
          </p:sp>
        </p:grpSp>
        <p:sp>
          <p:nvSpPr>
            <p:cNvPr id="31" name="TextBox 52"/>
            <p:cNvSpPr txBox="1"/>
            <p:nvPr/>
          </p:nvSpPr>
          <p:spPr>
            <a:xfrm>
              <a:off x="1210107" y="2575984"/>
              <a:ext cx="1102077" cy="78930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100">
                  <a:solidFill>
                    <a:srgbClr val="535353"/>
                  </a:solidFill>
                </a:defRPr>
              </a:lvl1pPr>
            </a:lstStyle>
            <a:p>
              <a:pPr defTabSz="457200"/>
              <a:r>
                <a:rPr lang="es-PE" sz="1000">
                  <a:solidFill>
                    <a:srgbClr val="007100"/>
                  </a:solidFill>
                </a:rPr>
                <a:t>A cargo de una </a:t>
              </a:r>
              <a:r>
                <a:rPr lang="es-PE" sz="1000" b="1">
                  <a:solidFill>
                    <a:srgbClr val="007100"/>
                  </a:solidFill>
                </a:rPr>
                <a:t>docente</a:t>
              </a:r>
              <a:r>
                <a:rPr lang="es-PE" sz="1000">
                  <a:solidFill>
                    <a:srgbClr val="007100"/>
                  </a:solidFill>
                </a:rPr>
                <a:t> con el apoyo de una </a:t>
              </a:r>
              <a:r>
                <a:rPr lang="es-PE" sz="1000" b="1">
                  <a:solidFill>
                    <a:srgbClr val="007100"/>
                  </a:solidFill>
                </a:rPr>
                <a:t>auxiliar</a:t>
              </a:r>
              <a:endParaRPr lang="es-PE" sz="1050">
                <a:solidFill>
                  <a:srgbClr val="007100"/>
                </a:solidFill>
              </a:endParaRPr>
            </a:p>
          </p:txBody>
        </p:sp>
        <p:sp>
          <p:nvSpPr>
            <p:cNvPr id="32" name="CuadroTexto 31">
              <a:extLst>
                <a:ext uri="{FF2B5EF4-FFF2-40B4-BE49-F238E27FC236}">
                  <a16:creationId xmlns="" xmlns:a16="http://schemas.microsoft.com/office/drawing/2014/main" id="{CDF0A1D0-65FC-7840-95BB-6BA0DBCDA442}"/>
                </a:ext>
              </a:extLst>
            </p:cNvPr>
            <p:cNvSpPr txBox="1"/>
            <p:nvPr/>
          </p:nvSpPr>
          <p:spPr>
            <a:xfrm rot="16200000">
              <a:off x="-306417" y="3352328"/>
              <a:ext cx="2251060" cy="361166"/>
            </a:xfrm>
            <a:prstGeom prst="rect">
              <a:avLst/>
            </a:prstGeom>
            <a:noFill/>
          </p:spPr>
          <p:txBody>
            <a:bodyPr wrap="square" rtlCol="0">
              <a:spAutoFit/>
            </a:bodyPr>
            <a:lstStyle/>
            <a:p>
              <a:pPr algn="ctr" defTabSz="457200"/>
              <a:r>
                <a:rPr lang="es-MX" sz="1400" b="1">
                  <a:solidFill>
                    <a:srgbClr val="007100"/>
                  </a:solidFill>
                  <a:cs typeface="Arial" panose="020B0604020202020204" pitchFamily="34" charset="0"/>
                </a:rPr>
                <a:t>Escolarizado</a:t>
              </a:r>
              <a:endParaRPr lang="es-PE" sz="1400">
                <a:solidFill>
                  <a:srgbClr val="007100"/>
                </a:solidFill>
                <a:cs typeface="Arial" panose="020B0604020202020204" pitchFamily="34" charset="0"/>
              </a:endParaRPr>
            </a:p>
          </p:txBody>
        </p:sp>
        <p:sp>
          <p:nvSpPr>
            <p:cNvPr id="33" name="CuadroTexto 32">
              <a:extLst>
                <a:ext uri="{FF2B5EF4-FFF2-40B4-BE49-F238E27FC236}">
                  <a16:creationId xmlns="" xmlns:a16="http://schemas.microsoft.com/office/drawing/2014/main" id="{4B67DB76-7D74-2A4C-9320-0EA96A78151B}"/>
                </a:ext>
              </a:extLst>
            </p:cNvPr>
            <p:cNvSpPr txBox="1"/>
            <p:nvPr/>
          </p:nvSpPr>
          <p:spPr>
            <a:xfrm rot="5400000">
              <a:off x="9980983" y="3383610"/>
              <a:ext cx="2664324" cy="361166"/>
            </a:xfrm>
            <a:prstGeom prst="rect">
              <a:avLst/>
            </a:prstGeom>
            <a:noFill/>
          </p:spPr>
          <p:txBody>
            <a:bodyPr wrap="square" rtlCol="0">
              <a:spAutoFit/>
            </a:bodyPr>
            <a:lstStyle/>
            <a:p>
              <a:pPr algn="ctr" defTabSz="457200"/>
              <a:r>
                <a:rPr lang="es-MX" sz="1400" b="1">
                  <a:solidFill>
                    <a:prstClr val="black">
                      <a:lumMod val="65000"/>
                      <a:lumOff val="35000"/>
                    </a:prstClr>
                  </a:solidFill>
                  <a:cs typeface="Arial" panose="020B0604020202020204" pitchFamily="34" charset="0"/>
                </a:rPr>
                <a:t>No escolarizado</a:t>
              </a:r>
              <a:endParaRPr lang="es-PE" sz="1400" b="1">
                <a:solidFill>
                  <a:prstClr val="black">
                    <a:lumMod val="65000"/>
                    <a:lumOff val="35000"/>
                  </a:prstClr>
                </a:solidFill>
                <a:cs typeface="Arial" panose="020B0604020202020204" pitchFamily="34" charset="0"/>
              </a:endParaRPr>
            </a:p>
          </p:txBody>
        </p:sp>
        <p:cxnSp>
          <p:nvCxnSpPr>
            <p:cNvPr id="34" name="Conector angular 33"/>
            <p:cNvCxnSpPr/>
            <p:nvPr/>
          </p:nvCxnSpPr>
          <p:spPr>
            <a:xfrm flipV="1">
              <a:off x="1478262" y="1024647"/>
              <a:ext cx="3194122" cy="1037086"/>
            </a:xfrm>
            <a:prstGeom prst="bentConnector3">
              <a:avLst>
                <a:gd name="adj1" fmla="val 498"/>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angular 34"/>
            <p:cNvCxnSpPr/>
            <p:nvPr/>
          </p:nvCxnSpPr>
          <p:spPr>
            <a:xfrm>
              <a:off x="1478262" y="4658441"/>
              <a:ext cx="2389328" cy="1131031"/>
            </a:xfrm>
            <a:prstGeom prst="bentConnector3">
              <a:avLst>
                <a:gd name="adj1" fmla="val -310"/>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6" name="Elipse 35"/>
            <p:cNvSpPr/>
            <p:nvPr/>
          </p:nvSpPr>
          <p:spPr>
            <a:xfrm>
              <a:off x="4400611" y="1288705"/>
              <a:ext cx="160782" cy="1470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PE" sz="1200">
                <a:solidFill>
                  <a:prstClr val="white"/>
                </a:solidFill>
              </a:endParaRPr>
            </a:p>
          </p:txBody>
        </p:sp>
        <p:sp>
          <p:nvSpPr>
            <p:cNvPr id="37" name="CuadroTexto 36"/>
            <p:cNvSpPr txBox="1"/>
            <p:nvPr/>
          </p:nvSpPr>
          <p:spPr>
            <a:xfrm>
              <a:off x="4651484" y="1689176"/>
              <a:ext cx="1497064" cy="303747"/>
            </a:xfrm>
            <a:prstGeom prst="roundRect">
              <a:avLst/>
            </a:prstGeom>
            <a:solidFill>
              <a:srgbClr val="92D050"/>
            </a:solidFill>
            <a:ln w="19050">
              <a:noFill/>
            </a:ln>
          </p:spPr>
          <p:txBody>
            <a:bodyPr wrap="square" rtlCol="0">
              <a:spAutoFit/>
            </a:bodyPr>
            <a:lstStyle/>
            <a:p>
              <a:pPr algn="ctr" defTabSz="457200"/>
              <a:r>
                <a:rPr lang="es-MX" sz="1000" b="1">
                  <a:solidFill>
                    <a:prstClr val="black">
                      <a:lumMod val="75000"/>
                      <a:lumOff val="25000"/>
                    </a:prstClr>
                  </a:solidFill>
                </a:rPr>
                <a:t>749 </a:t>
              </a:r>
              <a:r>
                <a:rPr lang="es-MX" sz="1000">
                  <a:solidFill>
                    <a:prstClr val="black">
                      <a:lumMod val="75000"/>
                      <a:lumOff val="25000"/>
                    </a:prstClr>
                  </a:solidFill>
                </a:rPr>
                <a:t>niñas y niños </a:t>
              </a:r>
              <a:endParaRPr lang="es-PE" sz="1000">
                <a:solidFill>
                  <a:prstClr val="black">
                    <a:lumMod val="75000"/>
                    <a:lumOff val="25000"/>
                  </a:prstClr>
                </a:solidFill>
              </a:endParaRPr>
            </a:p>
          </p:txBody>
        </p:sp>
        <p:sp>
          <p:nvSpPr>
            <p:cNvPr id="39" name="CuadroTexto 38"/>
            <p:cNvSpPr txBox="1"/>
            <p:nvPr/>
          </p:nvSpPr>
          <p:spPr>
            <a:xfrm>
              <a:off x="3750374" y="2895606"/>
              <a:ext cx="853909" cy="683431"/>
            </a:xfrm>
            <a:prstGeom prst="roundRect">
              <a:avLst/>
            </a:prstGeom>
            <a:solidFill>
              <a:srgbClr val="92D050"/>
            </a:solidFill>
            <a:ln w="19050">
              <a:noFill/>
            </a:ln>
          </p:spPr>
          <p:txBody>
            <a:bodyPr wrap="square" rtlCol="0">
              <a:spAutoFit/>
            </a:bodyPr>
            <a:lstStyle/>
            <a:p>
              <a:pPr algn="ctr" defTabSz="457200"/>
              <a:r>
                <a:rPr lang="es-MX" sz="1000" b="1">
                  <a:solidFill>
                    <a:prstClr val="black">
                      <a:lumMod val="75000"/>
                      <a:lumOff val="25000"/>
                    </a:prstClr>
                  </a:solidFill>
                </a:rPr>
                <a:t>11 800 </a:t>
              </a:r>
              <a:r>
                <a:rPr lang="es-MX" sz="1000">
                  <a:solidFill>
                    <a:prstClr val="black">
                      <a:lumMod val="75000"/>
                      <a:lumOff val="25000"/>
                    </a:prstClr>
                  </a:solidFill>
                </a:rPr>
                <a:t>niñas y niños </a:t>
              </a:r>
              <a:endParaRPr lang="es-PE" sz="1000">
                <a:solidFill>
                  <a:prstClr val="black">
                    <a:lumMod val="75000"/>
                    <a:lumOff val="25000"/>
                  </a:prstClr>
                </a:solidFill>
              </a:endParaRPr>
            </a:p>
          </p:txBody>
        </p:sp>
        <p:sp>
          <p:nvSpPr>
            <p:cNvPr id="40" name="CuadroTexto 39"/>
            <p:cNvSpPr txBox="1"/>
            <p:nvPr/>
          </p:nvSpPr>
          <p:spPr>
            <a:xfrm>
              <a:off x="3952628" y="4338140"/>
              <a:ext cx="858535" cy="683431"/>
            </a:xfrm>
            <a:prstGeom prst="roundRect">
              <a:avLst/>
            </a:prstGeom>
            <a:solidFill>
              <a:srgbClr val="92D050"/>
            </a:solidFill>
            <a:ln w="19050">
              <a:noFill/>
            </a:ln>
          </p:spPr>
          <p:txBody>
            <a:bodyPr wrap="square" rtlCol="0">
              <a:spAutoFit/>
            </a:bodyPr>
            <a:lstStyle/>
            <a:p>
              <a:pPr algn="ctr" defTabSz="457200"/>
              <a:r>
                <a:rPr lang="es-MX" sz="1000" b="1">
                  <a:solidFill>
                    <a:prstClr val="black">
                      <a:lumMod val="75000"/>
                      <a:lumOff val="25000"/>
                    </a:prstClr>
                  </a:solidFill>
                </a:rPr>
                <a:t>85 979 </a:t>
              </a:r>
              <a:r>
                <a:rPr lang="es-MX" sz="1000">
                  <a:solidFill>
                    <a:prstClr val="black">
                      <a:lumMod val="75000"/>
                      <a:lumOff val="25000"/>
                    </a:prstClr>
                  </a:solidFill>
                </a:rPr>
                <a:t>niñas y niños </a:t>
              </a:r>
              <a:endParaRPr lang="es-PE" sz="1000">
                <a:solidFill>
                  <a:prstClr val="black">
                    <a:lumMod val="75000"/>
                    <a:lumOff val="25000"/>
                  </a:prstClr>
                </a:solidFill>
              </a:endParaRPr>
            </a:p>
          </p:txBody>
        </p:sp>
        <p:sp>
          <p:nvSpPr>
            <p:cNvPr id="41" name="CuadroTexto 40"/>
            <p:cNvSpPr txBox="1"/>
            <p:nvPr/>
          </p:nvSpPr>
          <p:spPr>
            <a:xfrm>
              <a:off x="6167847" y="1789744"/>
              <a:ext cx="1509530" cy="303747"/>
            </a:xfrm>
            <a:prstGeom prst="roundRect">
              <a:avLst/>
            </a:prstGeom>
            <a:noFill/>
            <a:ln w="19050">
              <a:noFill/>
            </a:ln>
          </p:spPr>
          <p:txBody>
            <a:bodyPr wrap="square" rtlCol="0">
              <a:spAutoFit/>
            </a:bodyPr>
            <a:lstStyle/>
            <a:p>
              <a:pPr algn="ctr" defTabSz="457200"/>
              <a:r>
                <a:rPr lang="es-MX" sz="1000" b="1">
                  <a:solidFill>
                    <a:prstClr val="black">
                      <a:lumMod val="75000"/>
                      <a:lumOff val="25000"/>
                    </a:prstClr>
                  </a:solidFill>
                </a:rPr>
                <a:t>58 402 </a:t>
              </a:r>
              <a:r>
                <a:rPr lang="es-MX" sz="1000">
                  <a:solidFill>
                    <a:prstClr val="black">
                      <a:lumMod val="75000"/>
                      <a:lumOff val="25000"/>
                    </a:prstClr>
                  </a:solidFill>
                </a:rPr>
                <a:t>niñas y niños </a:t>
              </a:r>
              <a:endParaRPr lang="es-PE" sz="1000">
                <a:solidFill>
                  <a:prstClr val="black">
                    <a:lumMod val="75000"/>
                    <a:lumOff val="25000"/>
                  </a:prstClr>
                </a:solidFill>
              </a:endParaRPr>
            </a:p>
          </p:txBody>
        </p:sp>
        <p:sp>
          <p:nvSpPr>
            <p:cNvPr id="42" name="CuadroTexto 41"/>
            <p:cNvSpPr txBox="1"/>
            <p:nvPr/>
          </p:nvSpPr>
          <p:spPr>
            <a:xfrm>
              <a:off x="7676981" y="2966469"/>
              <a:ext cx="946810" cy="474605"/>
            </a:xfrm>
            <a:prstGeom prst="roundRect">
              <a:avLst/>
            </a:prstGeom>
            <a:noFill/>
            <a:ln w="19050">
              <a:noFill/>
            </a:ln>
          </p:spPr>
          <p:txBody>
            <a:bodyPr wrap="square" rtlCol="0">
              <a:spAutoFit/>
            </a:bodyPr>
            <a:lstStyle/>
            <a:p>
              <a:pPr algn="ctr" defTabSz="457200"/>
              <a:r>
                <a:rPr lang="es-MX" sz="1000" b="1">
                  <a:solidFill>
                    <a:prstClr val="black">
                      <a:lumMod val="75000"/>
                      <a:lumOff val="25000"/>
                    </a:prstClr>
                  </a:solidFill>
                </a:rPr>
                <a:t>9 570 </a:t>
              </a:r>
              <a:r>
                <a:rPr lang="es-MX" sz="900">
                  <a:solidFill>
                    <a:prstClr val="black">
                      <a:lumMod val="75000"/>
                      <a:lumOff val="25000"/>
                    </a:prstClr>
                  </a:solidFill>
                </a:rPr>
                <a:t>niñas y niños </a:t>
              </a:r>
              <a:endParaRPr lang="es-PE" sz="900">
                <a:solidFill>
                  <a:prstClr val="black">
                    <a:lumMod val="75000"/>
                    <a:lumOff val="25000"/>
                  </a:prstClr>
                </a:solidFill>
              </a:endParaRPr>
            </a:p>
          </p:txBody>
        </p:sp>
        <p:sp>
          <p:nvSpPr>
            <p:cNvPr id="43" name="CuadroTexto 42"/>
            <p:cNvSpPr txBox="1"/>
            <p:nvPr/>
          </p:nvSpPr>
          <p:spPr>
            <a:xfrm>
              <a:off x="6127647" y="5725941"/>
              <a:ext cx="1134846" cy="474605"/>
            </a:xfrm>
            <a:prstGeom prst="roundRect">
              <a:avLst/>
            </a:prstGeom>
            <a:noFill/>
            <a:ln w="19050">
              <a:noFill/>
            </a:ln>
          </p:spPr>
          <p:txBody>
            <a:bodyPr wrap="square" rtlCol="0">
              <a:spAutoFit/>
            </a:bodyPr>
            <a:lstStyle/>
            <a:p>
              <a:pPr algn="ctr" defTabSz="457200"/>
              <a:r>
                <a:rPr lang="es-MX" sz="1000" b="1">
                  <a:solidFill>
                    <a:prstClr val="black">
                      <a:lumMod val="75000"/>
                      <a:lumOff val="25000"/>
                    </a:prstClr>
                  </a:solidFill>
                </a:rPr>
                <a:t>96 893 </a:t>
              </a:r>
            </a:p>
            <a:p>
              <a:pPr algn="ctr" defTabSz="457200"/>
              <a:r>
                <a:rPr lang="es-MX" sz="900">
                  <a:solidFill>
                    <a:prstClr val="black">
                      <a:lumMod val="75000"/>
                      <a:lumOff val="25000"/>
                    </a:prstClr>
                  </a:solidFill>
                </a:rPr>
                <a:t>niñas y niños</a:t>
              </a:r>
              <a:endParaRPr lang="es-PE" sz="900">
                <a:solidFill>
                  <a:prstClr val="black">
                    <a:lumMod val="75000"/>
                    <a:lumOff val="25000"/>
                  </a:prstClr>
                </a:solidFill>
              </a:endParaRPr>
            </a:p>
          </p:txBody>
        </p:sp>
        <p:sp>
          <p:nvSpPr>
            <p:cNvPr id="44" name="CuadroTexto 43"/>
            <p:cNvSpPr txBox="1"/>
            <p:nvPr/>
          </p:nvSpPr>
          <p:spPr>
            <a:xfrm>
              <a:off x="7772871" y="4551333"/>
              <a:ext cx="702977" cy="677457"/>
            </a:xfrm>
            <a:prstGeom prst="roundRect">
              <a:avLst/>
            </a:prstGeom>
            <a:noFill/>
            <a:ln w="19050">
              <a:noFill/>
            </a:ln>
          </p:spPr>
          <p:txBody>
            <a:bodyPr wrap="square" rtlCol="0">
              <a:spAutoFit/>
            </a:bodyPr>
            <a:lstStyle/>
            <a:p>
              <a:pPr defTabSz="457200"/>
              <a:r>
                <a:rPr lang="es-MX" sz="1000" b="1">
                  <a:solidFill>
                    <a:prstClr val="black">
                      <a:lumMod val="75000"/>
                      <a:lumOff val="25000"/>
                    </a:prstClr>
                  </a:solidFill>
                </a:rPr>
                <a:t>1 563 </a:t>
              </a:r>
              <a:r>
                <a:rPr lang="es-MX" sz="1000">
                  <a:solidFill>
                    <a:prstClr val="black">
                      <a:lumMod val="75000"/>
                      <a:lumOff val="25000"/>
                    </a:prstClr>
                  </a:solidFill>
                </a:rPr>
                <a:t>niñas y niños </a:t>
              </a:r>
              <a:endParaRPr lang="es-PE" sz="1000">
                <a:solidFill>
                  <a:prstClr val="black">
                    <a:lumMod val="75000"/>
                    <a:lumOff val="25000"/>
                  </a:prstClr>
                </a:solidFill>
              </a:endParaRPr>
            </a:p>
          </p:txBody>
        </p:sp>
        <p:sp>
          <p:nvSpPr>
            <p:cNvPr id="45" name="CuadroTexto 44"/>
            <p:cNvSpPr txBox="1"/>
            <p:nvPr/>
          </p:nvSpPr>
          <p:spPr>
            <a:xfrm>
              <a:off x="3277492" y="1135479"/>
              <a:ext cx="1779173" cy="446129"/>
            </a:xfrm>
            <a:prstGeom prst="rect">
              <a:avLst/>
            </a:prstGeom>
            <a:noFill/>
          </p:spPr>
          <p:txBody>
            <a:bodyPr wrap="square" rtlCol="0">
              <a:spAutoFit/>
            </a:bodyPr>
            <a:lstStyle/>
            <a:p>
              <a:pPr defTabSz="457200"/>
              <a:r>
                <a:rPr lang="es-PE" sz="1000" b="1">
                  <a:solidFill>
                    <a:srgbClr val="007100"/>
                  </a:solidFill>
                </a:rPr>
                <a:t>Niños y niñas </a:t>
              </a:r>
            </a:p>
            <a:p>
              <a:pPr defTabSz="457200"/>
              <a:r>
                <a:rPr lang="es-PE" sz="1000" b="1">
                  <a:solidFill>
                    <a:srgbClr val="007100"/>
                  </a:solidFill>
                </a:rPr>
                <a:t>0 a 2 años</a:t>
              </a:r>
            </a:p>
          </p:txBody>
        </p:sp>
        <p:sp>
          <p:nvSpPr>
            <p:cNvPr id="46" name="CuadroTexto 45"/>
            <p:cNvSpPr txBox="1"/>
            <p:nvPr/>
          </p:nvSpPr>
          <p:spPr>
            <a:xfrm>
              <a:off x="2472886" y="3238858"/>
              <a:ext cx="876347" cy="789305"/>
            </a:xfrm>
            <a:prstGeom prst="rect">
              <a:avLst/>
            </a:prstGeom>
            <a:noFill/>
          </p:spPr>
          <p:txBody>
            <a:bodyPr wrap="square" rtlCol="0">
              <a:spAutoFit/>
            </a:bodyPr>
            <a:lstStyle/>
            <a:p>
              <a:pPr defTabSz="457200"/>
              <a:r>
                <a:rPr lang="es-PE" sz="1000" b="1">
                  <a:solidFill>
                    <a:srgbClr val="007100"/>
                  </a:solidFill>
                </a:rPr>
                <a:t>Niños y niñas </a:t>
              </a:r>
            </a:p>
            <a:p>
              <a:pPr defTabSz="457200"/>
              <a:r>
                <a:rPr lang="es-PE" sz="1000" b="1">
                  <a:solidFill>
                    <a:srgbClr val="007100"/>
                  </a:solidFill>
                </a:rPr>
                <a:t>0 a 5 años</a:t>
              </a:r>
            </a:p>
            <a:p>
              <a:pPr defTabSz="457200"/>
              <a:endParaRPr lang="es-PE" sz="1000">
                <a:solidFill>
                  <a:prstClr val="black"/>
                </a:solidFill>
              </a:endParaRPr>
            </a:p>
          </p:txBody>
        </p:sp>
        <p:sp>
          <p:nvSpPr>
            <p:cNvPr id="48" name="CuadroTexto 47"/>
            <p:cNvSpPr txBox="1"/>
            <p:nvPr/>
          </p:nvSpPr>
          <p:spPr>
            <a:xfrm>
              <a:off x="4539237" y="6148957"/>
              <a:ext cx="1560903" cy="617717"/>
            </a:xfrm>
            <a:prstGeom prst="rect">
              <a:avLst/>
            </a:prstGeom>
            <a:noFill/>
          </p:spPr>
          <p:txBody>
            <a:bodyPr wrap="square" rtlCol="0">
              <a:spAutoFit/>
            </a:bodyPr>
            <a:lstStyle/>
            <a:p>
              <a:pPr defTabSz="457200"/>
              <a:r>
                <a:rPr lang="es-PE" sz="1000" b="1">
                  <a:solidFill>
                    <a:srgbClr val="007100"/>
                  </a:solidFill>
                </a:rPr>
                <a:t>Niños y niñas</a:t>
              </a:r>
            </a:p>
            <a:p>
              <a:pPr defTabSz="457200"/>
              <a:r>
                <a:rPr lang="es-PE" sz="1000" b="1">
                  <a:solidFill>
                    <a:srgbClr val="007100"/>
                  </a:solidFill>
                </a:rPr>
                <a:t>3 a 5 años</a:t>
              </a:r>
            </a:p>
            <a:p>
              <a:pPr defTabSz="457200"/>
              <a:endParaRPr lang="es-PE" sz="1000">
                <a:solidFill>
                  <a:srgbClr val="007100"/>
                </a:solidFill>
              </a:endParaRPr>
            </a:p>
          </p:txBody>
        </p:sp>
        <p:sp>
          <p:nvSpPr>
            <p:cNvPr id="50" name="CuadroTexto 49"/>
            <p:cNvSpPr txBox="1"/>
            <p:nvPr/>
          </p:nvSpPr>
          <p:spPr>
            <a:xfrm>
              <a:off x="5200846" y="5230814"/>
              <a:ext cx="978674" cy="683431"/>
            </a:xfrm>
            <a:prstGeom prst="roundRect">
              <a:avLst/>
            </a:prstGeom>
            <a:solidFill>
              <a:srgbClr val="92D050"/>
            </a:solidFill>
            <a:ln w="19050">
              <a:noFill/>
            </a:ln>
          </p:spPr>
          <p:txBody>
            <a:bodyPr wrap="square" rtlCol="0">
              <a:spAutoFit/>
            </a:bodyPr>
            <a:lstStyle/>
            <a:p>
              <a:pPr algn="ctr" defTabSz="457200"/>
              <a:r>
                <a:rPr lang="es-MX" sz="1000" b="1">
                  <a:solidFill>
                    <a:prstClr val="black">
                      <a:lumMod val="75000"/>
                      <a:lumOff val="25000"/>
                    </a:prstClr>
                  </a:solidFill>
                </a:rPr>
                <a:t>1 097 545 </a:t>
              </a:r>
              <a:r>
                <a:rPr lang="es-MX" sz="1000">
                  <a:solidFill>
                    <a:prstClr val="black">
                      <a:lumMod val="75000"/>
                      <a:lumOff val="25000"/>
                    </a:prstClr>
                  </a:solidFill>
                </a:rPr>
                <a:t>niñas y niños </a:t>
              </a:r>
              <a:endParaRPr lang="es-PE" sz="1000">
                <a:solidFill>
                  <a:prstClr val="black">
                    <a:lumMod val="75000"/>
                    <a:lumOff val="25000"/>
                  </a:prstClr>
                </a:solidFill>
              </a:endParaRPr>
            </a:p>
          </p:txBody>
        </p:sp>
        <p:sp>
          <p:nvSpPr>
            <p:cNvPr id="52" name="Rectángulo 51">
              <a:extLst>
                <a:ext uri="{FF2B5EF4-FFF2-40B4-BE49-F238E27FC236}">
                  <a16:creationId xmlns="" xmlns:a16="http://schemas.microsoft.com/office/drawing/2014/main" id="{94042B99-1F88-434A-A064-F377C7429991}"/>
                </a:ext>
              </a:extLst>
            </p:cNvPr>
            <p:cNvSpPr/>
            <p:nvPr/>
          </p:nvSpPr>
          <p:spPr>
            <a:xfrm>
              <a:off x="4720453" y="4960679"/>
              <a:ext cx="861655" cy="463287"/>
            </a:xfrm>
            <a:prstGeom prst="rect">
              <a:avLst/>
            </a:prstGeom>
          </p:spPr>
          <p:txBody>
            <a:bodyPr wrap="square">
              <a:spAutoFit/>
            </a:bodyPr>
            <a:lstStyle/>
            <a:p>
              <a:pPr algn="ctr" defTabSz="457200"/>
              <a:r>
                <a:rPr lang="es-MX" sz="1050" b="1">
                  <a:solidFill>
                    <a:prstClr val="black">
                      <a:lumMod val="65000"/>
                      <a:lumOff val="35000"/>
                    </a:prstClr>
                  </a:solidFill>
                </a:rPr>
                <a:t>Jardín (Ciclo II)</a:t>
              </a:r>
              <a:endParaRPr lang="es-PE" sz="1050" b="1">
                <a:solidFill>
                  <a:prstClr val="black">
                    <a:lumMod val="65000"/>
                    <a:lumOff val="35000"/>
                  </a:prstClr>
                </a:solidFill>
              </a:endParaRPr>
            </a:p>
          </p:txBody>
        </p:sp>
        <p:sp>
          <p:nvSpPr>
            <p:cNvPr id="54" name="Rectángulo 53">
              <a:extLst>
                <a:ext uri="{FF2B5EF4-FFF2-40B4-BE49-F238E27FC236}">
                  <a16:creationId xmlns="" xmlns:a16="http://schemas.microsoft.com/office/drawing/2014/main" id="{4DEFF630-B57A-E040-86D4-95087E0217A1}"/>
                </a:ext>
              </a:extLst>
            </p:cNvPr>
            <p:cNvSpPr/>
            <p:nvPr/>
          </p:nvSpPr>
          <p:spPr>
            <a:xfrm>
              <a:off x="3605331" y="3660119"/>
              <a:ext cx="1080406" cy="463287"/>
            </a:xfrm>
            <a:prstGeom prst="rect">
              <a:avLst/>
            </a:prstGeom>
          </p:spPr>
          <p:txBody>
            <a:bodyPr wrap="square">
              <a:spAutoFit/>
            </a:bodyPr>
            <a:lstStyle/>
            <a:p>
              <a:pPr algn="ctr" defTabSz="457200"/>
              <a:r>
                <a:rPr lang="es-MX" sz="1050" b="1">
                  <a:solidFill>
                    <a:prstClr val="black">
                      <a:lumMod val="65000"/>
                      <a:lumOff val="35000"/>
                    </a:prstClr>
                  </a:solidFill>
                </a:rPr>
                <a:t>Cuna - Jardín (Ciclo II)</a:t>
              </a:r>
              <a:endParaRPr lang="es-PE" sz="1100" b="1">
                <a:solidFill>
                  <a:prstClr val="black">
                    <a:lumMod val="65000"/>
                    <a:lumOff val="35000"/>
                  </a:prstClr>
                </a:solidFill>
              </a:endParaRPr>
            </a:p>
          </p:txBody>
        </p:sp>
        <p:sp>
          <p:nvSpPr>
            <p:cNvPr id="57" name="CuadroTexto 56"/>
            <p:cNvSpPr txBox="1"/>
            <p:nvPr/>
          </p:nvSpPr>
          <p:spPr>
            <a:xfrm>
              <a:off x="-1052778" y="6035368"/>
              <a:ext cx="1881881" cy="240224"/>
            </a:xfrm>
            <a:prstGeom prst="rect">
              <a:avLst/>
            </a:prstGeom>
            <a:noFill/>
          </p:spPr>
          <p:txBody>
            <a:bodyPr wrap="square" rtlCol="0">
              <a:spAutoFit/>
            </a:bodyPr>
            <a:lstStyle/>
            <a:p>
              <a:pPr>
                <a:defRPr/>
              </a:pPr>
              <a:r>
                <a:rPr lang="es-PE" sz="800" i="1">
                  <a:solidFill>
                    <a:prstClr val="black"/>
                  </a:solidFill>
                </a:rPr>
                <a:t>Fuente: Censo Educativo 2021</a:t>
              </a:r>
            </a:p>
          </p:txBody>
        </p:sp>
        <p:pic>
          <p:nvPicPr>
            <p:cNvPr id="58" name="Imagen 57">
              <a:extLst>
                <a:ext uri="{FF2B5EF4-FFF2-40B4-BE49-F238E27FC236}">
                  <a16:creationId xmlns="" xmlns:a16="http://schemas.microsoft.com/office/drawing/2014/main" id="{3134FF1F-C2B4-4243-B278-DD4FC191F1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7180" y="5859004"/>
              <a:ext cx="543960" cy="601912"/>
            </a:xfrm>
            <a:prstGeom prst="rect">
              <a:avLst/>
            </a:prstGeom>
          </p:spPr>
        </p:pic>
        <p:sp>
          <p:nvSpPr>
            <p:cNvPr id="59" name="TextBox 52">
              <a:extLst>
                <a:ext uri="{FF2B5EF4-FFF2-40B4-BE49-F238E27FC236}">
                  <a16:creationId xmlns="" xmlns:a16="http://schemas.microsoft.com/office/drawing/2014/main" id="{5410AF88-F145-43E3-B298-704A1EAA287A}"/>
                </a:ext>
              </a:extLst>
            </p:cNvPr>
            <p:cNvSpPr txBox="1"/>
            <p:nvPr/>
          </p:nvSpPr>
          <p:spPr>
            <a:xfrm>
              <a:off x="2030909" y="5825456"/>
              <a:ext cx="2021119" cy="46328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100">
                  <a:solidFill>
                    <a:srgbClr val="535353"/>
                  </a:solidFill>
                </a:defRPr>
              </a:lvl1pPr>
            </a:lstStyle>
            <a:p>
              <a:pPr defTabSz="457200"/>
              <a:r>
                <a:rPr lang="es-PE" sz="700" b="1"/>
                <a:t>Modelo Flexible</a:t>
              </a:r>
            </a:p>
            <a:p>
              <a:pPr defTabSz="457200"/>
              <a:r>
                <a:rPr lang="es-PE" sz="700"/>
                <a:t>367 niños y niñas de 3 años del área urbana (2021)</a:t>
              </a:r>
            </a:p>
          </p:txBody>
        </p:sp>
        <p:cxnSp>
          <p:nvCxnSpPr>
            <p:cNvPr id="60" name="Conector angular 59"/>
            <p:cNvCxnSpPr/>
            <p:nvPr/>
          </p:nvCxnSpPr>
          <p:spPr>
            <a:xfrm rot="10800000">
              <a:off x="8046336" y="1042618"/>
              <a:ext cx="3347833" cy="939379"/>
            </a:xfrm>
            <a:prstGeom prst="bentConnector3">
              <a:avLst>
                <a:gd name="adj1" fmla="val -443"/>
              </a:avLst>
            </a:prstGeom>
            <a:ln>
              <a:tailEnd type="triangle"/>
            </a:ln>
          </p:spPr>
          <p:style>
            <a:lnRef idx="3">
              <a:schemeClr val="accent5"/>
            </a:lnRef>
            <a:fillRef idx="0">
              <a:schemeClr val="accent5"/>
            </a:fillRef>
            <a:effectRef idx="2">
              <a:schemeClr val="accent5"/>
            </a:effectRef>
            <a:fontRef idx="minor">
              <a:schemeClr val="tx1"/>
            </a:fontRef>
          </p:style>
        </p:cxnSp>
        <p:sp>
          <p:nvSpPr>
            <p:cNvPr id="61" name="TextBox 52"/>
            <p:cNvSpPr txBox="1"/>
            <p:nvPr/>
          </p:nvSpPr>
          <p:spPr>
            <a:xfrm>
              <a:off x="9892437" y="2433254"/>
              <a:ext cx="1257906" cy="113248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100">
                  <a:solidFill>
                    <a:srgbClr val="535353"/>
                  </a:solidFill>
                </a:defRPr>
              </a:lvl1pPr>
            </a:lstStyle>
            <a:p>
              <a:pPr defTabSz="457200"/>
              <a:r>
                <a:rPr lang="es-PE" sz="1000">
                  <a:solidFill>
                    <a:srgbClr val="007100"/>
                  </a:solidFill>
                </a:rPr>
                <a:t>A cargo de una </a:t>
              </a:r>
              <a:r>
                <a:rPr lang="es-PE" sz="1000" b="1">
                  <a:solidFill>
                    <a:srgbClr val="007100"/>
                  </a:solidFill>
                </a:rPr>
                <a:t>profesora coordinadora </a:t>
              </a:r>
              <a:r>
                <a:rPr lang="es-PE" sz="1000">
                  <a:solidFill>
                    <a:srgbClr val="007100"/>
                  </a:solidFill>
                </a:rPr>
                <a:t>y de la </a:t>
              </a:r>
              <a:r>
                <a:rPr lang="es-PE" sz="1000" b="1">
                  <a:solidFill>
                    <a:srgbClr val="007100"/>
                  </a:solidFill>
                </a:rPr>
                <a:t>promotora educativa comunitaria </a:t>
              </a:r>
              <a:endParaRPr lang="es-PE" sz="1050">
                <a:solidFill>
                  <a:srgbClr val="007100"/>
                </a:solidFill>
              </a:endParaRPr>
            </a:p>
          </p:txBody>
        </p:sp>
        <p:cxnSp>
          <p:nvCxnSpPr>
            <p:cNvPr id="62" name="Conector angular 61"/>
            <p:cNvCxnSpPr/>
            <p:nvPr/>
          </p:nvCxnSpPr>
          <p:spPr>
            <a:xfrm rot="10800000" flipV="1">
              <a:off x="8196930" y="4838324"/>
              <a:ext cx="3197239" cy="965896"/>
            </a:xfrm>
            <a:prstGeom prst="bentConnector3">
              <a:avLst>
                <a:gd name="adj1" fmla="val -243"/>
              </a:avLst>
            </a:prstGeom>
            <a:ln w="12700">
              <a:tailEnd type="triangle"/>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2248955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81D21FA0-68D9-5346-A91D-E0DE69E957CC}"/>
              </a:ext>
            </a:extLst>
          </p:cNvPr>
          <p:cNvSpPr>
            <a:spLocks noGrp="1"/>
          </p:cNvSpPr>
          <p:nvPr>
            <p:ph type="title"/>
          </p:nvPr>
        </p:nvSpPr>
        <p:spPr>
          <a:xfrm>
            <a:off x="1920191" y="2942376"/>
            <a:ext cx="9481580" cy="2053951"/>
          </a:xfrm>
        </p:spPr>
        <p:txBody>
          <a:bodyPr anchor="ctr"/>
          <a:lstStyle/>
          <a:p>
            <a:pPr algn="ctr"/>
            <a:r>
              <a:rPr lang="es-ES" sz="4000" b="1">
                <a:latin typeface="Century Gothic"/>
              </a:rPr>
              <a:t>Identificación de brechas en Educación Inicial</a:t>
            </a:r>
            <a:endParaRPr lang="es-PE" sz="4400" b="1">
              <a:latin typeface="Century Gothic"/>
            </a:endParaRPr>
          </a:p>
        </p:txBody>
      </p:sp>
      <p:sp>
        <p:nvSpPr>
          <p:cNvPr id="5" name="Marcador de texto 4">
            <a:extLst>
              <a:ext uri="{FF2B5EF4-FFF2-40B4-BE49-F238E27FC236}">
                <a16:creationId xmlns="" xmlns:a16="http://schemas.microsoft.com/office/drawing/2014/main" id="{F1E65062-3E30-6049-A5DA-265D50EEAEB5}"/>
              </a:ext>
            </a:extLst>
          </p:cNvPr>
          <p:cNvSpPr>
            <a:spLocks noGrp="1"/>
          </p:cNvSpPr>
          <p:nvPr>
            <p:ph type="body" idx="1"/>
          </p:nvPr>
        </p:nvSpPr>
        <p:spPr/>
        <p:txBody>
          <a:bodyPr/>
          <a:lstStyle/>
          <a:p>
            <a:pPr algn="ctr"/>
            <a:r>
              <a:rPr lang="es-PE">
                <a:solidFill>
                  <a:schemeClr val="bg1"/>
                </a:solidFill>
              </a:rPr>
              <a:t>III.</a:t>
            </a:r>
            <a:endParaRPr lang="es-PE" sz="4400">
              <a:solidFill>
                <a:schemeClr val="bg1"/>
              </a:solidFill>
              <a:ea typeface="+mj-ea"/>
              <a:cs typeface="+mj-cs"/>
            </a:endParaRPr>
          </a:p>
        </p:txBody>
      </p:sp>
    </p:spTree>
    <p:extLst>
      <p:ext uri="{BB962C8B-B14F-4D97-AF65-F5344CB8AC3E}">
        <p14:creationId xmlns:p14="http://schemas.microsoft.com/office/powerpoint/2010/main" val="4078355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Marcador de contenido 5"/>
          <p:cNvSpPr>
            <a:spLocks noGrp="1"/>
          </p:cNvSpPr>
          <p:nvPr>
            <p:ph sz="half" idx="2"/>
          </p:nvPr>
        </p:nvSpPr>
        <p:spPr>
          <a:xfrm>
            <a:off x="800100" y="2214564"/>
            <a:ext cx="5313362" cy="4205286"/>
          </a:xfrm>
        </p:spPr>
        <p:txBody>
          <a:bodyPr vert="horz" lIns="91440" tIns="45720" rIns="91440" bIns="45720" rtlCol="0" anchor="t">
            <a:noAutofit/>
          </a:bodyPr>
          <a:lstStyle/>
          <a:p>
            <a:pPr marL="285750" indent="-285750" algn="just">
              <a:buFont typeface="Arial" panose="020B0604020202020204" pitchFamily="34" charset="0"/>
              <a:buChar char="•"/>
            </a:pPr>
            <a:r>
              <a:rPr lang="es-PE" sz="1600" dirty="0">
                <a:latin typeface="+mn-lt"/>
              </a:rPr>
              <a:t>La tasa neta de matrícula Inicial (3 a 5 años) </a:t>
            </a:r>
            <a:r>
              <a:rPr lang="es-PE" sz="1600" b="1" dirty="0">
                <a:latin typeface="+mn-lt"/>
              </a:rPr>
              <a:t>cayó en 2020 en aproximadamente 8 pp. debido a la pandemia del Covid-19. En 2021, se mostró un ligero incremento,</a:t>
            </a:r>
            <a:r>
              <a:rPr lang="es-PE" sz="1600" dirty="0">
                <a:latin typeface="+mn-lt"/>
              </a:rPr>
              <a:t> aunque lejos de los niveles </a:t>
            </a:r>
            <a:r>
              <a:rPr lang="es-PE" sz="1600" dirty="0" smtClean="0">
                <a:latin typeface="+mn-lt"/>
              </a:rPr>
              <a:t>pre-pandemia</a:t>
            </a:r>
            <a:r>
              <a:rPr lang="es-PE" sz="1600" dirty="0">
                <a:latin typeface="+mn-lt"/>
              </a:rPr>
              <a:t>.</a:t>
            </a:r>
            <a:endParaRPr lang="es-PE" sz="1400" dirty="0">
              <a:latin typeface="+mn-lt"/>
            </a:endParaRPr>
          </a:p>
        </p:txBody>
      </p:sp>
      <p:graphicFrame>
        <p:nvGraphicFramePr>
          <p:cNvPr id="9" name="Chart 8">
            <a:extLst>
              <a:ext uri="{FF2B5EF4-FFF2-40B4-BE49-F238E27FC236}">
                <a16:creationId xmlns="" xmlns:a16="http://schemas.microsoft.com/office/drawing/2014/main" id="{EE4FC4C3-ABD3-4BEC-AA3E-FDC8D9D05EC1}"/>
              </a:ext>
            </a:extLst>
          </p:cNvPr>
          <p:cNvGraphicFramePr>
            <a:graphicFrameLocks/>
          </p:cNvGraphicFramePr>
          <p:nvPr/>
        </p:nvGraphicFramePr>
        <p:xfrm>
          <a:off x="1756012" y="3701356"/>
          <a:ext cx="3337281" cy="2511436"/>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 xmlns:a16="http://schemas.microsoft.com/office/drawing/2014/main" id="{1E19D8B0-C464-F03D-F65C-E7C9B4E651F4}"/>
              </a:ext>
            </a:extLst>
          </p:cNvPr>
          <p:cNvSpPr txBox="1"/>
          <p:nvPr/>
        </p:nvSpPr>
        <p:spPr>
          <a:xfrm>
            <a:off x="1756013" y="3435306"/>
            <a:ext cx="3167063" cy="253916"/>
          </a:xfrm>
          <a:prstGeom prst="rect">
            <a:avLst/>
          </a:prstGeom>
          <a:noFill/>
        </p:spPr>
        <p:txBody>
          <a:bodyPr wrap="square" rtlCol="0">
            <a:spAutoFit/>
          </a:bodyPr>
          <a:lstStyle/>
          <a:p>
            <a:pPr algn="ctr"/>
            <a:r>
              <a:rPr lang="en-US" sz="1050" b="1" dirty="0" err="1">
                <a:latin typeface="Arial" panose="020B0604020202020204" pitchFamily="34" charset="0"/>
                <a:cs typeface="Arial" panose="020B0604020202020204" pitchFamily="34" charset="0"/>
              </a:rPr>
              <a:t>Tasa</a:t>
            </a:r>
            <a:r>
              <a:rPr lang="en-US" sz="1050" b="1" dirty="0">
                <a:latin typeface="Arial" panose="020B0604020202020204" pitchFamily="34" charset="0"/>
                <a:cs typeface="Arial" panose="020B0604020202020204" pitchFamily="34" charset="0"/>
              </a:rPr>
              <a:t> </a:t>
            </a:r>
            <a:r>
              <a:rPr lang="es-PE" sz="1050" b="1" dirty="0" smtClean="0">
                <a:latin typeface="Arial" panose="020B0604020202020204" pitchFamily="34" charset="0"/>
                <a:cs typeface="Arial" panose="020B0604020202020204" pitchFamily="34" charset="0"/>
              </a:rPr>
              <a:t>neta de matrícula Inicial</a:t>
            </a:r>
            <a:r>
              <a:rPr lang="en-US" sz="1050" b="1" dirty="0" smtClean="0">
                <a:latin typeface="Arial" panose="020B0604020202020204" pitchFamily="34" charset="0"/>
                <a:cs typeface="Arial" panose="020B0604020202020204" pitchFamily="34" charset="0"/>
              </a:rPr>
              <a:t>, </a:t>
            </a:r>
            <a:r>
              <a:rPr lang="en-US" sz="1050" b="1" dirty="0">
                <a:latin typeface="Arial" panose="020B0604020202020204" pitchFamily="34" charset="0"/>
                <a:cs typeface="Arial" panose="020B0604020202020204" pitchFamily="34" charset="0"/>
              </a:rPr>
              <a:t>2016-2021</a:t>
            </a:r>
          </a:p>
        </p:txBody>
      </p:sp>
      <p:sp>
        <p:nvSpPr>
          <p:cNvPr id="13" name="TextBox 12">
            <a:extLst>
              <a:ext uri="{FF2B5EF4-FFF2-40B4-BE49-F238E27FC236}">
                <a16:creationId xmlns="" xmlns:a16="http://schemas.microsoft.com/office/drawing/2014/main" id="{B9872BD7-DBB1-AF1B-8D03-4C45BABE164D}"/>
              </a:ext>
            </a:extLst>
          </p:cNvPr>
          <p:cNvSpPr txBox="1"/>
          <p:nvPr/>
        </p:nvSpPr>
        <p:spPr>
          <a:xfrm>
            <a:off x="6807680" y="3402134"/>
            <a:ext cx="4521827" cy="253916"/>
          </a:xfrm>
          <a:prstGeom prst="rect">
            <a:avLst/>
          </a:prstGeom>
          <a:noFill/>
        </p:spPr>
        <p:txBody>
          <a:bodyPr wrap="square" rtlCol="0">
            <a:spAutoFit/>
          </a:bodyPr>
          <a:lstStyle/>
          <a:p>
            <a:pPr algn="ctr"/>
            <a:r>
              <a:rPr lang="es-PE" sz="1050" b="1" dirty="0" smtClean="0">
                <a:latin typeface="Arial" panose="020B0604020202020204" pitchFamily="34" charset="0"/>
                <a:cs typeface="Arial" panose="020B0604020202020204" pitchFamily="34" charset="0"/>
              </a:rPr>
              <a:t>Tasa</a:t>
            </a:r>
            <a:r>
              <a:rPr lang="en-US" sz="1050" b="1" dirty="0" smtClean="0">
                <a:latin typeface="Arial" panose="020B0604020202020204" pitchFamily="34" charset="0"/>
                <a:cs typeface="Arial" panose="020B0604020202020204" pitchFamily="34" charset="0"/>
              </a:rPr>
              <a:t> </a:t>
            </a:r>
            <a:r>
              <a:rPr lang="es-PE" sz="1050" b="1" dirty="0" smtClean="0">
                <a:latin typeface="Arial" panose="020B0604020202020204" pitchFamily="34" charset="0"/>
                <a:cs typeface="Arial" panose="020B0604020202020204" pitchFamily="34" charset="0"/>
              </a:rPr>
              <a:t>neta de matrícula Inicial 2021, según sexo, área y pobreza</a:t>
            </a:r>
            <a:endParaRPr lang="es-PE" sz="105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B42CECDC-7178-40B7-1246-C6FF02EA28DE}"/>
              </a:ext>
            </a:extLst>
          </p:cNvPr>
          <p:cNvSpPr txBox="1"/>
          <p:nvPr/>
        </p:nvSpPr>
        <p:spPr>
          <a:xfrm>
            <a:off x="-3701" y="6353700"/>
            <a:ext cx="12192000" cy="461665"/>
          </a:xfrm>
          <a:prstGeom prst="rect">
            <a:avLst/>
          </a:prstGeom>
          <a:noFill/>
        </p:spPr>
        <p:txBody>
          <a:bodyPr wrap="square" rtlCol="0">
            <a:spAutoFit/>
          </a:bodyPr>
          <a:lstStyle/>
          <a:p>
            <a:r>
              <a:rPr lang="en-US" sz="800" dirty="0">
                <a:cs typeface="Arial" panose="020B0604020202020204" pitchFamily="34" charset="0"/>
              </a:rPr>
              <a:t>Fuente: </a:t>
            </a:r>
            <a:r>
              <a:rPr lang="es-PE" sz="800" dirty="0" smtClean="0">
                <a:cs typeface="Arial" panose="020B0604020202020204" pitchFamily="34" charset="0"/>
              </a:rPr>
              <a:t>Encuesta Nacional de Hogares (ENAHO) del Instituto Nacional de Estadística e Informática (INEI). </a:t>
            </a:r>
          </a:p>
          <a:p>
            <a:r>
              <a:rPr lang="es-PE" sz="800" dirty="0" smtClean="0">
                <a:cs typeface="Arial" panose="020B0604020202020204" pitchFamily="34" charset="0"/>
              </a:rPr>
              <a:t>Nota: Se consideran niños y niñas de 3 a 5 años según su edad al 31 de marzo del año en curso</a:t>
            </a:r>
            <a:r>
              <a:rPr lang="en-US" sz="800" dirty="0" smtClean="0">
                <a:cs typeface="Arial" panose="020B0604020202020204" pitchFamily="34" charset="0"/>
              </a:rPr>
              <a:t>.</a:t>
            </a:r>
            <a:endParaRPr lang="en-US" sz="800" dirty="0">
              <a:cs typeface="Arial" panose="020B0604020202020204" pitchFamily="34" charset="0"/>
            </a:endParaRPr>
          </a:p>
          <a:p>
            <a:r>
              <a:rPr lang="es-419" sz="800" dirty="0">
                <a:cs typeface="Arial" panose="020B0604020202020204" pitchFamily="34" charset="0"/>
              </a:rPr>
              <a:t>El nivel Inicial incluye no sólo a los que estudiaron en jardín, sino también a los de PRONOEI, cuna, guardería, Cuna más, PIETBAF (programas no escolarizados)</a:t>
            </a:r>
            <a:r>
              <a:rPr lang="en-US" sz="800" dirty="0">
                <a:cs typeface="Arial" panose="020B0604020202020204" pitchFamily="34" charset="0"/>
              </a:rPr>
              <a:t> </a:t>
            </a:r>
          </a:p>
        </p:txBody>
      </p:sp>
      <p:sp>
        <p:nvSpPr>
          <p:cNvPr id="2" name="Título 1">
            <a:extLst>
              <a:ext uri="{FF2B5EF4-FFF2-40B4-BE49-F238E27FC236}">
                <a16:creationId xmlns="" xmlns:a16="http://schemas.microsoft.com/office/drawing/2014/main" id="{FD4B2692-D5EE-926A-0388-D3FBB460EA2C}"/>
              </a:ext>
            </a:extLst>
          </p:cNvPr>
          <p:cNvSpPr>
            <a:spLocks noGrp="1"/>
          </p:cNvSpPr>
          <p:nvPr>
            <p:ph type="title"/>
          </p:nvPr>
        </p:nvSpPr>
        <p:spPr>
          <a:xfrm>
            <a:off x="800100" y="1111764"/>
            <a:ext cx="10783427" cy="619726"/>
          </a:xfrm>
        </p:spPr>
        <p:txBody>
          <a:bodyPr>
            <a:noAutofit/>
          </a:bodyPr>
          <a:lstStyle/>
          <a:p>
            <a:pPr algn="ctr"/>
            <a:r>
              <a:rPr lang="es-PE" sz="2400"/>
              <a:t>Cobertura de matrícula en Educación Inicial</a:t>
            </a:r>
          </a:p>
        </p:txBody>
      </p:sp>
      <p:sp>
        <p:nvSpPr>
          <p:cNvPr id="12" name="Título 3">
            <a:extLst>
              <a:ext uri="{FF2B5EF4-FFF2-40B4-BE49-F238E27FC236}">
                <a16:creationId xmlns="" xmlns:a16="http://schemas.microsoft.com/office/drawing/2014/main" id="{C8AE4DF0-E68A-4108-84DE-F18850E57516}"/>
              </a:ext>
            </a:extLst>
          </p:cNvPr>
          <p:cNvSpPr txBox="1">
            <a:spLocks/>
          </p:cNvSpPr>
          <p:nvPr/>
        </p:nvSpPr>
        <p:spPr>
          <a:xfrm>
            <a:off x="2520369" y="276019"/>
            <a:ext cx="7547957" cy="619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11643"/>
                </a:solidFill>
                <a:latin typeface="Century Gothic" panose="020B0502020202020204" pitchFamily="34" charset="0"/>
                <a:ea typeface="+mj-ea"/>
                <a:cs typeface="+mj-cs"/>
              </a:defRPr>
            </a:lvl1pPr>
          </a:lstStyle>
          <a:p>
            <a:pPr algn="ctr"/>
            <a:r>
              <a:rPr lang="es-PE" sz="3200" dirty="0" smtClean="0">
                <a:solidFill>
                  <a:schemeClr val="tx1"/>
                </a:solidFill>
                <a:latin typeface="+mn-lt"/>
                <a:ea typeface="+mn-ea"/>
                <a:cs typeface="+mn-cs"/>
              </a:rPr>
              <a:t>Acceso a Educación Inicial</a:t>
            </a:r>
            <a:endParaRPr lang="es-PE" sz="3200" dirty="0">
              <a:solidFill>
                <a:schemeClr val="tx1"/>
              </a:solidFill>
              <a:latin typeface="+mn-lt"/>
              <a:ea typeface="+mn-ea"/>
              <a:cs typeface="+mn-cs"/>
            </a:endParaRPr>
          </a:p>
        </p:txBody>
      </p:sp>
      <p:sp>
        <p:nvSpPr>
          <p:cNvPr id="16" name="Marcador de contenido 5">
            <a:extLst>
              <a:ext uri="{FF2B5EF4-FFF2-40B4-BE49-F238E27FC236}">
                <a16:creationId xmlns="" xmlns:a16="http://schemas.microsoft.com/office/drawing/2014/main" id="{92B26B18-907B-4A07-AD0E-6E896B89CE48}"/>
              </a:ext>
            </a:extLst>
          </p:cNvPr>
          <p:cNvSpPr txBox="1">
            <a:spLocks/>
          </p:cNvSpPr>
          <p:nvPr/>
        </p:nvSpPr>
        <p:spPr>
          <a:xfrm>
            <a:off x="6294348" y="2214564"/>
            <a:ext cx="5405439" cy="42052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11643"/>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1643"/>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1643"/>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1643"/>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164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Arial" panose="020B0604020202020204" pitchFamily="34" charset="0"/>
              <a:buChar char="•"/>
            </a:pPr>
            <a:r>
              <a:rPr lang="es-PE" sz="1600">
                <a:latin typeface="+mn-lt"/>
              </a:rPr>
              <a:t>En 2021, se tuvo una mayor tasa neta de matrícula Inicial en niñas (87.8%), en zonas rurales (90.7%), en la sierra (90.8%) y en aquellos que proceden de hogares que no están en condición de pobreza (86.6%).</a:t>
            </a:r>
          </a:p>
          <a:p>
            <a:pPr algn="just"/>
            <a:endParaRPr lang="es-PE" sz="1400">
              <a:latin typeface="+mn-lt"/>
            </a:endParaRPr>
          </a:p>
        </p:txBody>
      </p:sp>
      <p:pic>
        <p:nvPicPr>
          <p:cNvPr id="3" name="Imagen 3" descr="Gráfico, Gráfico de barras&#10;&#10;Descripción generada automáticamente">
            <a:extLst>
              <a:ext uri="{FF2B5EF4-FFF2-40B4-BE49-F238E27FC236}">
                <a16:creationId xmlns="" xmlns:a16="http://schemas.microsoft.com/office/drawing/2014/main" id="{467EDB6E-270D-718F-3BC8-897E9168CE7F}"/>
              </a:ext>
            </a:extLst>
          </p:cNvPr>
          <p:cNvPicPr>
            <a:picLocks noChangeAspect="1"/>
          </p:cNvPicPr>
          <p:nvPr/>
        </p:nvPicPr>
        <p:blipFill>
          <a:blip r:embed="rId3"/>
          <a:stretch>
            <a:fillRect/>
          </a:stretch>
        </p:blipFill>
        <p:spPr>
          <a:xfrm>
            <a:off x="7064828" y="3698585"/>
            <a:ext cx="4016828" cy="2857172"/>
          </a:xfrm>
          <a:prstGeom prst="rect">
            <a:avLst/>
          </a:prstGeom>
        </p:spPr>
      </p:pic>
    </p:spTree>
    <p:extLst>
      <p:ext uri="{BB962C8B-B14F-4D97-AF65-F5344CB8AC3E}">
        <p14:creationId xmlns:p14="http://schemas.microsoft.com/office/powerpoint/2010/main" val="547726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Marcador de contenido 5"/>
          <p:cNvSpPr>
            <a:spLocks noGrp="1"/>
          </p:cNvSpPr>
          <p:nvPr>
            <p:ph sz="half" idx="2"/>
          </p:nvPr>
        </p:nvSpPr>
        <p:spPr>
          <a:xfrm>
            <a:off x="838200" y="2574896"/>
            <a:ext cx="4893297" cy="3486539"/>
          </a:xfrm>
        </p:spPr>
        <p:txBody>
          <a:bodyPr vert="horz" lIns="91440" tIns="45720" rIns="91440" bIns="45720" rtlCol="0" anchor="t">
            <a:noAutofit/>
          </a:bodyPr>
          <a:lstStyle/>
          <a:p>
            <a:pPr algn="just">
              <a:buFont typeface="Arial" panose="020B0604020202020204" pitchFamily="34" charset="0"/>
              <a:buChar char="•"/>
            </a:pPr>
            <a:r>
              <a:rPr lang="es-PE" sz="1800" dirty="0">
                <a:latin typeface="Century Gothic"/>
              </a:rPr>
              <a:t> La pandemia tuvo efectos diferenciados por área en la tasa neta de matrícula en Inicial</a:t>
            </a:r>
            <a:endParaRPr lang="es-PE" sz="1800" dirty="0">
              <a:latin typeface="Arial Narrow"/>
            </a:endParaRPr>
          </a:p>
          <a:p>
            <a:pPr algn="just"/>
            <a:r>
              <a:rPr lang="es-PE" sz="1800" dirty="0">
                <a:latin typeface="Century Gothic"/>
              </a:rPr>
              <a:t>•Como se observa en la figura, la tasa neta de matrícula en áreas urbanas era similar hasta 2019 al valor observado en áreas urbanas</a:t>
            </a:r>
            <a:endParaRPr lang="es-PE" dirty="0"/>
          </a:p>
          <a:p>
            <a:pPr algn="just"/>
            <a:r>
              <a:rPr lang="es-PE" sz="1800" dirty="0">
                <a:latin typeface="Century Gothic"/>
              </a:rPr>
              <a:t>•Sin embargo, en 2020, la tasa neta de matrícula en áreas urbanas cayó a 83%, mientras que en áreas rurales no mostró una caída significativa (90%). En 2021, la recuperación en áreas urbanas ha sido </a:t>
            </a:r>
            <a:r>
              <a:rPr lang="es-PE" sz="1800" dirty="0" smtClean="0">
                <a:latin typeface="Century Gothic"/>
              </a:rPr>
              <a:t>limitada</a:t>
            </a:r>
            <a:r>
              <a:rPr lang="es-PE" sz="1800" dirty="0">
                <a:latin typeface="Century Gothic"/>
              </a:rPr>
              <a:t>.</a:t>
            </a:r>
            <a:endParaRPr lang="es-PE" dirty="0"/>
          </a:p>
        </p:txBody>
      </p:sp>
      <p:sp>
        <p:nvSpPr>
          <p:cNvPr id="14" name="TextBox 13">
            <a:extLst>
              <a:ext uri="{FF2B5EF4-FFF2-40B4-BE49-F238E27FC236}">
                <a16:creationId xmlns="" xmlns:a16="http://schemas.microsoft.com/office/drawing/2014/main" id="{B42CECDC-7178-40B7-1246-C6FF02EA28DE}"/>
              </a:ext>
            </a:extLst>
          </p:cNvPr>
          <p:cNvSpPr txBox="1"/>
          <p:nvPr/>
        </p:nvSpPr>
        <p:spPr>
          <a:xfrm>
            <a:off x="-3701" y="6410850"/>
            <a:ext cx="12192000" cy="369332"/>
          </a:xfrm>
          <a:prstGeom prst="rect">
            <a:avLst/>
          </a:prstGeom>
          <a:noFill/>
        </p:spPr>
        <p:txBody>
          <a:bodyPr wrap="square" lIns="91440" tIns="45720" rIns="91440" bIns="45720" rtlCol="0" anchor="t">
            <a:spAutoFit/>
          </a:bodyPr>
          <a:lstStyle/>
          <a:p>
            <a:pPr algn="ctr"/>
            <a:r>
              <a:rPr lang="es-PE" sz="900">
                <a:latin typeface="Arial"/>
                <a:cs typeface="Arial"/>
              </a:rPr>
              <a:t>Fuente: Encuesta Nacional de Hogares (ENAHO) del Instituto Nacional de Estadística e Informática (INEI). Nota: Se consideran niños y niñas de 3 a 5 años según su edad al 31 de marzo del año en curso.</a:t>
            </a:r>
            <a:endParaRPr lang="es-PE">
              <a:latin typeface="Arial"/>
              <a:cs typeface="Arial"/>
            </a:endParaRPr>
          </a:p>
          <a:p>
            <a:pPr algn="ctr"/>
            <a:r>
              <a:rPr lang="es-PE" sz="900">
                <a:latin typeface="Arial"/>
                <a:cs typeface="Arial"/>
              </a:rPr>
              <a:t>El nivel Inicial incluye no sólo a los que estudiaron en jardín, sino también a los de PRONOEI, cuna, guardería, Cuna más, PIETBAF (programas no escolarizados) </a:t>
            </a:r>
            <a:endParaRPr lang="es-PE" sz="900">
              <a:latin typeface="Arial" panose="020B0604020202020204" pitchFamily="34" charset="0"/>
              <a:cs typeface="Arial" panose="020B0604020202020204" pitchFamily="34" charset="0"/>
            </a:endParaRPr>
          </a:p>
        </p:txBody>
      </p:sp>
      <p:sp>
        <p:nvSpPr>
          <p:cNvPr id="2" name="Título 1">
            <a:extLst>
              <a:ext uri="{FF2B5EF4-FFF2-40B4-BE49-F238E27FC236}">
                <a16:creationId xmlns="" xmlns:a16="http://schemas.microsoft.com/office/drawing/2014/main" id="{FD4B2692-D5EE-926A-0388-D3FBB460EA2C}"/>
              </a:ext>
            </a:extLst>
          </p:cNvPr>
          <p:cNvSpPr>
            <a:spLocks noGrp="1"/>
          </p:cNvSpPr>
          <p:nvPr>
            <p:ph type="title"/>
          </p:nvPr>
        </p:nvSpPr>
        <p:spPr>
          <a:xfrm>
            <a:off x="838200" y="1129835"/>
            <a:ext cx="10879318" cy="619726"/>
          </a:xfrm>
        </p:spPr>
        <p:txBody>
          <a:bodyPr>
            <a:noAutofit/>
          </a:bodyPr>
          <a:lstStyle/>
          <a:p>
            <a:pPr algn="ctr"/>
            <a:r>
              <a:rPr lang="es-PE" sz="2400"/>
              <a:t>Cobertura de matrícula en Educación Inicial</a:t>
            </a:r>
          </a:p>
        </p:txBody>
      </p:sp>
      <p:sp>
        <p:nvSpPr>
          <p:cNvPr id="12" name="Título 3">
            <a:extLst>
              <a:ext uri="{FF2B5EF4-FFF2-40B4-BE49-F238E27FC236}">
                <a16:creationId xmlns="" xmlns:a16="http://schemas.microsoft.com/office/drawing/2014/main" id="{C8AE4DF0-E68A-4108-84DE-F18850E57516}"/>
              </a:ext>
            </a:extLst>
          </p:cNvPr>
          <p:cNvSpPr txBox="1">
            <a:spLocks/>
          </p:cNvSpPr>
          <p:nvPr/>
        </p:nvSpPr>
        <p:spPr>
          <a:xfrm>
            <a:off x="2520369" y="276019"/>
            <a:ext cx="7547957" cy="619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11643"/>
                </a:solidFill>
                <a:latin typeface="Century Gothic" panose="020B0502020202020204" pitchFamily="34" charset="0"/>
                <a:ea typeface="+mj-ea"/>
                <a:cs typeface="+mj-cs"/>
              </a:defRPr>
            </a:lvl1pPr>
          </a:lstStyle>
          <a:p>
            <a:pPr algn="ctr"/>
            <a:r>
              <a:rPr lang="es-PE" sz="3200" dirty="0" smtClean="0">
                <a:solidFill>
                  <a:schemeClr val="tx1"/>
                </a:solidFill>
                <a:latin typeface="+mn-lt"/>
                <a:ea typeface="+mn-ea"/>
                <a:cs typeface="+mn-cs"/>
              </a:rPr>
              <a:t>Acceso a Educación Inicial</a:t>
            </a:r>
            <a:endParaRPr lang="es-PE" sz="3200" dirty="0">
              <a:solidFill>
                <a:schemeClr val="tx1"/>
              </a:solidFill>
              <a:latin typeface="+mn-lt"/>
              <a:ea typeface="+mn-ea"/>
              <a:cs typeface="+mn-cs"/>
            </a:endParaRPr>
          </a:p>
        </p:txBody>
      </p:sp>
      <p:pic>
        <p:nvPicPr>
          <p:cNvPr id="7" name="Imagen 7" descr="Gráfico, Gráfico de líneas&#10;&#10;Descripción generada automáticamente">
            <a:extLst>
              <a:ext uri="{FF2B5EF4-FFF2-40B4-BE49-F238E27FC236}">
                <a16:creationId xmlns="" xmlns:a16="http://schemas.microsoft.com/office/drawing/2014/main" id="{1EA4691D-49E0-06B0-A1C8-EC565A4CFAA9}"/>
              </a:ext>
            </a:extLst>
          </p:cNvPr>
          <p:cNvPicPr>
            <a:picLocks noChangeAspect="1"/>
          </p:cNvPicPr>
          <p:nvPr/>
        </p:nvPicPr>
        <p:blipFill>
          <a:blip r:embed="rId2"/>
          <a:stretch>
            <a:fillRect/>
          </a:stretch>
        </p:blipFill>
        <p:spPr>
          <a:xfrm>
            <a:off x="6070862" y="2574896"/>
            <a:ext cx="5769204" cy="3626567"/>
          </a:xfrm>
          <a:prstGeom prst="rect">
            <a:avLst/>
          </a:prstGeom>
        </p:spPr>
      </p:pic>
      <p:pic>
        <p:nvPicPr>
          <p:cNvPr id="8" name="Imagen 9">
            <a:extLst>
              <a:ext uri="{FF2B5EF4-FFF2-40B4-BE49-F238E27FC236}">
                <a16:creationId xmlns="" xmlns:a16="http://schemas.microsoft.com/office/drawing/2014/main" id="{6DC9B34D-3603-AC07-BA1F-E9B43C219B69}"/>
              </a:ext>
            </a:extLst>
          </p:cNvPr>
          <p:cNvPicPr>
            <a:picLocks noChangeAspect="1"/>
          </p:cNvPicPr>
          <p:nvPr/>
        </p:nvPicPr>
        <p:blipFill>
          <a:blip r:embed="rId3"/>
          <a:stretch>
            <a:fillRect/>
          </a:stretch>
        </p:blipFill>
        <p:spPr>
          <a:xfrm>
            <a:off x="7284507" y="2234131"/>
            <a:ext cx="3341914" cy="287726"/>
          </a:xfrm>
          <a:prstGeom prst="rect">
            <a:avLst/>
          </a:prstGeom>
          <a:noFill/>
        </p:spPr>
      </p:pic>
    </p:spTree>
    <p:extLst>
      <p:ext uri="{BB962C8B-B14F-4D97-AF65-F5344CB8AC3E}">
        <p14:creationId xmlns:p14="http://schemas.microsoft.com/office/powerpoint/2010/main" val="236551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83DBF13-CB67-5F48-9938-4D3B88BBDADB}"/>
              </a:ext>
            </a:extLst>
          </p:cNvPr>
          <p:cNvSpPr>
            <a:spLocks noGrp="1"/>
          </p:cNvSpPr>
          <p:nvPr>
            <p:ph type="title"/>
          </p:nvPr>
        </p:nvSpPr>
        <p:spPr>
          <a:xfrm>
            <a:off x="838200" y="1130129"/>
            <a:ext cx="10515600" cy="445174"/>
          </a:xfrm>
        </p:spPr>
        <p:txBody>
          <a:bodyPr>
            <a:noAutofit/>
          </a:bodyPr>
          <a:lstStyle/>
          <a:p>
            <a:pPr algn="ctr"/>
            <a:r>
              <a:rPr lang="es-PE" sz="3600">
                <a:solidFill>
                  <a:srgbClr val="253E7B"/>
                </a:solidFill>
              </a:rPr>
              <a:t>Contenido</a:t>
            </a:r>
          </a:p>
        </p:txBody>
      </p:sp>
      <p:sp>
        <p:nvSpPr>
          <p:cNvPr id="4" name="Marcador de contenido 3"/>
          <p:cNvSpPr>
            <a:spLocks noGrp="1"/>
          </p:cNvSpPr>
          <p:nvPr>
            <p:ph idx="1"/>
          </p:nvPr>
        </p:nvSpPr>
        <p:spPr>
          <a:xfrm>
            <a:off x="2067628" y="2494090"/>
            <a:ext cx="8056744" cy="3476530"/>
          </a:xfrm>
        </p:spPr>
        <p:txBody>
          <a:bodyPr vert="horz" lIns="91440" tIns="45720" rIns="91440" bIns="45720" rtlCol="0" anchor="t">
            <a:normAutofit/>
          </a:bodyPr>
          <a:lstStyle/>
          <a:p>
            <a:pPr marL="514350" indent="-514350" algn="just">
              <a:buAutoNum type="romanUcPeriod"/>
            </a:pPr>
            <a:r>
              <a:rPr lang="es-PE" dirty="0">
                <a:latin typeface="Century Gothic"/>
              </a:rPr>
              <a:t>Marco Teórico y Programático que ordena las Prestaciones y Servicios de Atención y Educación para la primera infancia (AEPI).</a:t>
            </a:r>
            <a:endParaRPr lang="es-ES" dirty="0">
              <a:latin typeface="Century Gothic"/>
            </a:endParaRPr>
          </a:p>
          <a:p>
            <a:pPr marL="514350" indent="-514350" algn="just">
              <a:buFont typeface="+mj-lt"/>
              <a:buAutoNum type="romanUcPeriod"/>
            </a:pPr>
            <a:r>
              <a:rPr lang="es-PE" dirty="0">
                <a:latin typeface="Century Gothic"/>
              </a:rPr>
              <a:t>Principales respuestas en prestaciones y servicios de AEPI en el Perú.</a:t>
            </a:r>
          </a:p>
          <a:p>
            <a:pPr marL="514350" indent="-514350" algn="just">
              <a:buFont typeface="+mj-lt"/>
              <a:buAutoNum type="romanUcPeriod"/>
            </a:pPr>
            <a:r>
              <a:rPr lang="es-PE" dirty="0">
                <a:latin typeface="Century Gothic"/>
              </a:rPr>
              <a:t>Identificación de brechas.</a:t>
            </a:r>
          </a:p>
          <a:p>
            <a:pPr marL="514350" indent="-514350" algn="just">
              <a:buFont typeface="+mj-lt"/>
              <a:buAutoNum type="romanUcPeriod"/>
            </a:pPr>
            <a:r>
              <a:rPr lang="es-PE" dirty="0">
                <a:latin typeface="Century Gothic"/>
              </a:rPr>
              <a:t>Posibles fuentes para financiar las brechas </a:t>
            </a:r>
            <a:endParaRPr lang="es-PE" dirty="0"/>
          </a:p>
          <a:p>
            <a:pPr marL="514350" indent="-514350" algn="just">
              <a:buFont typeface="+mj-lt"/>
              <a:buAutoNum type="romanUcPeriod"/>
            </a:pPr>
            <a:r>
              <a:rPr lang="es-PE" dirty="0">
                <a:latin typeface="Century Gothic"/>
              </a:rPr>
              <a:t>Arreglos necesarios y desafío para hacer efectivo el financiamiento sostenible.</a:t>
            </a:r>
          </a:p>
          <a:p>
            <a:pPr marL="514350" indent="-514350" algn="just">
              <a:buFont typeface="+mj-lt"/>
              <a:buAutoNum type="romanUcPeriod"/>
            </a:pPr>
            <a:endParaRPr lang="es-PE"/>
          </a:p>
        </p:txBody>
      </p:sp>
    </p:spTree>
    <p:extLst>
      <p:ext uri="{BB962C8B-B14F-4D97-AF65-F5344CB8AC3E}">
        <p14:creationId xmlns:p14="http://schemas.microsoft.com/office/powerpoint/2010/main" val="3663691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Marcador de contenido 5"/>
          <p:cNvSpPr>
            <a:spLocks noGrp="1"/>
          </p:cNvSpPr>
          <p:nvPr>
            <p:ph sz="half" idx="2"/>
          </p:nvPr>
        </p:nvSpPr>
        <p:spPr>
          <a:xfrm>
            <a:off x="952107" y="2422447"/>
            <a:ext cx="5722070" cy="4205286"/>
          </a:xfrm>
        </p:spPr>
        <p:txBody>
          <a:bodyPr vert="horz" lIns="91440" tIns="45720" rIns="91440" bIns="45720" rtlCol="0" anchor="t">
            <a:noAutofit/>
          </a:bodyPr>
          <a:lstStyle/>
          <a:p>
            <a:pPr algn="just">
              <a:buFont typeface="Arial" panose="020B0604020202020204" pitchFamily="34" charset="0"/>
              <a:buChar char="•"/>
            </a:pPr>
            <a:r>
              <a:rPr lang="es-PE" sz="2400" dirty="0">
                <a:latin typeface="+mn-lt"/>
              </a:rPr>
              <a:t>A nivel regional, en el año 2021 se tiene que las regiones Piura, Cajamarca, Amazonas, Huancavelica, Ayacucho, Moquegua y Apurímac presentan una mayor tasa neta de matrícula (valores superiores al 91.6%).</a:t>
            </a:r>
          </a:p>
          <a:p>
            <a:pPr algn="just">
              <a:buFont typeface="Arial" panose="020B0604020202020204" pitchFamily="34" charset="0"/>
              <a:buChar char="•"/>
            </a:pPr>
            <a:r>
              <a:rPr lang="es-PE" sz="2400" dirty="0">
                <a:latin typeface="+mn-lt"/>
              </a:rPr>
              <a:t>Las regiones ubicadas en la selva principalmente presentan una menor tasa neta de matrícula en Inicial (de 75.7% a 84.2%).</a:t>
            </a:r>
            <a:endParaRPr lang="es-PE" sz="3600" dirty="0">
              <a:latin typeface="+mn-lt"/>
            </a:endParaRPr>
          </a:p>
          <a:p>
            <a:pPr marL="285750" indent="-285750" algn="just">
              <a:buFont typeface="Arial" panose="020B0604020202020204" pitchFamily="34" charset="0"/>
              <a:buChar char="•"/>
            </a:pPr>
            <a:endParaRPr lang="es-PE" sz="2400" dirty="0">
              <a:latin typeface="+mn-lt"/>
            </a:endParaRPr>
          </a:p>
        </p:txBody>
      </p:sp>
      <p:sp>
        <p:nvSpPr>
          <p:cNvPr id="14" name="TextBox 13">
            <a:extLst>
              <a:ext uri="{FF2B5EF4-FFF2-40B4-BE49-F238E27FC236}">
                <a16:creationId xmlns="" xmlns:a16="http://schemas.microsoft.com/office/drawing/2014/main" id="{B42CECDC-7178-40B7-1246-C6FF02EA28DE}"/>
              </a:ext>
            </a:extLst>
          </p:cNvPr>
          <p:cNvSpPr txBox="1"/>
          <p:nvPr/>
        </p:nvSpPr>
        <p:spPr>
          <a:xfrm>
            <a:off x="-3701" y="6353700"/>
            <a:ext cx="12192000" cy="461665"/>
          </a:xfrm>
          <a:prstGeom prst="rect">
            <a:avLst/>
          </a:prstGeom>
          <a:noFill/>
        </p:spPr>
        <p:txBody>
          <a:bodyPr wrap="square" lIns="91440" tIns="45720" rIns="91440" bIns="45720" rtlCol="0" anchor="t">
            <a:spAutoFit/>
          </a:bodyPr>
          <a:lstStyle/>
          <a:p>
            <a:pPr algn="ctr"/>
            <a:r>
              <a:rPr lang="es-PE" sz="800">
                <a:latin typeface="Arial"/>
                <a:cs typeface="Arial"/>
              </a:rPr>
              <a:t>Fuente: Encuesta Nacional de Hogares (ENAHO) del Instituto Nacional de Estadística e Informática (INEI). </a:t>
            </a:r>
            <a:endParaRPr lang="es-PE" sz="800">
              <a:latin typeface="Arial" panose="020B0604020202020204" pitchFamily="34" charset="0"/>
              <a:cs typeface="Arial" panose="020B0604020202020204" pitchFamily="34" charset="0"/>
            </a:endParaRPr>
          </a:p>
          <a:p>
            <a:pPr algn="ctr"/>
            <a:r>
              <a:rPr lang="es-PE" sz="800">
                <a:latin typeface="Arial"/>
                <a:cs typeface="Arial"/>
              </a:rPr>
              <a:t>Nota: Se consideran niños y niñas de 3 a 5 años según su edad al 31 de marzo del año en curso.</a:t>
            </a:r>
          </a:p>
          <a:p>
            <a:pPr algn="ctr"/>
            <a:r>
              <a:rPr lang="es-PE" sz="800">
                <a:latin typeface="Arial"/>
                <a:cs typeface="Arial"/>
              </a:rPr>
              <a:t>El nivel Inicial incluye no sólo a los que estudiaron en jardín, sino también a los de PRONOEI, cuna, guardería, Cuna más, PIETBAF (programas no escolarizados) </a:t>
            </a:r>
            <a:endParaRPr lang="es-PE" sz="800">
              <a:latin typeface="Arial" panose="020B0604020202020204" pitchFamily="34" charset="0"/>
              <a:cs typeface="Arial" panose="020B0604020202020204" pitchFamily="34" charset="0"/>
            </a:endParaRPr>
          </a:p>
        </p:txBody>
      </p:sp>
      <p:sp>
        <p:nvSpPr>
          <p:cNvPr id="2" name="Título 1">
            <a:extLst>
              <a:ext uri="{FF2B5EF4-FFF2-40B4-BE49-F238E27FC236}">
                <a16:creationId xmlns="" xmlns:a16="http://schemas.microsoft.com/office/drawing/2014/main" id="{FD4B2692-D5EE-926A-0388-D3FBB460EA2C}"/>
              </a:ext>
            </a:extLst>
          </p:cNvPr>
          <p:cNvSpPr>
            <a:spLocks noGrp="1"/>
          </p:cNvSpPr>
          <p:nvPr>
            <p:ph type="title"/>
          </p:nvPr>
        </p:nvSpPr>
        <p:spPr>
          <a:xfrm>
            <a:off x="840548" y="1039256"/>
            <a:ext cx="10907598" cy="619726"/>
          </a:xfrm>
        </p:spPr>
        <p:txBody>
          <a:bodyPr>
            <a:noAutofit/>
          </a:bodyPr>
          <a:lstStyle/>
          <a:p>
            <a:pPr algn="ctr"/>
            <a:r>
              <a:rPr lang="es-PE" sz="2400" dirty="0"/>
              <a:t>Cobertura de matrícula en Educación Inicial</a:t>
            </a:r>
          </a:p>
        </p:txBody>
      </p:sp>
      <p:sp>
        <p:nvSpPr>
          <p:cNvPr id="12" name="Título 3">
            <a:extLst>
              <a:ext uri="{FF2B5EF4-FFF2-40B4-BE49-F238E27FC236}">
                <a16:creationId xmlns="" xmlns:a16="http://schemas.microsoft.com/office/drawing/2014/main" id="{C8AE4DF0-E68A-4108-84DE-F18850E57516}"/>
              </a:ext>
            </a:extLst>
          </p:cNvPr>
          <p:cNvSpPr txBox="1">
            <a:spLocks/>
          </p:cNvSpPr>
          <p:nvPr/>
        </p:nvSpPr>
        <p:spPr>
          <a:xfrm>
            <a:off x="2520369" y="276019"/>
            <a:ext cx="7547957" cy="619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11643"/>
                </a:solidFill>
                <a:latin typeface="Century Gothic" panose="020B0502020202020204" pitchFamily="34" charset="0"/>
                <a:ea typeface="+mj-ea"/>
                <a:cs typeface="+mj-cs"/>
              </a:defRPr>
            </a:lvl1pPr>
          </a:lstStyle>
          <a:p>
            <a:pPr algn="ctr"/>
            <a:r>
              <a:rPr lang="es-PE" sz="3200" dirty="0" smtClean="0">
                <a:solidFill>
                  <a:schemeClr val="tx1"/>
                </a:solidFill>
                <a:latin typeface="+mn-lt"/>
                <a:ea typeface="+mn-ea"/>
                <a:cs typeface="+mn-cs"/>
              </a:rPr>
              <a:t>Acceso a Educación Inicial</a:t>
            </a:r>
            <a:endParaRPr lang="es-PE" sz="3200" dirty="0">
              <a:solidFill>
                <a:schemeClr val="tx1"/>
              </a:solidFill>
              <a:latin typeface="+mn-lt"/>
              <a:ea typeface="+mn-ea"/>
              <a:cs typeface="+mn-cs"/>
            </a:endParaRPr>
          </a:p>
        </p:txBody>
      </p:sp>
      <p:pic>
        <p:nvPicPr>
          <p:cNvPr id="4" name="Imagen 4" descr="Mapa&#10;&#10;Descripción generada automáticamente">
            <a:extLst>
              <a:ext uri="{FF2B5EF4-FFF2-40B4-BE49-F238E27FC236}">
                <a16:creationId xmlns="" xmlns:a16="http://schemas.microsoft.com/office/drawing/2014/main" id="{24A66AFB-71AD-BDAE-BE13-AE2B8343C7B2}"/>
              </a:ext>
            </a:extLst>
          </p:cNvPr>
          <p:cNvPicPr>
            <a:picLocks noChangeAspect="1"/>
          </p:cNvPicPr>
          <p:nvPr/>
        </p:nvPicPr>
        <p:blipFill>
          <a:blip r:embed="rId2"/>
          <a:stretch>
            <a:fillRect/>
          </a:stretch>
        </p:blipFill>
        <p:spPr>
          <a:xfrm>
            <a:off x="8239026" y="2149348"/>
            <a:ext cx="2945376" cy="4242940"/>
          </a:xfrm>
          <a:prstGeom prst="rect">
            <a:avLst/>
          </a:prstGeom>
        </p:spPr>
      </p:pic>
      <p:pic>
        <p:nvPicPr>
          <p:cNvPr id="5" name="Imagen 6">
            <a:extLst>
              <a:ext uri="{FF2B5EF4-FFF2-40B4-BE49-F238E27FC236}">
                <a16:creationId xmlns="" xmlns:a16="http://schemas.microsoft.com/office/drawing/2014/main" id="{746E1133-7D9E-1973-2024-354F46663193}"/>
              </a:ext>
            </a:extLst>
          </p:cNvPr>
          <p:cNvPicPr>
            <a:picLocks noChangeAspect="1"/>
          </p:cNvPicPr>
          <p:nvPr/>
        </p:nvPicPr>
        <p:blipFill>
          <a:blip r:embed="rId3"/>
          <a:stretch>
            <a:fillRect/>
          </a:stretch>
        </p:blipFill>
        <p:spPr>
          <a:xfrm>
            <a:off x="6941449" y="1846614"/>
            <a:ext cx="5142960" cy="341321"/>
          </a:xfrm>
          <a:prstGeom prst="rect">
            <a:avLst/>
          </a:prstGeom>
        </p:spPr>
      </p:pic>
    </p:spTree>
    <p:extLst>
      <p:ext uri="{BB962C8B-B14F-4D97-AF65-F5344CB8AC3E}">
        <p14:creationId xmlns:p14="http://schemas.microsoft.com/office/powerpoint/2010/main" val="3617652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contenido 5">
            <a:extLst>
              <a:ext uri="{FF2B5EF4-FFF2-40B4-BE49-F238E27FC236}">
                <a16:creationId xmlns="" xmlns:a16="http://schemas.microsoft.com/office/drawing/2014/main" id="{C612A03D-7361-55A3-BF64-D3F835328E83}"/>
              </a:ext>
            </a:extLst>
          </p:cNvPr>
          <p:cNvSpPr txBox="1">
            <a:spLocks/>
          </p:cNvSpPr>
          <p:nvPr/>
        </p:nvSpPr>
        <p:spPr>
          <a:xfrm>
            <a:off x="800100" y="2206305"/>
            <a:ext cx="5295900" cy="42135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11643"/>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1643"/>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1643"/>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1643"/>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164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Arial" panose="020B0604020202020204" pitchFamily="34" charset="0"/>
              <a:buChar char="•"/>
            </a:pPr>
            <a:r>
              <a:rPr lang="es-PE" sz="1600" b="1" dirty="0">
                <a:latin typeface="+mn-lt"/>
              </a:rPr>
              <a:t>Actualmente hay 1 662 823 estudiantes matriculados en el nivel Inicial</a:t>
            </a:r>
            <a:r>
              <a:rPr lang="es-PE" sz="1600" dirty="0">
                <a:latin typeface="+mn-lt"/>
              </a:rPr>
              <a:t>, de los cuales 95 014 (6%) están en Ciclo I (0 a 2 años) y 1 567 809 (94%), en Ciclo II (3 a 5 años).</a:t>
            </a:r>
          </a:p>
        </p:txBody>
      </p:sp>
      <p:graphicFrame>
        <p:nvGraphicFramePr>
          <p:cNvPr id="11" name="Chart 10">
            <a:extLst>
              <a:ext uri="{FF2B5EF4-FFF2-40B4-BE49-F238E27FC236}">
                <a16:creationId xmlns="" xmlns:a16="http://schemas.microsoft.com/office/drawing/2014/main" id="{233794D8-9280-7BA5-D3F7-F6DB8A15D092}"/>
              </a:ext>
            </a:extLst>
          </p:cNvPr>
          <p:cNvGraphicFramePr>
            <a:graphicFrameLocks/>
          </p:cNvGraphicFramePr>
          <p:nvPr>
            <p:extLst>
              <p:ext uri="{D42A27DB-BD31-4B8C-83A1-F6EECF244321}">
                <p14:modId xmlns:p14="http://schemas.microsoft.com/office/powerpoint/2010/main" val="2509629715"/>
              </p:ext>
            </p:extLst>
          </p:nvPr>
        </p:nvGraphicFramePr>
        <p:xfrm>
          <a:off x="1132514" y="3717444"/>
          <a:ext cx="4815799" cy="274989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 xmlns:a16="http://schemas.microsoft.com/office/drawing/2014/main" id="{F26CCC7D-E84E-AEE1-0B2C-4396D59FE93E}"/>
              </a:ext>
            </a:extLst>
          </p:cNvPr>
          <p:cNvSpPr txBox="1"/>
          <p:nvPr/>
        </p:nvSpPr>
        <p:spPr>
          <a:xfrm>
            <a:off x="1286511" y="3463527"/>
            <a:ext cx="4571999" cy="253916"/>
          </a:xfrm>
          <a:prstGeom prst="rect">
            <a:avLst/>
          </a:prstGeom>
          <a:noFill/>
        </p:spPr>
        <p:txBody>
          <a:bodyPr wrap="square" rtlCol="0">
            <a:spAutoFit/>
          </a:bodyPr>
          <a:lstStyle/>
          <a:p>
            <a:pPr algn="ctr"/>
            <a:r>
              <a:rPr lang="es-PE" sz="1050" b="1" dirty="0" smtClean="0">
                <a:cs typeface="Arial" panose="020B0604020202020204" pitchFamily="34" charset="0"/>
              </a:rPr>
              <a:t>Composición por grado de la matrícula en Inicial, 2022</a:t>
            </a:r>
            <a:endParaRPr lang="es-PE" sz="1050" b="1" dirty="0">
              <a:cs typeface="Arial" panose="020B0604020202020204" pitchFamily="34" charset="0"/>
            </a:endParaRPr>
          </a:p>
        </p:txBody>
      </p:sp>
      <p:graphicFrame>
        <p:nvGraphicFramePr>
          <p:cNvPr id="14" name="Chart 13">
            <a:extLst>
              <a:ext uri="{FF2B5EF4-FFF2-40B4-BE49-F238E27FC236}">
                <a16:creationId xmlns="" xmlns:a16="http://schemas.microsoft.com/office/drawing/2014/main" id="{EF558502-3B12-4FDE-9FF7-462F1E990B3A}"/>
              </a:ext>
            </a:extLst>
          </p:cNvPr>
          <p:cNvGraphicFramePr>
            <a:graphicFrameLocks/>
          </p:cNvGraphicFramePr>
          <p:nvPr/>
        </p:nvGraphicFramePr>
        <p:xfrm>
          <a:off x="6924131" y="3760667"/>
          <a:ext cx="4457369"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 xmlns:a16="http://schemas.microsoft.com/office/drawing/2014/main" id="{3EFC56BA-9CF5-1E10-8C9D-6626038A8B3C}"/>
              </a:ext>
            </a:extLst>
          </p:cNvPr>
          <p:cNvSpPr txBox="1"/>
          <p:nvPr/>
        </p:nvSpPr>
        <p:spPr>
          <a:xfrm>
            <a:off x="6866815" y="3484078"/>
            <a:ext cx="4571999" cy="253916"/>
          </a:xfrm>
          <a:prstGeom prst="rect">
            <a:avLst/>
          </a:prstGeom>
          <a:noFill/>
        </p:spPr>
        <p:txBody>
          <a:bodyPr wrap="square" rtlCol="0">
            <a:spAutoFit/>
          </a:bodyPr>
          <a:lstStyle/>
          <a:p>
            <a:pPr algn="ctr"/>
            <a:r>
              <a:rPr lang="es-PE" sz="1050" b="1" dirty="0" smtClean="0">
                <a:latin typeface="Arial" panose="020B0604020202020204" pitchFamily="34" charset="0"/>
                <a:cs typeface="Arial" panose="020B0604020202020204" pitchFamily="34" charset="0"/>
              </a:rPr>
              <a:t>Matrícula en inicial 2022, por grado y gestión</a:t>
            </a:r>
            <a:endParaRPr lang="es-PE" sz="105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E999C353-6450-19A4-7ABB-C60F1FA75179}"/>
              </a:ext>
            </a:extLst>
          </p:cNvPr>
          <p:cNvSpPr txBox="1"/>
          <p:nvPr/>
        </p:nvSpPr>
        <p:spPr>
          <a:xfrm>
            <a:off x="1132514" y="6604084"/>
            <a:ext cx="10345111" cy="230832"/>
          </a:xfrm>
          <a:prstGeom prst="rect">
            <a:avLst/>
          </a:prstGeom>
          <a:noFill/>
        </p:spPr>
        <p:txBody>
          <a:bodyPr wrap="square" lIns="91440" tIns="45720" rIns="91440" bIns="45720" rtlCol="0" anchor="t">
            <a:spAutoFit/>
          </a:bodyPr>
          <a:lstStyle/>
          <a:p>
            <a:pPr algn="ctr"/>
            <a:r>
              <a:rPr lang="es-PE" sz="900">
                <a:latin typeface="Arial"/>
                <a:cs typeface="Arial"/>
              </a:rPr>
              <a:t>Fuente: Sistema de Información de Apoyo a la Gestión Educativa (SIAGIE) 2022 al 12 de setiembre.</a:t>
            </a:r>
          </a:p>
        </p:txBody>
      </p:sp>
      <p:sp>
        <p:nvSpPr>
          <p:cNvPr id="12" name="Título 3">
            <a:extLst>
              <a:ext uri="{FF2B5EF4-FFF2-40B4-BE49-F238E27FC236}">
                <a16:creationId xmlns="" xmlns:a16="http://schemas.microsoft.com/office/drawing/2014/main" id="{1C4B9E57-E3AD-4D5F-BB0F-E065E92D9D10}"/>
              </a:ext>
            </a:extLst>
          </p:cNvPr>
          <p:cNvSpPr txBox="1">
            <a:spLocks/>
          </p:cNvSpPr>
          <p:nvPr/>
        </p:nvSpPr>
        <p:spPr>
          <a:xfrm>
            <a:off x="2520369" y="276019"/>
            <a:ext cx="7547957" cy="619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11643"/>
                </a:solidFill>
                <a:latin typeface="Century Gothic" panose="020B0502020202020204" pitchFamily="34" charset="0"/>
                <a:ea typeface="+mj-ea"/>
                <a:cs typeface="+mj-cs"/>
              </a:defRPr>
            </a:lvl1pPr>
          </a:lstStyle>
          <a:p>
            <a:pPr algn="ctr"/>
            <a:r>
              <a:rPr lang="es-PE" sz="3200" dirty="0" smtClean="0">
                <a:solidFill>
                  <a:schemeClr val="tx1"/>
                </a:solidFill>
                <a:latin typeface="+mn-lt"/>
                <a:ea typeface="+mn-ea"/>
                <a:cs typeface="+mn-cs"/>
              </a:rPr>
              <a:t>Acceso a Educación Inicial</a:t>
            </a:r>
            <a:endParaRPr lang="es-PE" sz="3200" dirty="0">
              <a:solidFill>
                <a:schemeClr val="tx1"/>
              </a:solidFill>
              <a:latin typeface="+mn-lt"/>
              <a:ea typeface="+mn-ea"/>
              <a:cs typeface="+mn-cs"/>
            </a:endParaRPr>
          </a:p>
        </p:txBody>
      </p:sp>
      <p:sp>
        <p:nvSpPr>
          <p:cNvPr id="15" name="Título 1">
            <a:extLst>
              <a:ext uri="{FF2B5EF4-FFF2-40B4-BE49-F238E27FC236}">
                <a16:creationId xmlns="" xmlns:a16="http://schemas.microsoft.com/office/drawing/2014/main" id="{F28B7A5D-F150-4E48-88CA-45F388B6D1CE}"/>
              </a:ext>
            </a:extLst>
          </p:cNvPr>
          <p:cNvSpPr>
            <a:spLocks noGrp="1"/>
          </p:cNvSpPr>
          <p:nvPr>
            <p:ph type="title"/>
          </p:nvPr>
        </p:nvSpPr>
        <p:spPr>
          <a:xfrm>
            <a:off x="838200" y="1348775"/>
            <a:ext cx="10803903" cy="619726"/>
          </a:xfrm>
        </p:spPr>
        <p:txBody>
          <a:bodyPr>
            <a:noAutofit/>
          </a:bodyPr>
          <a:lstStyle/>
          <a:p>
            <a:pPr algn="ctr"/>
            <a:r>
              <a:rPr lang="es-PE" sz="2400" dirty="0"/>
              <a:t>Niños y niñas matriculados en Educación Inicial</a:t>
            </a:r>
          </a:p>
        </p:txBody>
      </p:sp>
      <p:sp>
        <p:nvSpPr>
          <p:cNvPr id="17" name="Marcador de contenido 5">
            <a:extLst>
              <a:ext uri="{FF2B5EF4-FFF2-40B4-BE49-F238E27FC236}">
                <a16:creationId xmlns="" xmlns:a16="http://schemas.microsoft.com/office/drawing/2014/main" id="{48873E1F-8D6B-4448-B69B-E959D01F2F63}"/>
              </a:ext>
            </a:extLst>
          </p:cNvPr>
          <p:cNvSpPr txBox="1">
            <a:spLocks/>
          </p:cNvSpPr>
          <p:nvPr/>
        </p:nvSpPr>
        <p:spPr>
          <a:xfrm>
            <a:off x="6442745" y="2177358"/>
            <a:ext cx="5293626" cy="12840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11643"/>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1643"/>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1643"/>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1643"/>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164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Arial" panose="020B0604020202020204" pitchFamily="34" charset="0"/>
              <a:buChar char="•"/>
            </a:pPr>
            <a:r>
              <a:rPr lang="es-PE" sz="1600" dirty="0">
                <a:latin typeface="+mn-lt"/>
              </a:rPr>
              <a:t>Con respecto a la gestión, se tiene que el </a:t>
            </a:r>
            <a:r>
              <a:rPr lang="es-PE" sz="1600" b="1" dirty="0">
                <a:latin typeface="+mn-lt"/>
              </a:rPr>
              <a:t>21% de estudiantes de Inicial asiste a una IE de gestión privada, mientras que el 79% restante, a una IE pública</a:t>
            </a:r>
            <a:r>
              <a:rPr lang="es-PE" sz="1600" dirty="0">
                <a:latin typeface="+mn-lt"/>
              </a:rPr>
              <a:t>. En Ciclo I, el porcentaje de estudiantes en IIEE públicas asciende a 91</a:t>
            </a:r>
            <a:r>
              <a:rPr lang="es-PE" sz="1600" dirty="0" smtClean="0">
                <a:latin typeface="+mn-lt"/>
              </a:rPr>
              <a:t>%.</a:t>
            </a:r>
            <a:endParaRPr lang="es-PE" sz="1400" dirty="0">
              <a:latin typeface="+mn-lt"/>
            </a:endParaRPr>
          </a:p>
        </p:txBody>
      </p:sp>
    </p:spTree>
    <p:extLst>
      <p:ext uri="{BB962C8B-B14F-4D97-AF65-F5344CB8AC3E}">
        <p14:creationId xmlns:p14="http://schemas.microsoft.com/office/powerpoint/2010/main" val="1230781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flipV="1">
            <a:off x="968160" y="1764939"/>
            <a:ext cx="4583308" cy="3289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atin typeface="Arial Narrow" panose="020B0606020202030204" pitchFamily="34" charset="0"/>
            </a:endParaRPr>
          </a:p>
        </p:txBody>
      </p:sp>
      <p:sp>
        <p:nvSpPr>
          <p:cNvPr id="4" name="Título 3"/>
          <p:cNvSpPr>
            <a:spLocks noGrp="1"/>
          </p:cNvSpPr>
          <p:nvPr>
            <p:ph type="title"/>
          </p:nvPr>
        </p:nvSpPr>
        <p:spPr>
          <a:xfrm>
            <a:off x="2543694" y="222455"/>
            <a:ext cx="7547957" cy="619726"/>
          </a:xfrm>
        </p:spPr>
        <p:txBody>
          <a:bodyPr>
            <a:normAutofit/>
          </a:bodyPr>
          <a:lstStyle/>
          <a:p>
            <a:pPr algn="ctr"/>
            <a:r>
              <a:rPr lang="en-US" sz="2800" err="1">
                <a:solidFill>
                  <a:schemeClr val="tx1"/>
                </a:solidFill>
                <a:latin typeface="+mn-lt"/>
                <a:ea typeface="+mn-ea"/>
                <a:cs typeface="+mn-cs"/>
              </a:rPr>
              <a:t>Medición</a:t>
            </a:r>
            <a:r>
              <a:rPr lang="en-US" sz="2800">
                <a:solidFill>
                  <a:schemeClr val="tx1"/>
                </a:solidFill>
                <a:latin typeface="+mn-lt"/>
                <a:ea typeface="+mn-ea"/>
                <a:cs typeface="+mn-cs"/>
              </a:rPr>
              <a:t> de la </a:t>
            </a:r>
            <a:r>
              <a:rPr lang="en-US" sz="2800" err="1">
                <a:solidFill>
                  <a:schemeClr val="tx1"/>
                </a:solidFill>
                <a:latin typeface="+mn-lt"/>
                <a:ea typeface="+mn-ea"/>
                <a:cs typeface="+mn-cs"/>
              </a:rPr>
              <a:t>calidad</a:t>
            </a:r>
            <a:r>
              <a:rPr lang="en-US" sz="2800">
                <a:solidFill>
                  <a:schemeClr val="tx1"/>
                </a:solidFill>
                <a:latin typeface="+mn-lt"/>
                <a:ea typeface="+mn-ea"/>
                <a:cs typeface="+mn-cs"/>
              </a:rPr>
              <a:t> del </a:t>
            </a:r>
            <a:r>
              <a:rPr lang="en-US" sz="2800" err="1">
                <a:solidFill>
                  <a:schemeClr val="tx1"/>
                </a:solidFill>
                <a:latin typeface="+mn-lt"/>
                <a:ea typeface="+mn-ea"/>
                <a:cs typeface="+mn-cs"/>
              </a:rPr>
              <a:t>aprendizaje</a:t>
            </a:r>
            <a:r>
              <a:rPr lang="en-US" sz="2800">
                <a:solidFill>
                  <a:schemeClr val="tx1"/>
                </a:solidFill>
                <a:latin typeface="+mn-lt"/>
                <a:ea typeface="+mn-ea"/>
                <a:cs typeface="+mn-cs"/>
              </a:rPr>
              <a:t> </a:t>
            </a:r>
            <a:r>
              <a:rPr lang="en-US" sz="2800" err="1">
                <a:solidFill>
                  <a:schemeClr val="tx1"/>
                </a:solidFill>
                <a:latin typeface="+mn-lt"/>
                <a:ea typeface="+mn-ea"/>
                <a:cs typeface="+mn-cs"/>
              </a:rPr>
              <a:t>temprano</a:t>
            </a:r>
            <a:endParaRPr lang="es-PE" sz="2800">
              <a:solidFill>
                <a:schemeClr val="tx1"/>
              </a:solidFill>
              <a:latin typeface="+mn-lt"/>
              <a:ea typeface="+mn-ea"/>
              <a:cs typeface="+mn-cs"/>
            </a:endParaRPr>
          </a:p>
        </p:txBody>
      </p:sp>
      <p:sp>
        <p:nvSpPr>
          <p:cNvPr id="5" name="Rectángulo redondeado 44">
            <a:extLst>
              <a:ext uri="{FF2B5EF4-FFF2-40B4-BE49-F238E27FC236}">
                <a16:creationId xmlns="" xmlns:a16="http://schemas.microsoft.com/office/drawing/2014/main" id="{5F2FBF37-98E7-46ED-9D6F-E0AA76AAD49F}"/>
              </a:ext>
            </a:extLst>
          </p:cNvPr>
          <p:cNvSpPr/>
          <p:nvPr/>
        </p:nvSpPr>
        <p:spPr>
          <a:xfrm>
            <a:off x="335356" y="2282913"/>
            <a:ext cx="1277969" cy="1898548"/>
          </a:xfrm>
          <a:prstGeom prst="roundRect">
            <a:avLst/>
          </a:prstGeom>
          <a:solidFill>
            <a:schemeClr val="tx2">
              <a:lumMod val="20000"/>
              <a:lumOff val="80000"/>
            </a:schemeClr>
          </a:solidFill>
          <a:ln w="381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050" b="1"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600" b="1" i="0" u="none" strike="noStrike" kern="0" cap="none" spc="0" normalizeH="0" baseline="0" noProof="0">
                <a:ln>
                  <a:noFill/>
                </a:ln>
                <a:effectLst/>
                <a:uLnTx/>
                <a:uFillTx/>
              </a:rPr>
              <a:t>MELE </a:t>
            </a:r>
            <a:r>
              <a:rPr kumimoji="0" lang="es-PE" sz="1200" b="1" i="0" u="none" strike="noStrike" kern="0" cap="none" spc="0" normalizeH="0" baseline="0" noProof="0">
                <a:ln>
                  <a:noFill/>
                </a:ln>
                <a:effectLst/>
                <a:uLnTx/>
                <a:uFillTx/>
              </a:rPr>
              <a:t>Instrumento de </a:t>
            </a:r>
            <a:r>
              <a:rPr kumimoji="0" lang="es-PE" sz="1200" b="1" i="0" u="sng" strike="noStrike" kern="0" cap="none" spc="0" normalizeH="0" baseline="0" noProof="0">
                <a:ln>
                  <a:noFill/>
                </a:ln>
                <a:effectLst/>
                <a:uLnTx/>
                <a:uFillTx/>
              </a:rPr>
              <a:t>calidad de ambientes de aprendizaje</a:t>
            </a:r>
            <a:r>
              <a:rPr kumimoji="0" lang="es-PE" sz="1200" b="1" i="0" u="none" strike="noStrike" kern="0" cap="none" spc="0" normalizeH="0" baseline="0" noProof="0">
                <a:ln>
                  <a:noFill/>
                </a:ln>
                <a:effectLst/>
                <a:uLnTx/>
                <a:uFillTx/>
              </a:rPr>
              <a:t> preescolar</a:t>
            </a:r>
            <a:endParaRPr lang="es-PE" sz="1200" b="1" i="0" u="none" strike="noStrike" kern="0" cap="none" spc="0" normalizeH="0" baseline="0" noProof="0">
              <a:ln>
                <a:noFill/>
              </a:ln>
              <a:effectLst/>
              <a:uLnTx/>
              <a:uFillTx/>
              <a:cs typeface="Calibri"/>
            </a:endParaRPr>
          </a:p>
        </p:txBody>
      </p:sp>
      <p:pic>
        <p:nvPicPr>
          <p:cNvPr id="6" name="Imagen 5">
            <a:extLst>
              <a:ext uri="{FF2B5EF4-FFF2-40B4-BE49-F238E27FC236}">
                <a16:creationId xmlns="" xmlns:a16="http://schemas.microsoft.com/office/drawing/2014/main" id="{62A9A3EC-C51E-47CA-B9DF-A05C3AAE4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21" y="1935088"/>
            <a:ext cx="429576" cy="429576"/>
          </a:xfrm>
          <a:prstGeom prst="rect">
            <a:avLst/>
          </a:prstGeom>
        </p:spPr>
      </p:pic>
      <p:sp>
        <p:nvSpPr>
          <p:cNvPr id="7" name="Rectángulo redondeado 57">
            <a:extLst>
              <a:ext uri="{FF2B5EF4-FFF2-40B4-BE49-F238E27FC236}">
                <a16:creationId xmlns="" xmlns:a16="http://schemas.microsoft.com/office/drawing/2014/main" id="{1B1E2FE1-4514-41AA-988E-60A7BF3376FB}"/>
              </a:ext>
            </a:extLst>
          </p:cNvPr>
          <p:cNvSpPr/>
          <p:nvPr/>
        </p:nvSpPr>
        <p:spPr>
          <a:xfrm>
            <a:off x="7387123" y="2403671"/>
            <a:ext cx="1333217" cy="1780579"/>
          </a:xfrm>
          <a:prstGeom prst="roundRect">
            <a:avLst/>
          </a:prstGeom>
          <a:solidFill>
            <a:srgbClr val="F8EFEF"/>
          </a:solidFill>
          <a:ln w="12700" cap="flat" cmpd="sng" algn="ctr">
            <a:noFill/>
            <a:prstDash val="solid"/>
            <a:miter lim="800000"/>
          </a:ln>
          <a:effectLst/>
        </p:spPr>
        <p:txBody>
          <a:bodyPr rtlCol="0" anchor="ct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050" b="1" i="0" u="none" strike="noStrike" kern="0" cap="none" spc="0" normalizeH="0" baseline="0" noProof="0">
              <a:ln>
                <a:noFill/>
              </a:ln>
              <a:solidFill>
                <a:prstClr val="black"/>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050" b="0"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050" b="1" i="0" u="none" strike="noStrike" kern="0" cap="none" spc="0" normalizeH="0" baseline="0" noProof="0">
                <a:ln>
                  <a:noFill/>
                </a:ln>
                <a:solidFill>
                  <a:prstClr val="black"/>
                </a:solidFill>
                <a:effectLst/>
                <a:uLnTx/>
                <a:uFillTx/>
              </a:rPr>
              <a:t>Interacciones </a:t>
            </a:r>
            <a:r>
              <a:rPr kumimoji="0" lang="es-PE" sz="1050" b="0" i="0" u="none" strike="noStrike" kern="0" cap="none" spc="0" normalizeH="0" baseline="0" noProof="0">
                <a:ln>
                  <a:noFill/>
                </a:ln>
                <a:solidFill>
                  <a:prstClr val="black"/>
                </a:solidFill>
                <a:effectLst/>
                <a:uLnTx/>
                <a:uFillTx/>
              </a:rPr>
              <a:t>Interacciones positivas</a:t>
            </a:r>
            <a:r>
              <a:rPr kumimoji="0" lang="es-PE" sz="1050" b="0" i="0" u="none" strike="noStrike" kern="0" cap="none" spc="0" normalizeH="0" noProof="0">
                <a:ln>
                  <a:noFill/>
                </a:ln>
                <a:solidFill>
                  <a:prstClr val="black"/>
                </a:solidFill>
                <a:effectLst/>
                <a:uLnTx/>
                <a:uFillTx/>
              </a:rPr>
              <a:t> y negativas entre docente-estudiante.</a:t>
            </a:r>
            <a:endParaRPr kumimoji="0" lang="es-PE" sz="1050" b="0" i="0" u="none" strike="noStrike" kern="0" cap="none" spc="0" normalizeH="0" baseline="0" noProof="0">
              <a:ln>
                <a:noFill/>
              </a:ln>
              <a:solidFill>
                <a:prstClr val="black"/>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PE" sz="1050" kern="0">
                <a:solidFill>
                  <a:prstClr val="black"/>
                </a:solidFill>
              </a:rPr>
              <a:t>Interacciones entre pares</a:t>
            </a:r>
            <a:endParaRPr kumimoji="0" lang="es-PE" sz="1050" b="0"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050" b="0" i="0" u="none" strike="noStrike" kern="0" cap="none" spc="0" normalizeH="0" baseline="0" noProof="0">
              <a:ln>
                <a:noFill/>
              </a:ln>
              <a:solidFill>
                <a:prstClr val="white"/>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050" b="0" i="0" u="none" strike="noStrike" kern="0" cap="none" spc="0" normalizeH="0" baseline="0" noProof="0">
              <a:ln>
                <a:noFill/>
              </a:ln>
              <a:solidFill>
                <a:prstClr val="black"/>
              </a:solidFill>
              <a:effectLst/>
              <a:uLnTx/>
              <a:uFillTx/>
            </a:endParaRPr>
          </a:p>
        </p:txBody>
      </p:sp>
      <p:sp>
        <p:nvSpPr>
          <p:cNvPr id="9" name="Rectángulo redondeado 58">
            <a:extLst>
              <a:ext uri="{FF2B5EF4-FFF2-40B4-BE49-F238E27FC236}">
                <a16:creationId xmlns="" xmlns:a16="http://schemas.microsoft.com/office/drawing/2014/main" id="{F05C905A-70B2-4458-ADCE-96AAB8A6E9C5}"/>
              </a:ext>
            </a:extLst>
          </p:cNvPr>
          <p:cNvSpPr/>
          <p:nvPr/>
        </p:nvSpPr>
        <p:spPr>
          <a:xfrm>
            <a:off x="8780147" y="2434931"/>
            <a:ext cx="1526688" cy="2081952"/>
          </a:xfrm>
          <a:prstGeom prst="roundRect">
            <a:avLst/>
          </a:prstGeom>
          <a:solidFill>
            <a:srgbClr val="F8EF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050" b="0"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050" b="1" i="0" u="none" strike="noStrike" kern="0" cap="none" spc="0" normalizeH="0" baseline="0" noProof="0">
                <a:ln>
                  <a:noFill/>
                </a:ln>
                <a:solidFill>
                  <a:prstClr val="black"/>
                </a:solidFill>
                <a:effectLst/>
                <a:uLnTx/>
                <a:uFillTx/>
              </a:rPr>
              <a:t>Diversidad, igualdad e identidad</a:t>
            </a:r>
            <a:endParaRPr kumimoji="0" lang="es-PE" sz="1050" b="0" i="0" u="none" strike="noStrike" kern="0" cap="none" spc="0" normalizeH="0" baseline="0" noProof="0">
              <a:ln>
                <a:noFill/>
              </a:ln>
              <a:solidFill>
                <a:prstClr val="black"/>
              </a:solidFill>
              <a:effectLst/>
              <a:uLnTx/>
              <a:uFillTx/>
            </a:endParaRPr>
          </a:p>
          <a:p>
            <a:pPr marL="0" marR="0" lvl="0" indent="0" algn="ctr" defTabSz="982663" eaLnBrk="1" fontAlgn="auto" latinLnBrk="0" hangingPunct="1">
              <a:lnSpc>
                <a:spcPct val="100000"/>
              </a:lnSpc>
              <a:spcBef>
                <a:spcPts val="0"/>
              </a:spcBef>
              <a:spcAft>
                <a:spcPts val="0"/>
              </a:spcAft>
              <a:buClrTx/>
              <a:buSzTx/>
              <a:buFontTx/>
              <a:buNone/>
              <a:tabLst/>
              <a:defRPr/>
            </a:pPr>
            <a:r>
              <a:rPr kumimoji="0" lang="es-PE" sz="1050" b="0" i="0" u="none" strike="noStrike" kern="0" cap="none" spc="0" normalizeH="0" baseline="0" noProof="0">
                <a:ln>
                  <a:noFill/>
                </a:ln>
                <a:solidFill>
                  <a:prstClr val="black"/>
                </a:solidFill>
                <a:effectLst/>
                <a:uLnTx/>
                <a:uFillTx/>
              </a:rPr>
              <a:t>Estrategias para fortalecer la autoestima y valorar la identidad individual y comunitaria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050" b="0" i="0" u="none" strike="noStrike" kern="0" cap="none" spc="0" normalizeH="0" baseline="0" noProof="0">
              <a:ln>
                <a:noFill/>
              </a:ln>
              <a:solidFill>
                <a:prstClr val="black"/>
              </a:solidFill>
              <a:effectLst/>
              <a:uLnTx/>
              <a:uFillTx/>
            </a:endParaRPr>
          </a:p>
        </p:txBody>
      </p:sp>
      <p:sp>
        <p:nvSpPr>
          <p:cNvPr id="10" name="Rectángulo redondeado 59">
            <a:extLst>
              <a:ext uri="{FF2B5EF4-FFF2-40B4-BE49-F238E27FC236}">
                <a16:creationId xmlns="" xmlns:a16="http://schemas.microsoft.com/office/drawing/2014/main" id="{74C81DB5-6A16-4CC6-BA43-1875FE657724}"/>
              </a:ext>
            </a:extLst>
          </p:cNvPr>
          <p:cNvSpPr/>
          <p:nvPr/>
        </p:nvSpPr>
        <p:spPr>
          <a:xfrm>
            <a:off x="4439211" y="2414425"/>
            <a:ext cx="1282142" cy="2081952"/>
          </a:xfrm>
          <a:prstGeom prst="roundRect">
            <a:avLst/>
          </a:prstGeom>
          <a:solidFill>
            <a:srgbClr val="F8EF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050" b="1" i="0" u="none" strike="noStrike" kern="0" cap="none" spc="0" normalizeH="0" baseline="0" noProof="0">
                <a:ln>
                  <a:noFill/>
                </a:ln>
                <a:solidFill>
                  <a:prstClr val="black"/>
                </a:solidFill>
                <a:effectLst/>
                <a:uLnTx/>
                <a:uFillTx/>
              </a:rPr>
              <a:t>Explorando de contenido</a:t>
            </a:r>
            <a:endParaRPr kumimoji="0" lang="es-PE" sz="1050" b="0"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050" b="0" i="0" u="none" strike="noStrike" kern="0" cap="none" spc="0" normalizeH="0" baseline="0" noProof="0">
                <a:ln>
                  <a:noFill/>
                </a:ln>
                <a:solidFill>
                  <a:prstClr val="black"/>
                </a:solidFill>
                <a:effectLst/>
                <a:uLnTx/>
                <a:uFillTx/>
              </a:rPr>
              <a:t>Actividades que promueven la comunicación, exploración numérica, científica y artística</a:t>
            </a:r>
          </a:p>
        </p:txBody>
      </p:sp>
      <p:sp>
        <p:nvSpPr>
          <p:cNvPr id="11" name="Rectángulo redondeado 61">
            <a:extLst>
              <a:ext uri="{FF2B5EF4-FFF2-40B4-BE49-F238E27FC236}">
                <a16:creationId xmlns="" xmlns:a16="http://schemas.microsoft.com/office/drawing/2014/main" id="{E39F9A17-5D14-43EC-AD39-A0D5773C1722}"/>
              </a:ext>
            </a:extLst>
          </p:cNvPr>
          <p:cNvSpPr/>
          <p:nvPr/>
        </p:nvSpPr>
        <p:spPr>
          <a:xfrm>
            <a:off x="1695871" y="2431050"/>
            <a:ext cx="1380050" cy="2084391"/>
          </a:xfrm>
          <a:prstGeom prst="roundRect">
            <a:avLst/>
          </a:prstGeom>
          <a:solidFill>
            <a:srgbClr val="F8EFEF"/>
          </a:solidFill>
          <a:ln w="12700" cap="flat" cmpd="sng" algn="ctr">
            <a:noFill/>
            <a:prstDash val="solid"/>
            <a:miter lim="800000"/>
          </a:ln>
          <a:effectLst/>
        </p:spPr>
        <p:txBody>
          <a:bodyPr rtlCol="0" anchor="ct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050" b="1"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050" b="1" i="0" u="none" strike="noStrike" kern="0" cap="none" spc="0" normalizeH="0" baseline="0" noProof="0">
                <a:ln>
                  <a:noFill/>
                </a:ln>
                <a:solidFill>
                  <a:prstClr val="black"/>
                </a:solidFill>
                <a:effectLst/>
                <a:uLnTx/>
                <a:uFillTx/>
              </a:rPr>
              <a:t>Entorno físico</a:t>
            </a:r>
            <a:endParaRPr kumimoji="0" lang="es-PE" sz="1050" b="0" i="0" u="none" strike="noStrike" kern="0" cap="none" spc="0" normalizeH="0" baseline="0" noProof="0">
              <a:ln>
                <a:noFill/>
              </a:ln>
              <a:solidFill>
                <a:prstClr val="black"/>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050" b="0" i="0" u="none" strike="noStrike" kern="0" cap="none" spc="0" normalizeH="0" baseline="0" noProof="0">
                <a:ln>
                  <a:noFill/>
                </a:ln>
                <a:solidFill>
                  <a:prstClr val="black"/>
                </a:solidFill>
                <a:effectLst/>
                <a:uLnTx/>
                <a:uFillTx/>
              </a:rPr>
              <a:t>Indicadores de condiciones peligrosas fuera  y dentro de la IE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050" b="0" i="0" u="none" strike="noStrike" kern="0" cap="none" spc="0" normalizeH="0" baseline="0" noProof="0">
                <a:ln>
                  <a:noFill/>
                </a:ln>
                <a:solidFill>
                  <a:prstClr val="black"/>
                </a:solidFill>
                <a:effectLst/>
                <a:uLnTx/>
                <a:uFillTx/>
              </a:rPr>
              <a:t>Indicador de condiciones de suciedad</a:t>
            </a:r>
            <a:r>
              <a:rPr kumimoji="0" lang="es-PE" sz="1050" b="0" i="0" u="none" strike="noStrike" kern="0" cap="none" spc="0" normalizeH="0" noProof="0">
                <a:ln>
                  <a:noFill/>
                </a:ln>
                <a:solidFill>
                  <a:prstClr val="black"/>
                </a:solidFill>
                <a:effectLst/>
                <a:uLnTx/>
                <a:uFillTx/>
              </a:rPr>
              <a:t> y calidad de SSHH</a:t>
            </a:r>
            <a:r>
              <a:rPr kumimoji="0" lang="es-PE" sz="1050" b="0" i="0" u="none" strike="noStrike" kern="0" cap="none" spc="0" normalizeH="0" baseline="0" noProof="0">
                <a:ln>
                  <a:noFill/>
                </a:ln>
                <a:solidFill>
                  <a:prstClr val="black"/>
                </a:solidFill>
                <a:effectLst/>
                <a:uLnTx/>
                <a:uFillTx/>
              </a:rPr>
              <a:t> en la IE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050" b="0" i="0" u="none" strike="noStrike" kern="0" cap="none" spc="0" normalizeH="0" baseline="0" noProof="0">
              <a:ln>
                <a:noFill/>
              </a:ln>
              <a:solidFill>
                <a:prstClr val="black"/>
              </a:solidFill>
              <a:effectLst/>
              <a:uLnTx/>
              <a:uFillTx/>
            </a:endParaRPr>
          </a:p>
        </p:txBody>
      </p:sp>
      <p:sp>
        <p:nvSpPr>
          <p:cNvPr id="12" name="Rectángulo redondeado 29">
            <a:extLst>
              <a:ext uri="{FF2B5EF4-FFF2-40B4-BE49-F238E27FC236}">
                <a16:creationId xmlns="" xmlns:a16="http://schemas.microsoft.com/office/drawing/2014/main" id="{17CDEC3C-BFFB-4C21-A014-1F8D3C4B14EA}"/>
              </a:ext>
            </a:extLst>
          </p:cNvPr>
          <p:cNvSpPr/>
          <p:nvPr/>
        </p:nvSpPr>
        <p:spPr>
          <a:xfrm>
            <a:off x="368473" y="4462881"/>
            <a:ext cx="1265874" cy="1934788"/>
          </a:xfrm>
          <a:prstGeom prst="roundRect">
            <a:avLst/>
          </a:prstGeom>
          <a:solidFill>
            <a:schemeClr val="tx2">
              <a:lumMod val="20000"/>
              <a:lumOff val="80000"/>
            </a:schemeClr>
          </a:solidFill>
          <a:ln w="381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050" b="1"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200" b="1" i="0" u="none" strike="noStrike" kern="0" cap="none" spc="0" normalizeH="0" baseline="0" noProof="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600" b="1" i="0" u="none" strike="noStrike" kern="0" cap="none" spc="0" normalizeH="0" baseline="0" noProof="0">
                <a:ln>
                  <a:noFill/>
                </a:ln>
                <a:effectLst/>
                <a:uLnTx/>
                <a:uFillTx/>
              </a:rPr>
              <a:t>CDL</a:t>
            </a:r>
            <a:r>
              <a:rPr kumimoji="0" lang="es-PE" sz="1200" b="1" i="0" u="none" strike="noStrike" kern="0" cap="none" spc="0" normalizeH="0" baseline="0" noProof="0">
                <a:ln>
                  <a:noFill/>
                </a:ln>
                <a:effectLst/>
                <a:uLnTx/>
                <a:uFillTx/>
              </a:rPr>
              <a:t> Instrumento de </a:t>
            </a:r>
            <a:r>
              <a:rPr kumimoji="0" lang="es-PE" sz="1200" b="1" i="0" u="sng" strike="noStrike" kern="0" cap="none" spc="0" normalizeH="0" baseline="0" noProof="0">
                <a:ln>
                  <a:noFill/>
                </a:ln>
                <a:effectLst/>
                <a:uLnTx/>
                <a:uFillTx/>
              </a:rPr>
              <a:t>desarrollo y aprendizaje temprano</a:t>
            </a:r>
            <a:r>
              <a:rPr lang="es-PE" sz="1200" b="1" u="sng" kern="0"/>
              <a:t>*</a:t>
            </a:r>
            <a:endParaRPr lang="es-PE" sz="1200" b="1" i="0" u="sng" strike="noStrike" kern="0" cap="none" spc="0" normalizeH="0" baseline="0" noProof="0">
              <a:ln>
                <a:noFill/>
              </a:ln>
              <a:effectLst/>
              <a:uLnTx/>
              <a:uFillTx/>
              <a:cs typeface="Calibri"/>
            </a:endParaRPr>
          </a:p>
        </p:txBody>
      </p:sp>
      <p:pic>
        <p:nvPicPr>
          <p:cNvPr id="13" name="Imagen 12">
            <a:extLst>
              <a:ext uri="{FF2B5EF4-FFF2-40B4-BE49-F238E27FC236}">
                <a16:creationId xmlns="" xmlns:a16="http://schemas.microsoft.com/office/drawing/2014/main" id="{80E99656-3D6C-4081-B752-D76C11C18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02" y="4579576"/>
            <a:ext cx="429576" cy="330521"/>
          </a:xfrm>
          <a:prstGeom prst="rect">
            <a:avLst/>
          </a:prstGeom>
        </p:spPr>
      </p:pic>
      <p:sp>
        <p:nvSpPr>
          <p:cNvPr id="14" name="Rectángulo redondeado 33">
            <a:extLst>
              <a:ext uri="{FF2B5EF4-FFF2-40B4-BE49-F238E27FC236}">
                <a16:creationId xmlns="" xmlns:a16="http://schemas.microsoft.com/office/drawing/2014/main" id="{C36C56AE-F0DE-4FC4-8C23-2DB047999020}"/>
              </a:ext>
            </a:extLst>
          </p:cNvPr>
          <p:cNvSpPr/>
          <p:nvPr/>
        </p:nvSpPr>
        <p:spPr>
          <a:xfrm>
            <a:off x="4615346" y="4725882"/>
            <a:ext cx="1306332" cy="1607276"/>
          </a:xfrm>
          <a:prstGeom prst="roundRect">
            <a:avLst/>
          </a:prstGeom>
          <a:solidFill>
            <a:srgbClr val="F8EFEF"/>
          </a:solidFill>
          <a:ln w="12700" cap="flat" cmpd="sng" algn="ctr">
            <a:noFill/>
            <a:prstDash val="solid"/>
            <a:miter lim="800000"/>
          </a:ln>
          <a:effectLst/>
        </p:spPr>
        <p:txBody>
          <a:bodyPr lIns="91440" tIns="45720" rIns="91440" bIns="45720" rtlCol="0" anchor="ctr"/>
          <a:lstStyle/>
          <a:p>
            <a:pPr algn="ctr">
              <a:defRPr/>
            </a:pPr>
            <a:r>
              <a:rPr kumimoji="0" lang="es-PE" sz="1100" i="0" u="none" strike="noStrike" kern="0" cap="none" spc="0" normalizeH="0" baseline="0" noProof="0">
                <a:ln>
                  <a:noFill/>
                </a:ln>
                <a:effectLst/>
                <a:uLnTx/>
                <a:uFillTx/>
                <a:cs typeface="Calibri Light"/>
              </a:rPr>
              <a:t>Indicadores de</a:t>
            </a:r>
            <a:r>
              <a:rPr kumimoji="0" lang="es-PE" sz="1100" i="0" u="none" strike="noStrike" kern="0" cap="none" spc="0" normalizeH="0" noProof="0">
                <a:ln>
                  <a:noFill/>
                </a:ln>
                <a:effectLst/>
                <a:uLnTx/>
                <a:uFillTx/>
                <a:cs typeface="Calibri Light"/>
              </a:rPr>
              <a:t> comprensión emocional, resolución de conflictos y empatía</a:t>
            </a:r>
            <a:r>
              <a:rPr lang="es-PE" sz="1100" kern="0">
                <a:cs typeface="Calibri Light"/>
              </a:rPr>
              <a:t> </a:t>
            </a:r>
            <a:endParaRPr lang="es-ES" sz="1600"/>
          </a:p>
        </p:txBody>
      </p:sp>
      <p:sp>
        <p:nvSpPr>
          <p:cNvPr id="15" name="Rectángulo redondeado 34">
            <a:extLst>
              <a:ext uri="{FF2B5EF4-FFF2-40B4-BE49-F238E27FC236}">
                <a16:creationId xmlns="" xmlns:a16="http://schemas.microsoft.com/office/drawing/2014/main" id="{DDF318E0-4062-4BC4-9ECD-0B8138F4AACF}"/>
              </a:ext>
            </a:extLst>
          </p:cNvPr>
          <p:cNvSpPr/>
          <p:nvPr/>
        </p:nvSpPr>
        <p:spPr>
          <a:xfrm>
            <a:off x="6055821" y="4825009"/>
            <a:ext cx="1250031" cy="1607277"/>
          </a:xfrm>
          <a:prstGeom prst="roundRect">
            <a:avLst/>
          </a:prstGeom>
          <a:solidFill>
            <a:srgbClr val="F8EFEF"/>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100" i="0" u="none" strike="noStrike" kern="0" cap="none" spc="0" normalizeH="0" baseline="0" noProof="0">
                <a:ln>
                  <a:noFill/>
                </a:ln>
                <a:effectLst/>
                <a:uLnTx/>
                <a:uFillTx/>
              </a:rPr>
              <a:t>Indicadores</a:t>
            </a:r>
            <a:r>
              <a:rPr kumimoji="0" lang="es-PE" sz="1100" i="0" u="none" strike="noStrike" kern="0" cap="none" spc="0" normalizeH="0" noProof="0">
                <a:ln>
                  <a:noFill/>
                </a:ln>
                <a:effectLst/>
                <a:uLnTx/>
                <a:uFillTx/>
              </a:rPr>
              <a:t> de control inhibitorio, flexibilidad cognitiva y memoria de trabajo</a:t>
            </a:r>
            <a:endParaRPr lang="es-ES" sz="1600"/>
          </a:p>
        </p:txBody>
      </p:sp>
      <p:sp>
        <p:nvSpPr>
          <p:cNvPr id="16" name="Rectángulo redondeado 36">
            <a:extLst>
              <a:ext uri="{FF2B5EF4-FFF2-40B4-BE49-F238E27FC236}">
                <a16:creationId xmlns="" xmlns:a16="http://schemas.microsoft.com/office/drawing/2014/main" id="{36E03D44-EB33-4E53-9ADE-C08ED2B721C9}"/>
              </a:ext>
            </a:extLst>
          </p:cNvPr>
          <p:cNvSpPr/>
          <p:nvPr/>
        </p:nvSpPr>
        <p:spPr>
          <a:xfrm>
            <a:off x="1796338" y="4725258"/>
            <a:ext cx="1321623" cy="1609478"/>
          </a:xfrm>
          <a:prstGeom prst="roundRect">
            <a:avLst/>
          </a:prstGeom>
          <a:solidFill>
            <a:srgbClr val="F8EFEF"/>
          </a:solidFill>
          <a:ln w="12700" cap="flat" cmpd="sng" algn="ctr">
            <a:noFill/>
            <a:prstDash val="solid"/>
            <a:miter lim="800000"/>
          </a:ln>
          <a:effectLst/>
        </p:spPr>
        <p:txBody>
          <a:bodyPr rtlCol="0" anchor="ctr"/>
          <a:lstStyle/>
          <a:p>
            <a:pPr lvl="0" algn="ctr"/>
            <a:r>
              <a:rPr kumimoji="0" lang="es-PE" sz="1100" i="0" u="none" strike="noStrike" kern="0" cap="none" spc="0" normalizeH="0" noProof="0">
                <a:ln>
                  <a:noFill/>
                </a:ln>
                <a:solidFill>
                  <a:prstClr val="black"/>
                </a:solidFill>
                <a:effectLst/>
                <a:uLnTx/>
                <a:uFillTx/>
              </a:rPr>
              <a:t>Indicadores de conteo, adición, identificación de números, entre otros</a:t>
            </a:r>
            <a:endParaRPr kumimoji="0" lang="es-PE" sz="1100" i="0" u="none" strike="noStrike" kern="0" cap="none" spc="0" normalizeH="0" baseline="0" noProof="0">
              <a:ln>
                <a:noFill/>
              </a:ln>
              <a:solidFill>
                <a:prstClr val="black"/>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100" b="0" i="0" u="none" strike="noStrike" kern="0" cap="none" spc="0" normalizeH="0" baseline="0" noProof="0">
              <a:ln>
                <a:noFill/>
              </a:ln>
              <a:solidFill>
                <a:prstClr val="black"/>
              </a:solidFill>
              <a:effectLst/>
              <a:uLnTx/>
              <a:uFillTx/>
            </a:endParaRPr>
          </a:p>
        </p:txBody>
      </p:sp>
      <p:sp>
        <p:nvSpPr>
          <p:cNvPr id="17" name="Rectángulo redondeado 37">
            <a:extLst>
              <a:ext uri="{FF2B5EF4-FFF2-40B4-BE49-F238E27FC236}">
                <a16:creationId xmlns="" xmlns:a16="http://schemas.microsoft.com/office/drawing/2014/main" id="{4D0861F4-BE39-4901-B86C-057DD713F2BC}"/>
              </a:ext>
            </a:extLst>
          </p:cNvPr>
          <p:cNvSpPr/>
          <p:nvPr/>
        </p:nvSpPr>
        <p:spPr>
          <a:xfrm>
            <a:off x="3201177" y="4827210"/>
            <a:ext cx="1306332" cy="1607276"/>
          </a:xfrm>
          <a:prstGeom prst="roundRect">
            <a:avLst/>
          </a:prstGeom>
          <a:solidFill>
            <a:srgbClr val="F8EF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100" i="0" u="none" strike="noStrike" kern="0" cap="none" spc="0" normalizeH="0" baseline="0" noProof="0">
                <a:ln>
                  <a:noFill/>
                </a:ln>
                <a:solidFill>
                  <a:prstClr val="black"/>
                </a:solidFill>
                <a:effectLst/>
                <a:uLnTx/>
                <a:uFillTx/>
              </a:rPr>
              <a:t>Indicadores</a:t>
            </a:r>
            <a:r>
              <a:rPr kumimoji="0" lang="es-PE" sz="1100" i="0" u="none" strike="noStrike" kern="0" cap="none" spc="0" normalizeH="0" noProof="0">
                <a:ln>
                  <a:noFill/>
                </a:ln>
                <a:solidFill>
                  <a:prstClr val="black"/>
                </a:solidFill>
                <a:effectLst/>
                <a:uLnTx/>
                <a:uFillTx/>
              </a:rPr>
              <a:t> de vocabulario expresivo, conciencia fonológica,  identificación de letras</a:t>
            </a:r>
            <a:endParaRPr kumimoji="0" lang="es-PE" sz="1100" i="0" u="none" strike="noStrike" kern="0" cap="none" spc="0" normalizeH="0" baseline="0" noProof="0">
              <a:ln>
                <a:noFill/>
              </a:ln>
              <a:solidFill>
                <a:prstClr val="black"/>
              </a:solidFill>
              <a:effectLst/>
              <a:uLnTx/>
              <a:uFillTx/>
            </a:endParaRPr>
          </a:p>
        </p:txBody>
      </p:sp>
      <p:sp>
        <p:nvSpPr>
          <p:cNvPr id="18" name="Rectángulo redondeado 39">
            <a:extLst>
              <a:ext uri="{FF2B5EF4-FFF2-40B4-BE49-F238E27FC236}">
                <a16:creationId xmlns="" xmlns:a16="http://schemas.microsoft.com/office/drawing/2014/main" id="{C34CE204-196F-4302-A9EB-CBD38CDED522}"/>
              </a:ext>
            </a:extLst>
          </p:cNvPr>
          <p:cNvSpPr/>
          <p:nvPr/>
        </p:nvSpPr>
        <p:spPr>
          <a:xfrm>
            <a:off x="7439995" y="4948496"/>
            <a:ext cx="1170313" cy="654360"/>
          </a:xfrm>
          <a:prstGeom prst="roundRect">
            <a:avLst/>
          </a:prstGeom>
          <a:solidFill>
            <a:srgbClr val="F8EF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100" b="0" i="0" u="none" strike="noStrike" kern="0" cap="none" spc="0" normalizeH="0" baseline="0" noProof="0">
                <a:ln>
                  <a:noFill/>
                </a:ln>
                <a:solidFill>
                  <a:prstClr val="black"/>
                </a:solidFill>
                <a:effectLst/>
                <a:uLnTx/>
                <a:uFillTx/>
              </a:rPr>
              <a:t>Indicadores</a:t>
            </a:r>
            <a:r>
              <a:rPr kumimoji="0" lang="es-PE" sz="1100" b="0" i="0" u="none" strike="noStrike" kern="0" cap="none" spc="0" normalizeH="0" noProof="0">
                <a:ln>
                  <a:noFill/>
                </a:ln>
                <a:solidFill>
                  <a:prstClr val="black"/>
                </a:solidFill>
                <a:effectLst/>
                <a:uLnTx/>
                <a:uFillTx/>
              </a:rPr>
              <a:t> de motricidad</a:t>
            </a:r>
            <a:r>
              <a:rPr lang="es-PE" sz="1100" kern="0">
                <a:solidFill>
                  <a:prstClr val="black"/>
                </a:solidFill>
              </a:rPr>
              <a:t> fina y gruesa</a:t>
            </a:r>
            <a:endParaRPr kumimoji="0" lang="es-PE" sz="1100" b="0" i="0" u="none" strike="noStrike" kern="0" cap="none" spc="0" normalizeH="0" baseline="0" noProof="0">
              <a:ln>
                <a:noFill/>
              </a:ln>
              <a:solidFill>
                <a:prstClr val="black"/>
              </a:solidFill>
              <a:effectLst/>
              <a:uLnTx/>
              <a:uFillTx/>
            </a:endParaRPr>
          </a:p>
        </p:txBody>
      </p:sp>
      <p:sp>
        <p:nvSpPr>
          <p:cNvPr id="19" name="Abrir llave 18">
            <a:extLst>
              <a:ext uri="{FF2B5EF4-FFF2-40B4-BE49-F238E27FC236}">
                <a16:creationId xmlns="" xmlns:a16="http://schemas.microsoft.com/office/drawing/2014/main" id="{32FB7226-515C-49B0-A7AF-F50D80B154F7}"/>
              </a:ext>
            </a:extLst>
          </p:cNvPr>
          <p:cNvSpPr/>
          <p:nvPr/>
        </p:nvSpPr>
        <p:spPr>
          <a:xfrm rot="5400000">
            <a:off x="2917971" y="1077646"/>
            <a:ext cx="237066" cy="2612552"/>
          </a:xfrm>
          <a:prstGeom prst="leftBrace">
            <a:avLst/>
          </a:prstGeom>
          <a:noFill/>
          <a:ln w="6350" cap="flat" cmpd="sng" algn="ctr">
            <a:solidFill>
              <a:srgbClr val="BA3D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black"/>
              </a:solidFill>
              <a:effectLst/>
              <a:uLnTx/>
              <a:uFillTx/>
              <a:latin typeface="Arial Narrow" panose="020B0606020202030204" pitchFamily="34" charset="0"/>
            </a:endParaRPr>
          </a:p>
        </p:txBody>
      </p:sp>
      <p:sp>
        <p:nvSpPr>
          <p:cNvPr id="20" name="Abrir llave 19">
            <a:extLst>
              <a:ext uri="{FF2B5EF4-FFF2-40B4-BE49-F238E27FC236}">
                <a16:creationId xmlns="" xmlns:a16="http://schemas.microsoft.com/office/drawing/2014/main" id="{F3F88730-71FD-4C2D-9419-46008740976F}"/>
              </a:ext>
            </a:extLst>
          </p:cNvPr>
          <p:cNvSpPr/>
          <p:nvPr/>
        </p:nvSpPr>
        <p:spPr>
          <a:xfrm rot="5400000">
            <a:off x="7216280" y="-541651"/>
            <a:ext cx="265404" cy="5796091"/>
          </a:xfrm>
          <a:prstGeom prst="leftBrace">
            <a:avLst/>
          </a:prstGeom>
          <a:noFill/>
          <a:ln w="6350" cap="flat" cmpd="sng" algn="ctr">
            <a:solidFill>
              <a:srgbClr val="BA3D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black"/>
              </a:solidFill>
              <a:effectLst/>
              <a:uLnTx/>
              <a:uFillTx/>
              <a:latin typeface="Arial Narrow" panose="020B0606020202030204" pitchFamily="34" charset="0"/>
            </a:endParaRPr>
          </a:p>
        </p:txBody>
      </p:sp>
      <p:sp>
        <p:nvSpPr>
          <p:cNvPr id="21" name="Rectángulo redondeado 45">
            <a:extLst>
              <a:ext uri="{FF2B5EF4-FFF2-40B4-BE49-F238E27FC236}">
                <a16:creationId xmlns="" xmlns:a16="http://schemas.microsoft.com/office/drawing/2014/main" id="{F2AC00AB-AB35-48A8-8B3F-7BDC163FF2B3}"/>
              </a:ext>
            </a:extLst>
          </p:cNvPr>
          <p:cNvSpPr/>
          <p:nvPr/>
        </p:nvSpPr>
        <p:spPr>
          <a:xfrm>
            <a:off x="1708825" y="1946997"/>
            <a:ext cx="2633955" cy="338831"/>
          </a:xfrm>
          <a:prstGeom prst="roundRect">
            <a:avLst/>
          </a:prstGeom>
          <a:solidFill>
            <a:srgbClr val="E47B4E"/>
          </a:solidFill>
          <a:ln w="12700" cap="flat" cmpd="sng" algn="ctr">
            <a:solidFill>
              <a:srgbClr val="E47B4E"/>
            </a:solidFill>
            <a:prstDash val="solid"/>
            <a:miter lim="800000"/>
          </a:ln>
          <a:effectLst/>
        </p:spPr>
        <p:txBody>
          <a:bodyPr rtlCol="0" anchor="ct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4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Arial Narrow" panose="020B0606020202030204" pitchFamily="34" charset="0"/>
              </a:rPr>
              <a:t>Calidad estructural</a:t>
            </a:r>
            <a:endParaRPr kumimoji="0" lang="es-PE" sz="1400" b="0" i="0" u="none" strike="noStrike" kern="0" cap="none" spc="0" normalizeH="0" baseline="0" noProof="0" dirty="0">
              <a:ln>
                <a:noFill/>
              </a:ln>
              <a:solidFill>
                <a:prstClr val="black"/>
              </a:solidFill>
              <a:effectLst/>
              <a:uLnTx/>
              <a:uFillTx/>
              <a:latin typeface="Arial Narrow" panose="020B0606020202030204" pitchFamily="34"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400" b="0" i="0" u="none" strike="noStrike" kern="0" cap="none" spc="0" normalizeH="0" baseline="0" noProof="0" dirty="0">
              <a:ln>
                <a:noFill/>
              </a:ln>
              <a:solidFill>
                <a:prstClr val="black"/>
              </a:solidFill>
              <a:effectLst/>
              <a:uLnTx/>
              <a:uFillTx/>
              <a:latin typeface="Arial Narrow" panose="020B0606020202030204" pitchFamily="34" charset="0"/>
            </a:endParaRPr>
          </a:p>
        </p:txBody>
      </p:sp>
      <p:sp>
        <p:nvSpPr>
          <p:cNvPr id="22" name="Rectángulo redondeado 64">
            <a:extLst>
              <a:ext uri="{FF2B5EF4-FFF2-40B4-BE49-F238E27FC236}">
                <a16:creationId xmlns="" xmlns:a16="http://schemas.microsoft.com/office/drawing/2014/main" id="{9612F41B-96E9-4F2A-A25A-36CE4F5391A8}"/>
              </a:ext>
            </a:extLst>
          </p:cNvPr>
          <p:cNvSpPr/>
          <p:nvPr/>
        </p:nvSpPr>
        <p:spPr>
          <a:xfrm>
            <a:off x="4450936" y="1960853"/>
            <a:ext cx="5796092" cy="283131"/>
          </a:xfrm>
          <a:prstGeom prst="roundRect">
            <a:avLst/>
          </a:prstGeom>
          <a:solidFill>
            <a:srgbClr val="E47B4E"/>
          </a:solidFill>
          <a:ln w="12700" cap="flat" cmpd="sng" algn="ctr">
            <a:solidFill>
              <a:srgbClr val="E47B4E"/>
            </a:solidFill>
            <a:prstDash val="solid"/>
            <a:miter lim="800000"/>
          </a:ln>
          <a:effectLst/>
        </p:spPr>
        <p:txBody>
          <a:bodyPr rtlCol="0" anchor="ct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4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rPr>
              <a:t>Calidad de proceso</a:t>
            </a:r>
            <a:endParaRPr kumimoji="0" lang="es-PE" sz="1400" b="0" i="0" u="none" strike="noStrike" kern="0" cap="none" spc="0" normalizeH="0" baseline="0" noProof="0" dirty="0">
              <a:ln>
                <a:noFill/>
              </a:ln>
              <a:solidFill>
                <a:prstClr val="black"/>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400" b="0" i="0" u="none" strike="noStrike" kern="0" cap="none" spc="0" normalizeH="0" baseline="0" noProof="0" dirty="0">
              <a:ln>
                <a:noFill/>
              </a:ln>
              <a:solidFill>
                <a:prstClr val="black"/>
              </a:solidFill>
              <a:effectLst/>
              <a:uLnTx/>
              <a:uFillTx/>
            </a:endParaRPr>
          </a:p>
        </p:txBody>
      </p:sp>
      <p:sp>
        <p:nvSpPr>
          <p:cNvPr id="23" name="Rectángulo redondeado 65">
            <a:extLst>
              <a:ext uri="{FF2B5EF4-FFF2-40B4-BE49-F238E27FC236}">
                <a16:creationId xmlns="" xmlns:a16="http://schemas.microsoft.com/office/drawing/2014/main" id="{EDEADA36-A884-43A5-9B11-E2584F25E1A4}"/>
              </a:ext>
            </a:extLst>
          </p:cNvPr>
          <p:cNvSpPr/>
          <p:nvPr/>
        </p:nvSpPr>
        <p:spPr>
          <a:xfrm>
            <a:off x="1781207" y="4489019"/>
            <a:ext cx="1332260" cy="363021"/>
          </a:xfrm>
          <a:prstGeom prst="roundRect">
            <a:avLst/>
          </a:prstGeom>
          <a:solidFill>
            <a:srgbClr val="E47B4E"/>
          </a:solidFill>
          <a:ln w="12700" cap="flat" cmpd="sng" algn="ctr">
            <a:solidFill>
              <a:srgbClr val="E47B4E"/>
            </a:solidFill>
            <a:prstDash val="solid"/>
            <a:miter lim="800000"/>
          </a:ln>
          <a:effectLst/>
        </p:spPr>
        <p:txBody>
          <a:bodyPr rtlCol="0" anchor="ct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300" b="1" i="0" u="none" strike="noStrike" kern="0" cap="none" spc="0" normalizeH="0" baseline="0" noProof="0">
              <a:ln>
                <a:noFill/>
              </a:ln>
              <a:solidFill>
                <a:prstClr val="black"/>
              </a:solidFill>
              <a:effectLst/>
              <a:uLnTx/>
              <a:uFillTx/>
              <a:latin typeface="Arial Narrow" panose="020B0606020202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300" b="1" i="0" u="none" strike="noStrike" kern="0" cap="none" spc="0" normalizeH="0" baseline="0" noProof="0">
                <a:ln>
                  <a:noFill/>
                </a:ln>
                <a:solidFill>
                  <a:prstClr val="black"/>
                </a:solidFill>
                <a:effectLst/>
                <a:uLnTx/>
                <a:uFillTx/>
                <a:latin typeface="Arial Narrow" panose="020B0606020202030204" pitchFamily="34" charset="0"/>
              </a:rPr>
              <a:t>Matemática</a:t>
            </a:r>
            <a:endParaRPr kumimoji="0" lang="es-PE" sz="1300" b="0" i="0" u="none" strike="noStrike" kern="0" cap="none" spc="0" normalizeH="0" baseline="0" noProof="0">
              <a:ln>
                <a:noFill/>
              </a:ln>
              <a:solidFill>
                <a:prstClr val="black"/>
              </a:solidFill>
              <a:effectLst/>
              <a:uLnTx/>
              <a:uFillTx/>
              <a:latin typeface="Arial Narrow" panose="020B0606020202030204" pitchFamily="34"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300" b="0" i="0" u="none" strike="noStrike" kern="0" cap="none" spc="0" normalizeH="0" baseline="0" noProof="0">
              <a:ln>
                <a:noFill/>
              </a:ln>
              <a:solidFill>
                <a:prstClr val="black"/>
              </a:solidFill>
              <a:effectLst/>
              <a:uLnTx/>
              <a:uFillTx/>
              <a:latin typeface="Arial Narrow" panose="020B0606020202030204" pitchFamily="34" charset="0"/>
            </a:endParaRPr>
          </a:p>
        </p:txBody>
      </p:sp>
      <p:sp>
        <p:nvSpPr>
          <p:cNvPr id="24" name="Rectángulo redondeado 66">
            <a:extLst>
              <a:ext uri="{FF2B5EF4-FFF2-40B4-BE49-F238E27FC236}">
                <a16:creationId xmlns="" xmlns:a16="http://schemas.microsoft.com/office/drawing/2014/main" id="{B55ACA74-528D-49AA-9E31-E0E3051BB496}"/>
              </a:ext>
            </a:extLst>
          </p:cNvPr>
          <p:cNvSpPr/>
          <p:nvPr/>
        </p:nvSpPr>
        <p:spPr>
          <a:xfrm>
            <a:off x="3177557" y="4489019"/>
            <a:ext cx="1356624" cy="363021"/>
          </a:xfrm>
          <a:prstGeom prst="roundRect">
            <a:avLst/>
          </a:prstGeom>
          <a:solidFill>
            <a:srgbClr val="E47B4E"/>
          </a:solidFill>
          <a:ln w="12700" cap="flat" cmpd="sng" algn="ctr">
            <a:solidFill>
              <a:srgbClr val="E47B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300" b="1" i="0" u="none" strike="noStrike" kern="0" cap="none" spc="0" normalizeH="0" baseline="0" noProof="0">
                <a:ln>
                  <a:noFill/>
                </a:ln>
                <a:solidFill>
                  <a:prstClr val="black"/>
                </a:solidFill>
                <a:effectLst/>
                <a:uLnTx/>
                <a:uFillTx/>
                <a:latin typeface="Arial Narrow" panose="020B0606020202030204" pitchFamily="34" charset="0"/>
              </a:rPr>
              <a:t>Comunicación</a:t>
            </a:r>
            <a:endParaRPr kumimoji="0" lang="es-PE" sz="1300" b="0" i="0" u="none" strike="noStrike" kern="0" cap="none" spc="0" normalizeH="0" baseline="0" noProof="0">
              <a:ln>
                <a:noFill/>
              </a:ln>
              <a:solidFill>
                <a:prstClr val="black"/>
              </a:solidFill>
              <a:effectLst/>
              <a:uLnTx/>
              <a:uFillTx/>
              <a:latin typeface="Arial Narrow" panose="020B0606020202030204" pitchFamily="34" charset="0"/>
            </a:endParaRPr>
          </a:p>
        </p:txBody>
      </p:sp>
      <p:sp>
        <p:nvSpPr>
          <p:cNvPr id="25" name="Rectángulo redondeado 71">
            <a:extLst>
              <a:ext uri="{FF2B5EF4-FFF2-40B4-BE49-F238E27FC236}">
                <a16:creationId xmlns="" xmlns:a16="http://schemas.microsoft.com/office/drawing/2014/main" id="{380C6D09-B7AF-4504-9776-55C2F53A0297}"/>
              </a:ext>
            </a:extLst>
          </p:cNvPr>
          <p:cNvSpPr/>
          <p:nvPr/>
        </p:nvSpPr>
        <p:spPr>
          <a:xfrm>
            <a:off x="6056137" y="4489019"/>
            <a:ext cx="1285652" cy="363021"/>
          </a:xfrm>
          <a:prstGeom prst="roundRect">
            <a:avLst/>
          </a:prstGeom>
          <a:solidFill>
            <a:srgbClr val="E47B4E"/>
          </a:solidFill>
          <a:ln w="12700" cap="flat" cmpd="sng" algn="ctr">
            <a:solidFill>
              <a:srgbClr val="E47B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300" b="1" i="0" u="none" strike="noStrike" kern="0" cap="none" spc="0" normalizeH="0" baseline="0" noProof="0">
                <a:ln>
                  <a:noFill/>
                </a:ln>
                <a:solidFill>
                  <a:prstClr val="black"/>
                </a:solidFill>
                <a:effectLst/>
                <a:uLnTx/>
                <a:uFillTx/>
                <a:latin typeface="Arial Narrow" panose="020B0606020202030204" pitchFamily="34" charset="0"/>
              </a:rPr>
              <a:t>Función Ejecutiva</a:t>
            </a:r>
            <a:endParaRPr kumimoji="0" lang="es-PE" sz="1300" b="0" i="0" u="none" strike="noStrike" kern="0" cap="none" spc="0" normalizeH="0" baseline="0" noProof="0">
              <a:ln>
                <a:noFill/>
              </a:ln>
              <a:solidFill>
                <a:prstClr val="black"/>
              </a:solidFill>
              <a:effectLst/>
              <a:uLnTx/>
              <a:uFillTx/>
              <a:latin typeface="Arial Narrow" panose="020B0606020202030204" pitchFamily="34" charset="0"/>
            </a:endParaRPr>
          </a:p>
        </p:txBody>
      </p:sp>
      <p:sp>
        <p:nvSpPr>
          <p:cNvPr id="26" name="Rectángulo redondeado 72">
            <a:extLst>
              <a:ext uri="{FF2B5EF4-FFF2-40B4-BE49-F238E27FC236}">
                <a16:creationId xmlns="" xmlns:a16="http://schemas.microsoft.com/office/drawing/2014/main" id="{10DBB68F-7FD6-4F2D-919F-21A2CBD6344A}"/>
              </a:ext>
            </a:extLst>
          </p:cNvPr>
          <p:cNvSpPr/>
          <p:nvPr/>
        </p:nvSpPr>
        <p:spPr>
          <a:xfrm>
            <a:off x="4573992" y="4489019"/>
            <a:ext cx="1442334" cy="363021"/>
          </a:xfrm>
          <a:prstGeom prst="roundRect">
            <a:avLst/>
          </a:prstGeom>
          <a:solidFill>
            <a:srgbClr val="E47B4E"/>
          </a:solidFill>
          <a:ln w="12700" cap="flat" cmpd="sng" algn="ctr">
            <a:solidFill>
              <a:srgbClr val="E47B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300" b="1" i="0" u="none" strike="noStrike" kern="0" cap="none" spc="0" normalizeH="0" baseline="0" noProof="0">
                <a:ln>
                  <a:noFill/>
                </a:ln>
                <a:solidFill>
                  <a:prstClr val="black"/>
                </a:solidFill>
                <a:effectLst/>
                <a:uLnTx/>
                <a:uFillTx/>
                <a:latin typeface="Arial Narrow" panose="020B0606020202030204" pitchFamily="34" charset="0"/>
              </a:rPr>
              <a:t>Desarrollo socioemocional</a:t>
            </a:r>
            <a:endParaRPr kumimoji="0" lang="es-PE" sz="1300" b="0" i="0" u="none" strike="noStrike" kern="0" cap="none" spc="0" normalizeH="0" baseline="0" noProof="0">
              <a:ln>
                <a:noFill/>
              </a:ln>
              <a:solidFill>
                <a:prstClr val="black"/>
              </a:solidFill>
              <a:effectLst/>
              <a:uLnTx/>
              <a:uFillTx/>
              <a:latin typeface="Arial Narrow" panose="020B0606020202030204" pitchFamily="34" charset="0"/>
            </a:endParaRPr>
          </a:p>
        </p:txBody>
      </p:sp>
      <p:sp>
        <p:nvSpPr>
          <p:cNvPr id="27" name="Rectángulo redondeado 55">
            <a:extLst>
              <a:ext uri="{FF2B5EF4-FFF2-40B4-BE49-F238E27FC236}">
                <a16:creationId xmlns="" xmlns:a16="http://schemas.microsoft.com/office/drawing/2014/main" id="{12AFF84A-862E-4150-A67F-AD3A68135220}"/>
              </a:ext>
            </a:extLst>
          </p:cNvPr>
          <p:cNvSpPr/>
          <p:nvPr/>
        </p:nvSpPr>
        <p:spPr>
          <a:xfrm>
            <a:off x="3118721" y="2491632"/>
            <a:ext cx="1209288" cy="1400087"/>
          </a:xfrm>
          <a:prstGeom prst="roundRect">
            <a:avLst/>
          </a:prstGeom>
          <a:solidFill>
            <a:srgbClr val="F8EF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050" b="1" i="0" u="none" strike="noStrike" kern="0" cap="none" spc="0" normalizeH="0" baseline="0" noProof="0">
                <a:ln>
                  <a:noFill/>
                </a:ln>
                <a:solidFill>
                  <a:prstClr val="black"/>
                </a:solidFill>
                <a:effectLst/>
                <a:uLnTx/>
                <a:uFillTx/>
              </a:rPr>
              <a:t>Presencia y cantidad</a:t>
            </a:r>
            <a:r>
              <a:rPr kumimoji="0" lang="es-PE" sz="1050" b="1" i="0" u="none" strike="noStrike" kern="0" cap="none" spc="0" normalizeH="0" noProof="0">
                <a:ln>
                  <a:noFill/>
                </a:ln>
                <a:solidFill>
                  <a:prstClr val="black"/>
                </a:solidFill>
                <a:effectLst/>
                <a:uLnTx/>
                <a:uFillTx/>
              </a:rPr>
              <a:t> de materiales de los sectores de juego en el aula</a:t>
            </a:r>
            <a:endParaRPr kumimoji="0" lang="es-PE" sz="1050" b="1" i="0" u="none" strike="noStrike" kern="0" cap="none" spc="0" normalizeH="0" baseline="0" noProof="0">
              <a:ln>
                <a:noFill/>
              </a:ln>
              <a:solidFill>
                <a:prstClr val="black"/>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050" b="1" i="0" u="none" strike="noStrike" kern="0" cap="none" spc="0" normalizeH="0" baseline="0" noProof="0">
              <a:ln>
                <a:noFill/>
              </a:ln>
              <a:solidFill>
                <a:prstClr val="black"/>
              </a:solidFill>
              <a:effectLst/>
              <a:uLnTx/>
              <a:uFillTx/>
            </a:endParaRPr>
          </a:p>
        </p:txBody>
      </p:sp>
      <p:pic>
        <p:nvPicPr>
          <p:cNvPr id="28" name="Imagen 27">
            <a:extLst>
              <a:ext uri="{FF2B5EF4-FFF2-40B4-BE49-F238E27FC236}">
                <a16:creationId xmlns="" xmlns:a16="http://schemas.microsoft.com/office/drawing/2014/main" id="{6159CBF8-37AC-4EF2-8050-37B7985C06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8076" y="1965124"/>
            <a:ext cx="345001" cy="345001"/>
          </a:xfrm>
          <a:prstGeom prst="rect">
            <a:avLst/>
          </a:prstGeom>
        </p:spPr>
      </p:pic>
      <p:pic>
        <p:nvPicPr>
          <p:cNvPr id="29" name="Imagen 28">
            <a:extLst>
              <a:ext uri="{FF2B5EF4-FFF2-40B4-BE49-F238E27FC236}">
                <a16:creationId xmlns="" xmlns:a16="http://schemas.microsoft.com/office/drawing/2014/main" id="{0BAB9258-4A4A-4D5C-A8BE-F7E30CC398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8979" y="1892655"/>
            <a:ext cx="351329" cy="351329"/>
          </a:xfrm>
          <a:prstGeom prst="rect">
            <a:avLst/>
          </a:prstGeom>
        </p:spPr>
      </p:pic>
      <p:sp>
        <p:nvSpPr>
          <p:cNvPr id="30" name="CuadroTexto 29">
            <a:extLst>
              <a:ext uri="{FF2B5EF4-FFF2-40B4-BE49-F238E27FC236}">
                <a16:creationId xmlns="" xmlns:a16="http://schemas.microsoft.com/office/drawing/2014/main" id="{ECC119BC-C2CD-4639-B4CB-0021CBCA99E4}"/>
              </a:ext>
            </a:extLst>
          </p:cNvPr>
          <p:cNvSpPr txBox="1"/>
          <p:nvPr/>
        </p:nvSpPr>
        <p:spPr>
          <a:xfrm>
            <a:off x="704675" y="984989"/>
            <a:ext cx="11310248" cy="563252"/>
          </a:xfrm>
          <a:prstGeom prst="roundRect">
            <a:avLst/>
          </a:prstGeom>
          <a:solidFill>
            <a:sysClr val="window" lastClr="FFFFFF"/>
          </a:solidFill>
          <a:ln w="28575" cap="flat" cmpd="sng" algn="ctr">
            <a:noFill/>
            <a:prstDash val="sysDot"/>
            <a:miter lim="800000"/>
          </a:ln>
          <a:effectLst/>
        </p:spPr>
        <p:txBody>
          <a:bodyPr lIns="91440" tIns="45720" rIns="91440" bIns="45720" rtlCol="0" anchor="ctr"/>
          <a:lstStyle>
            <a:defPPr>
              <a:defRPr lang="es-PE"/>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defRPr/>
            </a:pPr>
            <a:r>
              <a:rPr lang="es-ES" sz="1200" b="1" kern="0" dirty="0">
                <a:solidFill>
                  <a:srgbClr val="404040"/>
                </a:solidFill>
                <a:ea typeface="Verdana"/>
              </a:rPr>
              <a:t>MELQO (</a:t>
            </a:r>
            <a:r>
              <a:rPr lang="en-US" sz="1200" b="1" kern="0" dirty="0">
                <a:solidFill>
                  <a:srgbClr val="404040"/>
                </a:solidFill>
                <a:ea typeface="Verdana"/>
              </a:rPr>
              <a:t>Measuring Early Learning Quality and Outcomes) </a:t>
            </a:r>
            <a:r>
              <a:rPr lang="en-US" sz="1200" kern="0" dirty="0" err="1">
                <a:solidFill>
                  <a:srgbClr val="404040"/>
                </a:solidFill>
                <a:ea typeface="Verdana"/>
              </a:rPr>
              <a:t>es</a:t>
            </a:r>
            <a:r>
              <a:rPr lang="en-US" sz="1200" kern="0" dirty="0">
                <a:solidFill>
                  <a:srgbClr val="404040"/>
                </a:solidFill>
                <a:ea typeface="Verdana"/>
              </a:rPr>
              <a:t> </a:t>
            </a:r>
            <a:r>
              <a:rPr lang="en-US" sz="1200" kern="0" dirty="0" err="1">
                <a:solidFill>
                  <a:srgbClr val="404040"/>
                </a:solidFill>
                <a:ea typeface="Verdana"/>
              </a:rPr>
              <a:t>una</a:t>
            </a:r>
            <a:r>
              <a:rPr lang="en-US" sz="1200" kern="0" dirty="0">
                <a:solidFill>
                  <a:srgbClr val="404040"/>
                </a:solidFill>
                <a:ea typeface="Verdana"/>
              </a:rPr>
              <a:t> h</a:t>
            </a:r>
            <a:r>
              <a:rPr lang="es-ES" sz="1200" kern="0" dirty="0" err="1">
                <a:solidFill>
                  <a:srgbClr val="404040"/>
                </a:solidFill>
                <a:ea typeface="Verdana"/>
              </a:rPr>
              <a:t>erramienta</a:t>
            </a:r>
            <a:r>
              <a:rPr kumimoji="0" lang="es-ES" sz="1200" b="0" i="0" u="none" strike="noStrike" kern="0" cap="none" spc="0" normalizeH="0" baseline="0" noProof="0" dirty="0">
                <a:ln>
                  <a:noFill/>
                </a:ln>
                <a:solidFill>
                  <a:srgbClr val="404040"/>
                </a:solidFill>
                <a:effectLst/>
                <a:uLnTx/>
                <a:uFillTx/>
                <a:ea typeface="Verdana"/>
              </a:rPr>
              <a:t> de medición a nivel poblacional de las tendencias en el desarrollo y aprendizaje de grupos de niños</a:t>
            </a:r>
            <a:r>
              <a:rPr lang="es-ES" sz="1200" kern="0" dirty="0">
                <a:solidFill>
                  <a:srgbClr val="404040"/>
                </a:solidFill>
                <a:ea typeface="Verdana"/>
              </a:rPr>
              <a:t> menores de 5 años</a:t>
            </a:r>
            <a:r>
              <a:rPr kumimoji="0" lang="es-ES" sz="1200" b="0" i="0" u="none" strike="noStrike" kern="0" cap="none" spc="0" normalizeH="0" baseline="0" noProof="0" dirty="0">
                <a:ln>
                  <a:noFill/>
                </a:ln>
                <a:solidFill>
                  <a:srgbClr val="404040"/>
                </a:solidFill>
                <a:effectLst/>
                <a:uLnTx/>
                <a:uFillTx/>
                <a:ea typeface="Verdana"/>
              </a:rPr>
              <a:t>, y en la calidad de los entornos de aprendizaje en las instituciones educativas de inicial (EIE).</a:t>
            </a:r>
            <a:r>
              <a:rPr lang="es-ES" sz="1200" kern="0" dirty="0">
                <a:solidFill>
                  <a:srgbClr val="404040"/>
                </a:solidFill>
                <a:ea typeface="Verdana"/>
              </a:rPr>
              <a:t> </a:t>
            </a:r>
            <a:endParaRPr kumimoji="0" lang="es-ES" sz="1200" b="0" i="0" u="none" strike="noStrike" kern="0" cap="none" spc="0" normalizeH="0" baseline="0" noProof="0" dirty="0">
              <a:ln>
                <a:noFill/>
              </a:ln>
              <a:solidFill>
                <a:srgbClr val="404040"/>
              </a:solidFill>
              <a:effectLst/>
              <a:uLnTx/>
              <a:uFillTx/>
              <a:ea typeface="Verdana"/>
            </a:endParaRPr>
          </a:p>
          <a:p>
            <a:pPr algn="just">
              <a:defRPr/>
            </a:pPr>
            <a:r>
              <a:rPr lang="es-ES" sz="1200" kern="0" dirty="0">
                <a:solidFill>
                  <a:srgbClr val="404040"/>
                </a:solidFill>
                <a:ea typeface="Verdana"/>
              </a:rPr>
              <a:t>Comprende un conjunto de </a:t>
            </a:r>
            <a:r>
              <a:rPr kumimoji="0" lang="es-ES" sz="1200" b="0" i="0" u="none" strike="noStrike" kern="0" cap="none" spc="0" normalizeH="0" baseline="0" noProof="0" dirty="0">
                <a:ln>
                  <a:noFill/>
                </a:ln>
                <a:solidFill>
                  <a:srgbClr val="404040"/>
                </a:solidFill>
                <a:effectLst/>
                <a:uLnTx/>
                <a:uFillTx/>
                <a:ea typeface="Verdana"/>
              </a:rPr>
              <a:t>indicadores predictores del </a:t>
            </a:r>
            <a:r>
              <a:rPr lang="es-ES" sz="1200" kern="0" dirty="0">
                <a:solidFill>
                  <a:srgbClr val="404040"/>
                </a:solidFill>
                <a:ea typeface="Verdana"/>
              </a:rPr>
              <a:t>DIT</a:t>
            </a:r>
            <a:r>
              <a:rPr kumimoji="0" lang="es-ES" sz="1200" b="0" i="0" u="none" strike="noStrike" kern="0" cap="none" spc="0" normalizeH="0" baseline="0" noProof="0" dirty="0">
                <a:ln>
                  <a:noFill/>
                </a:ln>
                <a:solidFill>
                  <a:srgbClr val="404040"/>
                </a:solidFill>
                <a:effectLst/>
                <a:uLnTx/>
                <a:uFillTx/>
                <a:ea typeface="Verdana"/>
              </a:rPr>
              <a:t>.</a:t>
            </a:r>
            <a:endParaRPr lang="es-419" sz="1200" b="0" i="0" u="none" strike="noStrike" kern="0" cap="none" spc="0" normalizeH="0" baseline="0" noProof="0" dirty="0">
              <a:ln>
                <a:noFill/>
              </a:ln>
              <a:solidFill>
                <a:srgbClr val="404040"/>
              </a:solidFill>
              <a:effectLst/>
              <a:uLnTx/>
              <a:uFillTx/>
              <a:ea typeface="Verdana"/>
              <a:cs typeface="Calibri"/>
            </a:endParaRPr>
          </a:p>
        </p:txBody>
      </p:sp>
      <p:sp>
        <p:nvSpPr>
          <p:cNvPr id="31" name="Rectángulo redondeado 71">
            <a:extLst>
              <a:ext uri="{FF2B5EF4-FFF2-40B4-BE49-F238E27FC236}">
                <a16:creationId xmlns="" xmlns:a16="http://schemas.microsoft.com/office/drawing/2014/main" id="{CBB7B927-C7DA-4D43-9060-C3424D2837D7}"/>
              </a:ext>
            </a:extLst>
          </p:cNvPr>
          <p:cNvSpPr/>
          <p:nvPr/>
        </p:nvSpPr>
        <p:spPr>
          <a:xfrm>
            <a:off x="7381285" y="4487371"/>
            <a:ext cx="1285652" cy="363021"/>
          </a:xfrm>
          <a:prstGeom prst="roundRect">
            <a:avLst/>
          </a:prstGeom>
          <a:solidFill>
            <a:srgbClr val="E47B4E"/>
          </a:solidFill>
          <a:ln w="12700" cap="flat" cmpd="sng" algn="ctr">
            <a:solidFill>
              <a:srgbClr val="E47B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300" b="1" i="0" u="none" strike="noStrike" kern="0" cap="none" spc="0" normalizeH="0" baseline="0" noProof="0">
                <a:ln>
                  <a:noFill/>
                </a:ln>
                <a:solidFill>
                  <a:prstClr val="black"/>
                </a:solidFill>
                <a:effectLst/>
                <a:uLnTx/>
                <a:uFillTx/>
                <a:latin typeface="Arial Narrow" panose="020B0606020202030204" pitchFamily="34" charset="0"/>
              </a:rPr>
              <a:t>Desarrollo Motor</a:t>
            </a:r>
            <a:endParaRPr kumimoji="0" lang="es-PE" sz="1300" b="0" i="0" u="none" strike="noStrike" kern="0" cap="none" spc="0" normalizeH="0" baseline="0" noProof="0">
              <a:ln>
                <a:noFill/>
              </a:ln>
              <a:solidFill>
                <a:prstClr val="black"/>
              </a:solidFill>
              <a:effectLst/>
              <a:uLnTx/>
              <a:uFillTx/>
              <a:latin typeface="Arial Narrow" panose="020B0606020202030204" pitchFamily="34" charset="0"/>
            </a:endParaRPr>
          </a:p>
        </p:txBody>
      </p:sp>
      <p:sp>
        <p:nvSpPr>
          <p:cNvPr id="32" name="Rectángulo redondeado 59">
            <a:extLst>
              <a:ext uri="{FF2B5EF4-FFF2-40B4-BE49-F238E27FC236}">
                <a16:creationId xmlns="" xmlns:a16="http://schemas.microsoft.com/office/drawing/2014/main" id="{04D9BAF7-997B-4B99-B46C-C6C41FCCFBF6}"/>
              </a:ext>
            </a:extLst>
          </p:cNvPr>
          <p:cNvSpPr/>
          <p:nvPr/>
        </p:nvSpPr>
        <p:spPr>
          <a:xfrm>
            <a:off x="5784174" y="2414425"/>
            <a:ext cx="1526688" cy="2081952"/>
          </a:xfrm>
          <a:prstGeom prst="roundRect">
            <a:avLst/>
          </a:prstGeom>
          <a:solidFill>
            <a:srgbClr val="F8EF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050" b="1" i="0" u="none" strike="noStrike" kern="0" cap="none" spc="0" normalizeH="0" baseline="0" noProof="0">
                <a:ln>
                  <a:noFill/>
                </a:ln>
                <a:solidFill>
                  <a:prstClr val="black"/>
                </a:solidFill>
                <a:effectLst/>
                <a:uLnTx/>
                <a:uFillTx/>
              </a:rPr>
              <a:t>Estrategias pedagógicas</a:t>
            </a:r>
            <a:endParaRPr kumimoji="0" lang="es-PE" sz="1050" b="0" i="0" u="none" strike="noStrike" kern="0" cap="none" spc="0" normalizeH="0" baseline="0" noProof="0">
              <a:ln>
                <a:noFill/>
              </a:ln>
              <a:solidFill>
                <a:prstClr val="black"/>
              </a:solidFill>
              <a:effectLst/>
              <a:uLnTx/>
              <a:uFillTx/>
            </a:endParaRPr>
          </a:p>
          <a:p>
            <a:pPr marL="285750" indent="-285750" algn="just">
              <a:buFont typeface="Arial" panose="020B0604020202020204" pitchFamily="34" charset="0"/>
              <a:buChar char="•"/>
            </a:pPr>
            <a:r>
              <a:rPr kumimoji="0" lang="es-PE" sz="1050" b="0" i="0" u="none" strike="noStrike" kern="0" cap="none" spc="0" normalizeH="0" baseline="0" noProof="0">
                <a:ln>
                  <a:noFill/>
                </a:ln>
                <a:solidFill>
                  <a:prstClr val="black"/>
                </a:solidFill>
                <a:effectLst/>
                <a:uLnTx/>
                <a:uFillTx/>
              </a:rPr>
              <a:t>Estrategias transversales</a:t>
            </a:r>
            <a:r>
              <a:rPr kumimoji="0" lang="es-PE" sz="1050" b="0" i="0" u="none" strike="noStrike" kern="0" cap="none" spc="0" normalizeH="0" noProof="0">
                <a:ln>
                  <a:noFill/>
                </a:ln>
                <a:solidFill>
                  <a:prstClr val="black"/>
                </a:solidFill>
                <a:effectLst/>
                <a:uLnTx/>
                <a:uFillTx/>
              </a:rPr>
              <a:t> que revelan buenas prácticas.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050" b="0" i="0" u="none" strike="noStrike" kern="0" cap="none" spc="0" normalizeH="0" noProof="0">
                <a:ln>
                  <a:noFill/>
                </a:ln>
                <a:solidFill>
                  <a:prstClr val="black"/>
                </a:solidFill>
                <a:effectLst/>
                <a:uLnTx/>
                <a:uFillTx/>
              </a:rPr>
              <a:t>Indicadores de calidad de JLS en el aula</a:t>
            </a:r>
          </a:p>
        </p:txBody>
      </p:sp>
      <p:sp>
        <p:nvSpPr>
          <p:cNvPr id="33" name="Rectángulo: esquinas redondeadas 78">
            <a:extLst>
              <a:ext uri="{FF2B5EF4-FFF2-40B4-BE49-F238E27FC236}">
                <a16:creationId xmlns="" xmlns:a16="http://schemas.microsoft.com/office/drawing/2014/main" id="{72B3733A-0093-45F7-8A7B-F22ED331596D}"/>
              </a:ext>
            </a:extLst>
          </p:cNvPr>
          <p:cNvSpPr/>
          <p:nvPr/>
        </p:nvSpPr>
        <p:spPr>
          <a:xfrm>
            <a:off x="10491610" y="1946997"/>
            <a:ext cx="1530845" cy="296987"/>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tx1"/>
                </a:solidFill>
                <a:latin typeface="Arial Narrow" panose="020B0606020202030204" pitchFamily="34" charset="0"/>
                <a:cs typeface="Calibri"/>
              </a:rPr>
              <a:t>Instrumento</a:t>
            </a:r>
          </a:p>
        </p:txBody>
      </p:sp>
      <p:sp>
        <p:nvSpPr>
          <p:cNvPr id="34" name="Rectángulo: esquinas redondeadas 79">
            <a:extLst>
              <a:ext uri="{FF2B5EF4-FFF2-40B4-BE49-F238E27FC236}">
                <a16:creationId xmlns="" xmlns:a16="http://schemas.microsoft.com/office/drawing/2014/main" id="{42C2781D-AB32-4CF8-A758-94A7F2CD756C}"/>
              </a:ext>
            </a:extLst>
          </p:cNvPr>
          <p:cNvSpPr/>
          <p:nvPr/>
        </p:nvSpPr>
        <p:spPr>
          <a:xfrm>
            <a:off x="10491610" y="2439184"/>
            <a:ext cx="1523313" cy="2076257"/>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buFont typeface="Arial"/>
              <a:buChar char="•"/>
            </a:pPr>
            <a:r>
              <a:rPr lang="es-ES" sz="1200">
                <a:solidFill>
                  <a:schemeClr val="tx1"/>
                </a:solidFill>
                <a:latin typeface="Arial Narrow" panose="020B0606020202030204" pitchFamily="34" charset="0"/>
                <a:cs typeface="Calibri"/>
              </a:rPr>
              <a:t>Encuesta a docente</a:t>
            </a:r>
          </a:p>
          <a:p>
            <a:pPr marL="171450" indent="-171450">
              <a:buFont typeface="Arial"/>
              <a:buChar char="•"/>
            </a:pPr>
            <a:r>
              <a:rPr lang="es-ES" sz="1200">
                <a:solidFill>
                  <a:schemeClr val="tx1"/>
                </a:solidFill>
                <a:latin typeface="Arial Narrow" panose="020B0606020202030204" pitchFamily="34" charset="0"/>
                <a:cs typeface="Calibri"/>
              </a:rPr>
              <a:t>Encuesta a directivo</a:t>
            </a:r>
          </a:p>
          <a:p>
            <a:pPr marL="171450" indent="-171450">
              <a:buFont typeface="Arial"/>
              <a:buChar char="•"/>
            </a:pPr>
            <a:r>
              <a:rPr lang="es-ES" sz="1200">
                <a:solidFill>
                  <a:schemeClr val="tx1"/>
                </a:solidFill>
                <a:latin typeface="Arial Narrow" panose="020B0606020202030204" pitchFamily="34" charset="0"/>
                <a:cs typeface="Calibri"/>
              </a:rPr>
              <a:t>Observación de aula (rúbrica de 4 niveles - desempeño deficiente a altamente efectivo)</a:t>
            </a:r>
          </a:p>
        </p:txBody>
      </p:sp>
      <p:sp>
        <p:nvSpPr>
          <p:cNvPr id="35" name="Rectángulo: esquinas redondeadas 80">
            <a:extLst>
              <a:ext uri="{FF2B5EF4-FFF2-40B4-BE49-F238E27FC236}">
                <a16:creationId xmlns="" xmlns:a16="http://schemas.microsoft.com/office/drawing/2014/main" id="{94D95960-EC40-455B-AE44-9B5E770D8CA1}"/>
              </a:ext>
            </a:extLst>
          </p:cNvPr>
          <p:cNvSpPr/>
          <p:nvPr/>
        </p:nvSpPr>
        <p:spPr>
          <a:xfrm>
            <a:off x="10491610" y="4686985"/>
            <a:ext cx="1530845" cy="1606085"/>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buFont typeface="Arial"/>
              <a:buChar char="•"/>
            </a:pPr>
            <a:r>
              <a:rPr lang="es-ES" sz="1200">
                <a:solidFill>
                  <a:schemeClr val="tx1"/>
                </a:solidFill>
                <a:latin typeface="Arial Narrow" panose="020B0606020202030204" pitchFamily="34" charset="0"/>
                <a:cs typeface="Calibri"/>
              </a:rPr>
              <a:t>Evaluación directa a estudiantes</a:t>
            </a:r>
          </a:p>
          <a:p>
            <a:pPr marL="171450" indent="-171450">
              <a:buFont typeface="Arial"/>
              <a:buChar char="•"/>
            </a:pPr>
            <a:r>
              <a:rPr lang="es-ES" sz="1200">
                <a:solidFill>
                  <a:schemeClr val="tx1"/>
                </a:solidFill>
                <a:latin typeface="Arial Narrow" panose="020B0606020202030204" pitchFamily="34" charset="0"/>
                <a:cs typeface="Calibri"/>
              </a:rPr>
              <a:t>Encuesta a docentes</a:t>
            </a:r>
          </a:p>
          <a:p>
            <a:pPr marL="171450" indent="-171450">
              <a:buFont typeface="Arial"/>
              <a:buChar char="•"/>
            </a:pPr>
            <a:r>
              <a:rPr lang="es-ES" sz="1200">
                <a:solidFill>
                  <a:schemeClr val="tx1"/>
                </a:solidFill>
                <a:latin typeface="Arial Narrow" panose="020B0606020202030204" pitchFamily="34" charset="0"/>
                <a:cs typeface="Calibri"/>
              </a:rPr>
              <a:t>Encuesta a cuidadores</a:t>
            </a:r>
          </a:p>
          <a:p>
            <a:pPr algn="ctr"/>
            <a:endParaRPr lang="es-ES" sz="1200" b="1">
              <a:solidFill>
                <a:schemeClr val="tx1"/>
              </a:solidFill>
              <a:latin typeface="Arial Narrow" panose="020B0606020202030204" pitchFamily="34" charset="0"/>
              <a:cs typeface="Calibri"/>
            </a:endParaRPr>
          </a:p>
        </p:txBody>
      </p:sp>
      <p:sp>
        <p:nvSpPr>
          <p:cNvPr id="36" name="CuadroTexto 35">
            <a:extLst>
              <a:ext uri="{FF2B5EF4-FFF2-40B4-BE49-F238E27FC236}">
                <a16:creationId xmlns="" xmlns:a16="http://schemas.microsoft.com/office/drawing/2014/main" id="{CB452B87-59F0-40D3-80D1-344BEDF57EDC}"/>
              </a:ext>
            </a:extLst>
          </p:cNvPr>
          <p:cNvSpPr txBox="1"/>
          <p:nvPr/>
        </p:nvSpPr>
        <p:spPr>
          <a:xfrm>
            <a:off x="368124" y="6482069"/>
            <a:ext cx="116546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900">
                <a:latin typeface="Arial"/>
                <a:cs typeface="Arial"/>
              </a:rPr>
              <a:t>Nota: *CDL mide habilidades vinculadas con logro académico futuro a partir de la ejecución de 23 tareas específicas. Por tanto, no ha sido elaborado para responder específicamente a los aprendizajes esperados en el Currículo Nacional. No se genera indicadores sintéticos.</a:t>
            </a:r>
          </a:p>
        </p:txBody>
      </p:sp>
    </p:spTree>
    <p:extLst>
      <p:ext uri="{BB962C8B-B14F-4D97-AF65-F5344CB8AC3E}">
        <p14:creationId xmlns:p14="http://schemas.microsoft.com/office/powerpoint/2010/main" val="791966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04800" y="1188400"/>
            <a:ext cx="5722375" cy="619726"/>
          </a:xfrm>
        </p:spPr>
        <p:txBody>
          <a:bodyPr>
            <a:noAutofit/>
          </a:bodyPr>
          <a:lstStyle/>
          <a:p>
            <a:pPr algn="ctr"/>
            <a:r>
              <a:rPr lang="es-ES" sz="2400" dirty="0">
                <a:solidFill>
                  <a:schemeClr val="tx1"/>
                </a:solidFill>
                <a:latin typeface="+mn-lt"/>
                <a:ea typeface="+mn-ea"/>
                <a:cs typeface="+mn-cs"/>
              </a:rPr>
              <a:t>Calidad de los ambientes de aprendizaje de educación temprana</a:t>
            </a:r>
            <a:endParaRPr lang="es-PE" sz="2400" dirty="0">
              <a:solidFill>
                <a:schemeClr val="tx1"/>
              </a:solidFill>
              <a:latin typeface="+mn-lt"/>
              <a:ea typeface="+mn-ea"/>
              <a:cs typeface="+mn-cs"/>
            </a:endParaRPr>
          </a:p>
        </p:txBody>
      </p:sp>
      <p:sp>
        <p:nvSpPr>
          <p:cNvPr id="2" name="Marcador de contenido 1"/>
          <p:cNvSpPr>
            <a:spLocks noGrp="1"/>
          </p:cNvSpPr>
          <p:nvPr>
            <p:ph sz="half" idx="1"/>
          </p:nvPr>
        </p:nvSpPr>
        <p:spPr>
          <a:xfrm>
            <a:off x="317672" y="2300748"/>
            <a:ext cx="5476582" cy="1020033"/>
          </a:xfrm>
        </p:spPr>
        <p:txBody>
          <a:bodyPr>
            <a:noAutofit/>
          </a:bodyPr>
          <a:lstStyle/>
          <a:p>
            <a:pPr marL="0" indent="0" algn="just">
              <a:buNone/>
            </a:pPr>
            <a:r>
              <a:rPr lang="es-ES" sz="1800" dirty="0">
                <a:latin typeface="+mn-lt"/>
              </a:rPr>
              <a:t>La calidad se refiere al conjunto de características medibles en el ambiente preescolar que afectan el desarrollo motriz, cognitivo y socio emocional  de los niños y niñas.​</a:t>
            </a:r>
            <a:endParaRPr lang="es-PE" sz="1800" dirty="0">
              <a:latin typeface="+mn-lt"/>
            </a:endParaRPr>
          </a:p>
        </p:txBody>
      </p:sp>
      <p:sp>
        <p:nvSpPr>
          <p:cNvPr id="15" name="AutoShape 5" descr="data:image/svg+xml;charset=utf8,%20%3Csvg%20width%3D'50'%20height%3D'50'%20xmlns%3D'http%3A%2F%2Fwww.w3.org%2F2000%2Fsvg'%20xmlns%3Axlink%3D'http%3A%2F%2Fwww.w3.org%2F1999%2Fxlink'%20overflow%3D'hidden'%3E%3Cdefs%3E%3CclipPath%20id%3D'clip0'%3E%3Crect%20x%3D'0'%20y%3D'0'%20width%3D'50'%20height%3D'50'%2F%3E%3C%2FclipPath%3E%3C%2Fdefs%3E%3Cg%20clip-path%3D'url(%23clip0)'%3E%3Cpath%20d%3D'M16.9636%2033.1146%2018.0521%2029.0521%2017.8854%2028.4271C17.7143%2028.4651%2017.5399%2028.486%2017.3646%2028.4896%2017.1287%2028.4973%2016.8931%2028.4674%2016.6667%2028.4011%2016.0359%2028.2401%2015.4936%2027.838%2015.1563%2027.2813%2014.7768%2026.6376%2014.6664%2025.8704%2014.849%2025.1458L17.1875%2016.5%2017.1875%2016.4688%2017.1875%2016.4427C17.3229%2016.0449%2017.5255%2015.6731%2017.7865%2015.3438%2016.9165%2014.5988%2015.9149%2014.0229%2014.8333%2013.6458%2013.0104%2013.0208%2011.0313%2013.0208%209.20835%2013.6458%207.83892%2014.0999%206.60392%2014.8874%205.6146%2015.9375%205.40736%2016.1842%205.24678%2016.4666%205.14064%2016.7708L2.8021%2025.4167C2.55364%2026.2581%203.03433%2027.1416%203.87575%2027.3901%203.88243%2027.392%203.88913%2027.394%203.89585%2027.3958%204.03034%2027.4387%204.1716%2027.4564%204.31251%2027.4479%205.01277%2027.4351%205.62491%2026.9724%205.82814%2026.3021L7.91147%2018.6979%207.91147%2022.2917%207.91147%2022.2917%204.93751%2033.3854%207.91147%2033.3854%207.91147%2045.2083%2011.0365%2045.2083%2011.0365%2033.3854%2013.1198%2033.3854%2013.1198%2045.1563%2016.2448%2045.1563%2016.2448%2033.3854%2016.8906%2033.3854Z'%20fill%3D'%23FDE007'%2F%3E%3Cpath%20d%3D'M47.3073%2025.4167%2044.9636%2016.7708C44.8712%2016.4617%2044.711%2016.177%2044.4948%2015.9375%2043.4965%2014.8983%2042.2644%2014.1126%2040.9011%2013.6458%2039.0781%2013.0208%2037.099%2013.0208%2035.2761%2013.6458%2034.1882%2014.01%2033.1829%2014.5852%2032.3177%2015.3386%2032.5832%2015.6677%2032.7878%2016.0416%2032.9219%2016.4427L32.9219%2016.4688%2032.9219%2016.5%2035.2708%2025.1667C35.6315%2026.5181%2034.8954%2027.9202%2033.5781%2028.3906%2033.3442%2028.4646%2033.0994%2028.4981%2032.8542%2028.4896%2032.6789%2028.486%2032.5045%2028.4651%2032.3333%2028.4271L32.1667%2029.0521%2033.2552%2033.1146%2033.3281%2033.3854%2033.9792%2033.3854%2033.9792%2045.2083%2037.1042%2045.2083%2037.1042%2033.3854%2039.1875%2033.3854%2039.1875%2045.1563%2042.3125%2045.1563%2042.3125%2033.3854%2045.2813%2033.3854%2042.3125%2022.2969%2042.3125%2018.6979%2044.3958%2026.3021C44.597%2026.9715%2045.2074%2027.4345%2045.9063%2027.4479%2046.0472%2027.4564%2046.1885%2027.4387%2046.3229%2027.3958%2047.1043%2027.0799%2047.5268%2026.2304%2047.3073%2025.4167Z'%20fill%3D'%23FDE007'%2F%3E%3Cpath%20d%3D'M34.2761%2025.4167%2031.9323%2016.7708C31.8399%2016.4617%2031.6798%2016.177%2031.4636%2015.9375%2030.4653%2014.8983%2029.2331%2014.1126%2027.8698%2013.6458%2026.0469%2013.0208%2024.0677%2013.0208%2022.2448%2013.6458%2020.8754%2014.0999%2019.6404%2014.8874%2018.6511%2015.9375%2018.4419%2016.1829%2018.2812%2016.4657%2018.1771%2016.7708L15.8333%2025.4167C15.5849%2026.2581%2016.0656%2027.1416%2016.907%2027.3901%2016.9137%2027.392%2016.9204%2027.394%2016.9271%2027.3958%2017.0616%2027.4387%2017.2028%2027.4564%2017.3438%2027.4479%2018.044%2027.4351%2018.6562%2026.9724%2018.8594%2026.3021L20.9427%2018.6979%2020.9427%2022.2917%2020.9427%2022.2917%2017.9688%2033.3854%2020.9427%2033.3854%2020.9427%2045.2083%2024.0677%2045.2083%2024.0677%2033.3854%2026.1511%2033.3854%2026.1511%2045.1563%2029.2761%2045.1563%2029.2761%2033.3854%2032.2448%2033.3854%2029.2761%2022.2969%2029.2761%2018.6979%2031.3594%2026.3021C31.5606%2026.9715%2032.1709%2027.4345%2032.8698%2027.4479%2033.0107%2027.4564%2033.152%2027.4387%2033.2865%2027.3958%2034.0699%2027.0818%2034.4949%2026.2318%2034.2761%2025.4167Z'%20fill%3D'%23FDE007'%2F%3E%3Cpath%20d%3D'M41.6667%208.43751C41.6667%2010.4511%2040.0344%2012.0833%2038.0208%2012.0833%2036.0073%2012.0833%2034.375%2010.4511%2034.375%208.43751%2034.375%206.42397%2036.0073%204.79168%2038.0208%204.79168%2040.0344%204.79168%2041.6667%206.42397%2041.6667%208.43751Z'%20fill%3D'%23FDE007'%2F%3E%3Cpath%20d%3D'M15.625%208.43751C15.625%2010.4511%2013.9927%2012.0833%2011.9792%2012.0833%209.96564%2012.0833%208.33335%2010.4511%208.33335%208.43751%208.33335%206.42397%209.96564%204.79168%2011.9792%204.79168%2013.9927%204.79168%2015.625%206.42397%2015.625%208.43751Z'%20fill%3D'%23FDE007'%2F%3E%3Cpath%20d%3D'M28.6458%208.43751C28.6458%2010.4511%2027.0136%2012.0833%2025%2012.0833%2022.9865%2012.0833%2021.3542%2010.4511%2021.3542%208.43751%2021.3542%206.42397%2022.9865%204.79168%2025%204.79168%2027.0136%204.79168%2028.6458%206.42397%2028.6458%208.43751Z'%20fill%3D'%23FDE007'%2F%3E%3C%2Fg%3E%3C%2Fsvg%3E"/>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16" name="AutoShape 6" descr="data:image/svg+xml;charset=utf8,%20%3Csvg%20width%3D'64'%20height%3D'64'%20xmlns%3D'http%3A%2F%2Fwww.w3.org%2F2000%2Fsvg'%20xmlns%3Axlink%3D'http%3A%2F%2Fwww.w3.org%2F1999%2Fxlink'%20overflow%3D'hidden'%3E%3Cdefs%3E%3CclipPath%20id%3D'clip0'%3E%3Crect%20x%3D'0'%20y%3D'0'%20width%3D'64'%20height%3D'64'%2F%3E%3C%2FclipPath%3E%3C%2Fdefs%3E%3Cg%20clip-path%3D'url(%23clip0)'%3E%3Cpath%20d%3D'M32%208%2032%208%204.00002%2034.6667%207.00002%2037.2%2032%2013.4667%2032%2013.4667%2057%2037.2%2060%2034.6667Z'%20fill%3D'%23F4CAB8'%2F%3E%3Cpath%20d%3D'M12%2036.2%2012%2056%2028%2056%2028%2039.3333%2036%2039.3333%2036%2056%2052%2056%2052%2036.2%2032%2017.2%2012%2036.2Z'%20fill%3D'%23F4CAB8'%2F%3E%3C%2Fg%3E%3C%2Fsvg%3E"/>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17" name="AutoShape 7" descr="data:image/png;base64,%20iVBORw0KGgoAAAANSUhEUgAAADEAAAAyCAYAAAD1CDOyAAAAAXNSR0IArs4c6QAAAARnQU1BAACxjwv8YQUAAAAJcEhZcwAADsMAAA7DAcdvqGQAAAdzSURBVGhD7Zh/cFTVFcfvve/te293k92N5MdujCTB/EAaYhwEK1BBbWzFH1jQVuq01kJlKiWaGRmdirVOWzr9YccfFMcC1mg7NSOG6UyNVEBssVSKIbQEkAIJ2WSziZvsJtnf78e9vS+5pC67+7aszk7/2E/mZOd9z3vnvTPnvHvPLsiTJ0+eGdrbO0sOHuyZzQ6n2Ldv3+WHunpq2GHOgOwzLf5zH9q5gTPfCp94zw4iAQwAAhLU1DeiDV+BlDulU3/EhEARKcqucMMdvCQV3yac+gOW4yqgfhZmBoKQpn9CjLkpIS30ViYrNDcsk4Ur6n5nrV/sYY4kDJMgfQck38E/v4pCY/eonHkS8gKNDACPCNndL9kI1sjKSjVEqCZwhHT0CQUyBtyqaiUICP27CAIwhOFAISeaVc1kCVPB+P5YgZwcthNz0d+k6pq7bDeuH2WuBAyDTOx56VE42PMLtbRms2PhV5+FsY80wokQzV4cff33bx4JBoOD69YvWwPOnwew+sbYzt+07RIlqfK+b3zpFnLmUARIDsRCAVBRjCc791miZw+/w5dV9Zesefpu7D5kZt4koOYioAqA8b3vrsG9XS/zrtpt9pWtG5g7gf/eJAXaSN/nIop2umjp7VuRyxXWH1RPQPfZHIXYUWRXIayO6bqu2W12zV5URNvFHkV1K+L6uTOG6uJ23+EoLQ/1T7dUgv8ig9U0Lo3taP52m0L4Parf06hfkwrDJOJBPyQQxkg8qDJpBkLo41zUMPTdoC2gQepLWeEBfxgSVY2LJvcKcnTdEXxkXVcmA90P/kO0BZfFJsYVFiYJwyR0IETAN8Ybtt2lAGlEDEyTgDedonY6oyHh3/QtDEKUvEhcIGMSnzkcJ6px5/uw8cVvomte/HomA1dvvU+JFv6dpmBiEZLg2WfOQJoSP15QtrS1P/CqpEYN768vhY/3fwxWFpZfXxM+cXJaTSb3lcCYRIDJpmraVbIG6o1MpaaopD6CeNv0S5ianCeBTaJ0XcTT+cKc4oXP1JUvyGS/qnEuaAycf0vjTQILkUTO2wlgTeY43wJyvGULUdP3+QUgB4H/ePRaJUbOMymJrCuhLxXUEkqsB9M1Om2kLT3BREMofAXQIvcAHF6VyYgaWoVgvAKS6b0lFVknoSKEFIGX2OEUKk8HI54Taf+mn4t43qzJ5X+CTTtqoXNkvqGVnGiATXMbtah9D0Tks22nDZ6T6x4fG76aEOv8+93H17bNnr+zxXvqgSdHhm4xIWTd7e5ZS097fvrsRBBWVbdYOueJEfWBn8YmRCanhCCOwGETvMPybFVJuHeMyUlcchJ0kUB15z54EprFMxxE6KgS/pEvFnt/0WDXJpvNOh5WtbN7lcmHtw+fa/+O88oRdtkMSNPkXsmxOBD0bwtpaTfhGTDdbL2WWVI5ObOfSUlk005ExlpQxkSgzS9JCPGzBEGmO7scx5inm1KBQnAkFEVxdn4CRBDNi4IDHdtqSs2v28qLjey5gvJZ+2udJfNGz3YqiE9btUuuhP7Sbh46/fPdId+WiCJHlxcUtdDXo6/FffLpdyL+X0JALGvtZS+0uqrH2SUJ0G0CW+FkCTn76BLg25R2ip2C0AUiJEA/H58VB1BmahKGM5F364OvQJPYBJesX1rW0BBi8hS0rVx0bZLpTDPTq3TlKaH/Ee2ypDbScT9zt5nThM7L6sTlUiVSydS3kwzQJ4z3Yj4wJOwvb3npi0xNIPslFkLvJxPQoce+dAlcAPK8FIsV7wWFkXl0FLzW0ICyAAriwvCk9a/0OO3qlHUlskGvBA/N78qz5wfbV2/aUBwgFuZKCQaQ8AJAN3X84DlxYgg6N+68gbkSyLoS2cKp8Vi3xdnc3+s7+a9R74dG1jM61HXUO3zktKPiBhPd6VmIJHKeBOYF8crgyMEBqXh5hHC3GlkQC1+OCQW3lgc8hxXE/R+1E2c9YHFWeBz3/mQ18TZbmSs12E9A+e1o7OXxdiUSsbk2bv8C8ySQ80oQWYkK4vAqcuy7UeKtGTW0kUVj5NjHPos9tIIO4in3HZ2cJwE5TojFhWNA8z0EldFWQ9PGHoF4ojUWRifoRJl24s19OyHreyZX7WDJvZtXe4jx6kTHVkKfHKG2x9px0G93bdyRsp1ynoSA+be75jZff6DxLrdJjWfsBAw50NzdXtk02P2X4od/ezOTE8h5OwHEcWY5MuBV8BtjitZhZD5qAYw7JDkyqEGaTRqMK/FrWglebCq98/tL9B/PmJw1fU/dL0kOckB0znFftuaHX2NyRnw7HnlTjYXLXN/bvpRJCRhXAprsWJb50ITHeFD7Hymqm2vGANlURUn4MmUEJkRUFdVCvwFY6byWshppkxh87Wf1UOFuI6FofeSfh5qZ/KnARc6HbKaCeTgYvcn39mv1TDZk9K2267Tx8OclYmryvLJlOZMTSJsEFng3cVa1oqprNovOyg+Y/KnQRMuuUNlVPyaX1z2BpYq0P9V/EnNF7UdcZeNT8dKax7BF7mZynjx58uTJkydPnqwA4D/go/4+y0RFmA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18" name="AutoShape 8" descr="data:image/png;base64,%20iVBORw0KGgoAAAANSUhEUgAAADwAAAA8CAYAAAA6/NlyAAAAAXNSR0IArs4c6QAAAARnQU1BAACxjwv8YQUAAAAJcEhZcwAADsMAAA7DAcdvqGQAAAxcSURBVGhD7Vp7cFTVGf/u3n2/srvJJpsHj0B4JAHCQyEiAlZ84YiIELA8VOxYp621nY74mLaUOhY7jDPt4NSpVluUqEELWB/VIgICKkEJIQgETUJIQpJNNpt9v+/2+87eYBKySG42tH/klzksuefee87vfN/3+75zNjCCEYxgBCP4PwYnfg47Nu7bKI92N2bLu+Mdmx7YFhQvX3XIxM9hxcYdK/Rhd+MrwENVyCz8e8Ou+6eKXVcdV4VwQKn6XYYpY+11BYvSC3KKFirk8NGG3euWi91XFcPu0o/vXL1ep9G/NHPUfJlFmwkxIQpN7jqoba+O+AOBZ7Uu/g9X08V58XNY8Kvda+Yo5YptU3Ku1WYachlZgkmdAWZNOu8XXAvcnK94QdnUTw/uqPGyzmHGsBF+bPeqHIVM/kaBrSh/rGkyCHFB7AGI449WaYAMrQ0iXLDQE/bedsOq6dWH3qxuEm8ZNgwLYRQpZZRX/S0vffQPJmfMAE52qVQQaYVcBVZdDvByLtMZ6FpWuqLI8VlFzTHxlmHBsIhWSKl60qy33DMxfQbIZQqIx+NiT1/E0eo8x8OE9GlQkjvHZNAY/rph15o/bdz3E714S8qRcgtv2Ll2mUql+fO0nDm8SZPex5WTgaydpraAWZvJBQRPqcfVWbpw+azPP91xvEu8JWVIKeFfv7OuWMbz5ZNt0805xjGXJSvjZMBxHGtEmH40Ch1k6LJB4KP5zqBzydyyktrDFdXfio+kBCkj/MuKBy0cH30zP2ti8XjLFJz+wECKwMt4cAe74ay9hhHWKhMeTKTlvAKs2hxQqpQmV6Dj7utWTAkteth89MC2xu93lStASghjiHL764qfz7LkLimyXsMI0fT7g66HYyFo6DwDJ1u/gk5vK3T7O8FmHIUCphTvInBg0VjBqDUpPGHnLT63Mn/R6ikHD7xx0i/eIBkpIeyfsfpRgybtyZLsUtAq9JeIFLkvWa/N1Qw1LUegubue/U7W1quNMNYyUbzzO1C/XmmCdF0WhGWBEpffP3XGuvlvV5ZXxsRbJGHIKv3E7h8uUivUTxfaZoJBZe4Tt+SuMkxJrqATqpo/h6qmQ+AKdDGLJgQthmkpGy0vF5/oC+o3qEwwKX06aNTqm4yCwyZ2ScaQCD/xzpoCTiZ/oSCz2GDT57EJ9kCG6SYcDWEJWQOVDZ9Aa/c5JkoledfB1JzZEMWqi4im67Pw7mQRj++RcRCJhWKRcOSY28k5xcuSIZnwih0rMBxkW0Zbxxfkmyf3cWPKr83ddXDk3Cdwtr0aQkic3FerMjDr+sIe8KDV9SojGNWmS0KgB+QhnrALn+R/f+bLLxZsXVvuFrskQzLhvLjGJpcr5uYaxiWKC9FKNMlILALNzgbmvhSDhdkzmBLb3S1QiYvQ4DjDXJ/6FLzq4rO9QXHvQSWvrN8fOXD2wwNvbToVFruGBMmidetPTYGI3zAnKgsVGhQmUMk1FyfOUos+G9I0FphgnQJZhhyw6DLBF3KDw98BgbAXXRUrLGsx6NDK/QnTolE4nLRXQpen86Utd2//C2wSO4cIyYQpL84rm7bXHXBldwXtJVqFFl0U3ZP1Yj5Fq6dpLUy0yJpqpQayjLkQDPsxBztBpzTCeCTM832nQK5PC1DrqIKWzsYDGlX8wQMTa0Ji95AxJNF6dtlrjmvCSx7o9nVtONb8mb/BeQqvCmihRBoShNjF+BQEgXmBRqnFBcBSUpsOagV6Rb/4Jes2dp+F8476BgHiP960eOhx2xtDTktlZWWxLUvLt4TD4WVft1Q1fm3/EkUqyFS6N8hyYbxu91xAUsDcnK72Brl5h68VzradDArh2M/xvbViV8og2aX743DFiboFZSXvdgUcU72Rrny9Kg3TEBYh+NMDohdE0sFoAAqsRShYVF0l+kmkvBjjNa1HwB/x/eaPS197hXWkGCkjTDhYUe2ct6x0tzfi1HX62mZjQcIZ1WaxN0GK8m66NhPFyiBeTbhxFJX9lP0odLrs5bPCwcfeeutUX19PEYbtTOuxnavXq5TKLeMziyz55kJWZFB+JhDxnoqMXJ3+JZGqs58+iip2x+bFf+9gncOAlFq4Nz6rqKmau6Jor8PbMdsX8djSsJRUy9XMxXu7OW0omlx1cOZCdStEhOWb73r1nNg1LLishR/54BGVytcxKSwTVDJBNmgXE2RCUCHj87k495xZnz6h2DYrsd9l1o2z045OfzscO38Qc7NvSzgqbMMODXt4kMCxOKUgC4V01tqti7cmTWNJCdM3BSH3uefRKg8pFUouWfn3fcDnMLuQWAVkFKuTbdNhtKmAKbI/5IHKxv1I1o8CpxGYr0sEK1YioTiK4osq49ifbbpxU+KItB+SEt6w897ZRp1l//yCxRrasfTeBQ0WlKJacEt4+Ns9fqQUzM+cZCHStfYT0Oo8DzeMXwyjLQU4hvSdHytFw92w79t3/A6Xc+Fz95QfFbv6IGkMl64qnmBUmtaX5M3hqCpSYc2rwhiU0tRyLZDt6jpO10eF4Hqnt2sM1tpWl995WilXyWeOvl5LdbWSjaGR1JQ4jlmfAQpO/dGuI1tfqN/ji4hU+iCpC8niMnLiOFl2oNYbrKoa4J7+De+U+0Lh6mxl2q2xWHB2PB5aCnGuK87FIYaV2EDP9IQSqTm5LWGg+6jRTFS8Orznm/akGw1JMUMEsThg2zxqwUiATYZKyu+DUh7jHkVR2by0/FRUwOCFeFIvozinsVwBJ7S4zsEF13nw4njkvv3Hot89ATccadi75Bc3rywVL1+CQRNm4oA7mY/P7IJd1f+A3dXb4N2a7XC47j/gx8lcCekrAeXtTm8bG2fn8ZfhvZPlOM5rsKvqZThU9xEEcMH7l6+4NrRAuEzJQ1XC7BK7GSKNqshcjUrF023H4POGvWzDkCgmpIPSVUt3A3z4dQV8g8IWFSKgQR1Ad0WP8sKJli/g49M7kbT30gXmuLjAJ0+hQzIHnTTeUrgcbi1cgbsgPbSiy5GL98SaFNCzFC6H0Yq0jbQZR7MxymY9DPfM/BGU5t/EDhNaXA3wVdOhQS/tEAjH2eRos2/ATTxZhQan+Eq6vFcAnpNDfecpwFqcHf/cOGkJjEufjLGvAj1mi+l5c+H2opXYVkG+ZRI7GxsMJBMmstFYFL5sPAB7zvyTWaUgc0riBIMppjRQLm7ztDAiYywTcaORhRVnhKl1Qo1jkGUcBfkZkyDXPJYt8GAwBAtzbPAmZz04fHYmGN6Qi4mJVJem2CeiwYifeQudWdOJSX/QuDHUCjpUGCwkE6YVp/3sosl3w21FZWDV26iwQPGqGvSq94DEUIEholMa8P0A7kA3I9cftOGgJmWcIVg48c2BAeNsXEYhq5FpAl1obbKSVKWm57LTRjHi5xy10I7uTQtL7+4h2eZuRs+qY6cng8UQCCfSky/sZhM4jxMgq5N1SHioTwpiaFH66iXLkMfe/UntbjjTdhy6/HZGsPLcPvjg5OvwPuZlIk1iORhI9T32D+Xi/Wffh/ew8KjvPI3pQsesLdG4DLRoVHvPK1jMjnYdXjvsRdLvntjOCpyj5z9FgfRDfnohTM2dDShj4pNXBgmEE+nIqDGDWTx5pG8Q8jF1LJx4J+bNPFZ8DAVkZavBBrcX38tImTQWdo2KDHr/9eNuhhsnLkFXV7EFGgwGTZgGoJyI20ac0CpYjI0+b0bxGmUex1JHKkCLlqY24zh3wJJp62Bpyf2wdNp9cOfUNTBz1DzxTymukkqTsLBtH1qXGi0AEaVUkUr05F0Nhgr9jZdZa2UCRqIoVSOSEo4KMRmGIkcFOoUkuRMRJXdOXKPfv2t07fKNdjgcREKqixFO/6eU/Z0CD9zo/T247Fj4Dpoz4NzF2y9B0g6elzvDEPJ1+C+AXMFDSPBBjItAJB6CrqAdnMGOQTV7oAWfjwY08tjFv7rjNIFQTBYNtPuawRFoZ++V2pzY2n1NEIoHfTR3cYhLcHG1BwD3+K51T/My7qH5E25//dSF49catCZ7MBwwtLrPz0CrXHERS6uObohE409tvuvV7eJlhif+dd9a7H9GzmGMkCJKBxej44q48OKzd237Lf4+4LsuR5gUintq5xpb5xhdp6YppHN4LkRy1XF5WGWy8jH+iicn52OcLwiurSvfHvC8+cmKB6xxtSctOoh39kcMx9AEIfDMyrcvIKmhLNwIRjCCEYzgfwSA/wLTF7/ATecmTA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19" name="AutoShape 9" descr="data:image/png;base64,%20iVBORw0KGgoAAAANSUhEUgAAAE0AAAAyCAYAAAAZfVakAAAAAXNSR0IArs4c6QAAAARnQU1BAACxjwv8YQUAAAAJcEhZcwAADsMAAA7DAcdvqGQAAA4kSURBVGhD7ZoLeBTV2cfP7O7s7DW7yWY3V0hCLiQp1yABQwgtIFYKWEBURCtIteClD0W03ye2Vqyt9BO1LYogihQj1QJeSi3hWgKEiwSDhBBCEgjJJtllL9n77G2m75kdYgK5TGLwe9onP559NvPOmTnv/Oe873nPWdAggwwyyCCDDDLIIIP8t0Dw398JfympMJTVWZ9oc9EzxCKCTYhVf37/7cM235adZOGb/EfQL9FYlhW/9snpcSYHXUAgIskVDFRkJKqOr5yVX883uYkP95YnFh837jS7QxP9/gBiwaaQyVB2vPzQmvkT5qekaO2RlgML+Eqs2nooj6aJAhVFDqXp4JnxWYayB6d9r4Fv0mf6LNrHp+s0/yi9tKHZ7r/H5gmSwVAYySgJUkpYy9gMw5Z1jxS+RBAiF9+8nRXvlL5bWn3tkSDtRQQR6ZZhWaRUqtDk4bpfvrq06A+ccQAp3ndx2M6TF1++5g7+2BtgZdhXhYxEURRhHpsW++dXlhS+Cr7QfHPBiPhvQVRWmlR/3VtdfM7oWdhic5HBAPTHBJHP60UWlz/2xCXbM8++f+yP8HZvuu+pmpaRoWCwXTCMCP720n7UZPFM400DxleX7al7z13Ze9kauN/u8smu++rxelCz3Wc4Xmt/6Zn3jq3mm/eJPom2o7Lh6RZH8EdB2gcPzBsBLAQBAed0udHxC60P/nZ7+ff5U+100KoT2EwQbDdn+8+mLyqerGxypoeCdGdf4Z8IMcja5kRfN1h+ueVg9ST+lGAEi4bzWPkl050eH92tANg5X5ggz9S3/Ig3tTMhK+FrUiLmctl1cHgq5BQaEqs+xJsGhMqrbTFNNtccfwBGNm+7ETE8ucUVJCsvm+7jTYIRLNonp4xaq9OrA/V4S9dgR+WUJB9ElvEmDq2S/EIF+QTsnHAsIUYqlRplxilLF89I2xRpNTDsOnVBZ3PScXj09wT2pLbZoecPBSNYtNzkKELKjZSeHRGLxMjtD7Z0TLA4x5kdwZ85aAbiQ4RIsRil6hUnp+TErn566sgFucnJVr7pgCAn5SFSIgrzh90Dj6KkpH1KURjBF2QnRVmSYpRGAkTpDiynlBQjg0ZRHbG0I1VSok3fS5K9r9fIPUmx6qZXF0+av3Zx4e/GjEkw820GjFVzRpu0SqoGv6DuwL6KxQQaYog6EbEIp08q356TsCVaQaJwd4MNnIxWSVqnjk7ewVs48Khbu6RwZ/HTM5fcV5Dx/emjk58bPjTWyJ8ecKA/b1qcZmOUgoK8yRtvAKeHlFhV04yRqbt4k2D6NGtBmBHPbS1762iNeRlU9YhgmfZgJcQSFK9ReCdm6h5f81DBVmxjT58m32yV58kkKKFgRPKR3GTNgIZhT4Cv0qc2Hd50tsHxsN0FtSH4eh3sa3KM3Dd7XMrS5bNGb+fNgumTaBhwhly74/Ty8lrz8iarOykUZkmlXBJOjFacycuIe3HV3HEHoI32lY+/nHW0unmR3R2YHgyzkqyEKGPB8Li5T8zJ+5K/1S2HZRn52p1nVpy62LK4xe5NZBhWopSRfpity8ZmxL6wop++9Fm064Awko/+VZfdZG/T3p6bYpmUra9mmRbl2l1NSyobrE9dNnuyXL4gYsOhSIkioVBarGzPZ8/Pvityh+8OPOp2nazJgRJDPSI9sXHSsJh+L6Ew/RlpnATwwd8hyB+MyWRS/WlP3ZLaFvvPG210hssbgIbhTvVcGC4bFq+xbH6q8PY4rbaWN3/ngP84j+PZjAXfQ5yxj/RJtJ3Hag0Hv258vOGaY3q8Vum4d3LaW7tPNaVcMTlWml2hdDcdgNwBYvHtr4NLO5GUQjmJ6v3bV905E5wN8qf6xbsl5yecqTfNd8KCEvIo02B1VCopmWNMmk4cp5E7Pzh06VxWlhqNS0xA4QDte2jGaB94ofzN9hOLLjTYZ7V5aLVGSTnjtaptf1o25TPwx8/fWhCCRfviaE168Ym6fbVmX1p8FOmI08q/ajS7hlk8oaE0FLQIEm1XN8NWuYxCiRpp1f1FmY8unJJTxp/qF+s+PT13X0XTBzYPq4BOoS4kkJ/2wQBikUQkAgsbJkSEVy2TIrVCKnJ7A/W+QMgYGyVLsHqCY1x0GFxl8QyLFJQIFWYbPv2/R4oegmM330WvCBbtwXUlH1UZXffCw+P6JtBgdhMhhiUJTpbOcDMqTOlyqQQlaSnj8OSYDXMnpL49IffbF7Hzfv/P/bWtrmlsGFIABjrDAlwH942P8DcWUgR1JYiIYBKAN9g5ZeAIUCsVKD8jevkbj/3gbd7cK4LqtHd2n8sxWj13BgN4R8KF6prbpAwTJvHCt6NgnKPgpIKSoqE6+ZnJufE/3fX8rJxXlhS+PBCCYUw2N6zFIv1yH84BrmfuE1k6Rb65hTqkC24yuiHHYvAxTikXjc57+VwtCEGi1ZhcBqhtNDCFc4tsUcdtAwC/MVwsKmVSNiNOWXZX/tAHdr9w97SCkQknV//l+ILiIxfG8Qn4WzMqNfoAXuSHoeziBg/WqNOr6yss8tAB/f7y+ije0CuCervjhU+L2jyhwzQNBS1vw2AB8SpALRP7s5JjKsanx38ADczHqozD3XRwjtVFj2AJiYwkwt4hOuWFjGTd5t8szH8PwomPrb5z+TIre2Pf4d8ZLe4ldDCk8tAhxkMHQUSWZCEOcUhityRSKdc+DOqGgv7uHzTif/2CwpyCFXePMvHWHhEk2s83HF5aWt26mQl/M+nhPBIlJ5mhevX5+GhFNdRk0trmtmxPiE0NMSIqEMBlBwwHTlgIFnBOq5LDDKp65Z2npv8vf5t+gUftqStmQ+n5JqrR6GVb7HZ0x5i0URaHL7qmpS1stvukMFuNdXj8lMMXIGl/aD4Ut5obAoQDxEapBjX7wLTh4xdNzinnzT0iSLQn3z743NHqay8zoYhoWAeYjRDMoGyzzdvm8odUDJKQ+C2HQVg8h3V1YwbSRrIhyrJy9piCGXlDLvHmWwr4JP7J63t3V1yx/5Bgbi7LcLQYNEo0KScu/6WHJglaIQjKM/XNDsim/AGAEyiEHjrXYCNsnkA0G2bE2fGK4kyDfH+smnJQFIVEEsjXN0iHt5XCoRDl8vkp3nTLgYgIXzW7z5MSXI/fDI4Yrz+IqprbOjxhzwgSLUmnGtHVHXGNhGWRSkTE6DT9xztXz77jgSlZE+fcNvT5NL28RKuU2kkoavECmcEThVKFMhM0++cVpFdF7vDdABEhwS+6K7A5BBEwLkU/MmLpHUGiiSTiFP7PLmARKRGhkel6bqNt9DBZc2m1aduv541f9tPpeWMmZOqWpRuUe1J08q9z4hWvLZuXuxze7jdbDgMMzPDUyi2Hspeu35MBockNL0pC0N1oxoEHhMXpg2JZGD3dq52713x++IrVV8R2mAjagQRPiQnLy0snFh062zyz/KLpcbPdG6NVUaH8rPgta5cU/g+0woLKQSwnd80tovjIxWG7T9T/EerIQii8w7DWrSkcHvfsqXpz7oVGx8ZwuOvNXDGkklS9ctknq2dt5E090v02bAf0+XMfDYTQEG42vAH8lqQkwZyrsxZdMLoX21z+aEgUMm+QUTRZfZOOVxtzx2YkHIFQvaW/or9fcr7or0cubbtyzVcYCIZkkE8VNk9oSL3ZeZ+EEOW2uekY8LXLQYJ3o2PVsi+rDhQf5k090mt4wjotjhKLE2AFwFs6gytvn59RNVq949xuD1d5cxU7fGi/H1U2uRc8+17pRyUVV0fwlww4a4pP/PhvJ+s/a7J6R4Rg1cKtCqB/HBltbr+y3uzKhlmyh2eFWV2nnMgf9Eqvoh042ygJMkwvIzLiJJ6JOoIPaZ8HVbc4C7fuqzq4fvfZIv7UgAA5i3jxw+PP/6uqZUeDyalFUFLcmPCxgB13bbuGRc02T+8/xPD0KlpJ+VXW5wdn4J9QcMheBwuJ67tzV+36z05e3rH2b18u5E99K2DkKB/fcGjdnq+ML15zePH/p+HPROi6UuyeVrvgTY7eRatqNRLBELypXnzABS8Dt6NIkolWybyE6Ju6CF+Kw7a1zaffd9b41uufln/rEffkmwefrWhw/sLlpaHw+UYw7IdYLGE0CqkTakV8KAhY0QhWuVfRfjFnSkijkodxtd8duNKXymQoJVZhmpQT/8TDU7Nmpscpa6BW6TzqQLhr7oC2vO7aI7ypX5SVXZVXXLXcg3/t77g0wot3tVqJxmfqP35sanbRuNTobdFqhY8Q4x+p+UZdgEdlRmK04I3RXkWbPireNDpNd1QqlXUSAIOdFJMUMkQrHQWZuo3LZ+YUvPHYlLeXzhh1+J4pGT/IjFeVUBRc1+lCAnkCjI8/6Bcul00kFok7DjBukypaLQ9PzYl7c+MTUx/7yQ9Hnn13xYyHp41IvitNryhVqRTcTsyNLx8/A6yh0di0WME/5QkakuXnm1PWfVGx62KrNw+mcy4G8OZelFzMJuvkn08dlfzSo3eOummx29Tk0K39+5lNp+qt83x+yLPQm14lpQtz42a/uKhgP9+sXyx/88DrXzU4Vnh8AW6TUa8ivdNGDfnVc/eNf41v0k6dzaZZv6vy3upG+9NtNDPc7Y38+E9AjamSS1Bemm7Dn382ZQXkX0G7L4LjuKbZqV+z/dhCOhBeBIcxIoI4PixO/eHvF08ugc46v74O4AXzqi2ly6+0OudBO9eETMPmZ+7J/zt/ut8YWVaxfmvZyvrWtpkiQtSal6Ff/8z82w7yp7uk8rIpfvO+iwssTs+DtJ+Jhac/N8Sg2vba0qLPwTfB4dln8DSPP/zhfyz/Dc8wyCCDDDLI/wsI/RuBHRHwgRhDQg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20" name="AutoShape 10" descr="data:image/png;base64,%20iVBORw0KGgoAAAANSUhEUgAAADgAAAA4CAYAAACohjseAAAAAXNSR0IArs4c6QAAAARnQU1BAACxjwv8YQUAAAAJcEhZcwAADsMAAA7DAcdvqGQAAAukSURBVGhD7VprcFXVFd5r73PuvXnII0IDIyg4SjBAsKY+WmvBdhhrHVudKb6RwRafxU5ttUw70zSDWB9TlQSkPhEZdIZq67S1zugPSqsjVRACMYCk+EAFhIaEPO89Z+/db517cskl95GXdTKTL5ycs59nfXutvdbaJ4gRjGAEXyoovPcJlTc/PjrhFs4RlkoVmQ9Hj5u8cVP1xX7Y3GfMvO3ZCiFlpbXSd1zvX3UrFn0YNg05+kxw5pL1c4Sxy6Si6cKYAiLVaqzeYoW8p37l9bvDbrlRtdGpOPLJcivlfMx1MmqMlPJzrfXD9YejT4k/XqWTHYcOMrznRPmSdeUk7IPKjVxEQo4HuWJBNFG5scuVNQ+ee8daFjYvZh/ev9SS+LkkORXERuEaA01Ow/2RinFd3wu7DSn6QNBSxIq5yi04z/oJYY0W1prk3ffQLr/dKem7yb7ZcV7VulFQ161YHKxJOAdfGhYuqYAU/WL+/A0q7D5kyEtw0g8fjnlWlEGasOY4WECKRIvI0JSwKis6D4lyYUURRoU1PWBAVNhz9o092ieL6g/yTlhaUuwrsq0kMy8uNACrE51hMStImSbs+Kx73lpqKZ44LQP7wSEvwa1P3OJBrre0Thw7kaR0IiDofUwk3wirsuLKcfsawW5LpoWSTpS5P/+P6rlfjpPpKoj/0/jxWgubZFIspHSZnN9OJH437ZC7NeyaFdXV1bBnfTfG7JIuCGEOko5QkQKhvcRrFPFXgOSQa7DPYaLspqdOikZj86wUP7DCnKJI7YU8G7ySyJsN1Vclwm55MevWdWXCUfOF0BfCf3kk5evKiJe2rbrus7DLkKLPBANUVcnKAzNOEsJz2/zO+J5nftwatvQLpy1cEysolkUyErMF7c2tvA3CpiFHXoJnLFk3qpBMhdXyCpjQhRhxGla+yJJpQnkvrtetr19t6dSNH61d1BUOS8OcqirnSOv0iY5vLoXjnYcYMxu2iHgqfNw/g2H+G07mFY/0G7tXLfxvOGxIkJ0gtDXr8JnfJLJLhVKXEnwlTDP08vwLQ/FPYi8Z7Xcho1mjPb2y4fEFDdyjG+W3r5ngKHcRoszPpHLGW4SEYHx32AFL/uG70KYeG/v+qKK/vl274Fiyw+CQkWDlzX8p1G7LYk3iXqnc4iAY5wTyGzgO43Xt0lbd896qa//GtZxzkhN5EItwCQd3aC7onQ3sdIIkwJg/CCWW76xd8EnYNGBkJFjxk/U3wmE+TcpxoJ6wNj/QH929g34HXaAdao+59lkViV2mvYyWmxEIOQIWw1nScjfRXj3Y/ZkxTCCr+D7MqV/kGKxpCDhBRsUFyvFKYYRzNdK7/iDIjpikNee3FxaOC6sHjF4Eg3zQilODPTEQYG9JZb8WE87Jyo0W5TPLTAi2BMnJricmhlUDRi+C703qmgpuY5J+wLKXO5iTLLeROIqrLfnMfekbVtlp3e3QyhHwhp3mWjS8jUQQC1mL+DUV9wlB0yDQi6D0nDIIMxpvQIni6FAXmEwWcBv6f4qLhUu6RivKtREXWauDdvzsAs2WJPmsMPDU9byoPKGKFUaQw00O2waM3pJbXQYxQBDCW9uFZa2DuQRNWQGBcO2BObYHZbIngcvl7BE5JbNkd4FcM+UiaLkVSb0V6ItFMzB1IaZzUhD2GBB6SU7STpMOsl8IjbQsjqptuTTIgNgO+jRAyOZkVCNONMfyHIHrt2gTMOOcJsqKt3Hw3Ib0DfpEuBD2rKIibJdBIE1yXi2ycjK8RFCGyRz2SexDNA/K2YC9o7BfdkFTLam+rFW+aY8f98L0OnKaKF6MRepE/NvOBA0SAmi03KHYqLDHgJAmeeHoCGzelnK2wRsdItbh+J3/o5KFBh21G0yhpeNgQXFSOGyl/pSLydpsAB1tupC87QjE4v0rI6dIIwYVKtIIKq2nQMjSwLUHTs1uQaaf/zMCtg9Rog0K2htkLCGSRyJqxARIu2SEVyI7wF+JIiv9T62XOMo7kpSSxvGnY1yexcmONIKwtNMwVSm4sSjIr+1Wq2SfJicfm82I7bCtRMoU2VkI2+hYWUzClOTmh+U0YrYxRc2wnj28TZJpm5h9xpJXsTgDQxpBS3oKUiuXZ8X6JWLxzu3W5No4x6EtKaN0HSRN5WWBFrRojDvBJ8KSXBoMXzLRxPQouKj6wLEFcojZo+NtA/akKYKVNz+OU5HEUQgFXk1Be5AHdliFlLsPkL52ip3YTlhAMqBjDj/e6cPpvC99Dvo0hi0jGwKbIVEQ9fwpWJZ6xMDAD2CeWdJpLwi7BSi7Zc2UitufO7/izudmzqna6ITVGZEimFDFE/AC7EHeQ8zJ5v0M0RNsypsfuRpnRHuIR7MGwPEA+eyFaUZ36MkJS4XgVKaNfd/qBMcJTuBL/Eh0UtCONHLmHc/Pi0ZjL8pIwWZh5Kamw/uX5iKZImhdrxgClbAIEEZIa99OtvQXtIWZ8ckCVnDQxEwLHk5Php4cBNEkJbn4dQ5Jsx+nkkNwMqi3QsdtkJN+dXxiEmz+9zjCVRo/zotYIpVa1nTkk6wfjVMEveiYDyDW33HoxLnO22ll5LWwKQ187sPqgYAb1qTDlfQMIstB4yc4vLwITwWl0uTkQTcXmCEci7VnuQWd+8nQBjiZYEWsNJfy3UgqhSHMwrmTi4EJcwe84JKgIgNSBPc8dEUrnNZ9Op44F1Z6xY6VV38QNqXA5HSia7H2Or6OjP+BIOM4AVtrrn8TlL4jhH9eoqNrNV4+FdUTk6afB9AW0sPxnhcrxf5dhkVZhcXihHbh2betO5fItBntH0l7L5u9lfvCUi+kSbhz9fVH659YuAX3zAPYs7niXZy0N+NxD69dBtjttQsadtQu3MYfpSDwGTC98bkcTArch8QoOISZDU8vbrKq616EngbpRAqNFA+cWRJtRBh6GMuA9IgMHBqr+C1q954OZ+iF3irIBy26Y1JmG+2JIFeg02HSuJ9AkBcLe7UnAk8qaCwpWc7l+prFh+AMVlgvnsBMF+5uSiwmx1stfPEjGOwLZM2y0Zouq1u7qJn7Z0L/CfYD5XdtGGtITNLa85LqCRFsHt0GrXYEz91AAorsB1tPnx7WiB0r/7MGC7FJKieCk8a9xld/wpnuJtR9BYeqGcccc8Psn76Q9W8jXyhB10RAxLwMh/MbKHN/kIizIxH0ERKIu6Sl+/i5O7nHCrxjdOK3ONG8Am2G6q02Ujq/tr5uBakx8KAXk3TnYiHmSanmSxWrwb7888zb1s9J9k/HF0qwbsWVzfWP3bi+fuWC+2Gj+4lPURwfhT2w87EbnrSx2JOw0oNB1gLAi2/duWrh8h01N76E55TGt9dc8w7orz7+1a378gWHC+VEz0Ye9WjlnWtPDYek8IUSTAfYpZBkRH6iECx6yGCz7mucTWut1g3di9ET0CAv3AzfqGvCqhT+jwQHh+Q3UoSmTPEX2xt71NXWzjvxr83DhmAAg9B0YuxNfm5vZJNF/D0noeS3wpYAw4qgVT3iSs8QQ7QN5vumihaXGE2X9MxNh5cGU0CAMaYTnhZZDn6MaYYmn+EMB7wvam45UBZ2HH4E2clYoiY8PARSOKkogm16xlGveB3HXkaPjUroprD7MNQgm6YRx6Ty1oAo//kcZevW11x3qKRt0rWFrnP3u48uOBD2HqYmCrOUQiL/S/9etGntxV04k6b9h4hhugf7jhGC8FaBQXRfQZkRfJcK6zEP4lAPv90b8HhwceEc/HwcPepzy5OSJezXPWeucTknZCiyGofbLkzezncucz2OYx5IdfCFYrsJ67PCUgfGd/LFz1wlPRznrEjWY35In/M/FCVl8fjPCe1KSGYbjM01Li9BLSMfGa9rKUlzN9+5zPW+EJvJmHv4whreR67+OBiQBVjoWmESv+QreAY6ioqb4BRrknWYX+oXg85ZwO/2422/4vfFE62fQ4GreWy+cSMYwQi+LAjxPwNRUy9XSdMs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21" name="AutoShape 11" descr="data:image/svg+xml;charset=utf8,%20%3Csvg%20width%3D'50'%20height%3D'50'%20xmlns%3D'http%3A%2F%2Fwww.w3.org%2F2000%2Fsvg'%20xmlns%3Axlink%3D'http%3A%2F%2Fwww.w3.org%2F1999%2Fxlink'%20overflow%3D'hidden'%3E%3Cdefs%3E%3CclipPath%20id%3D'clip0'%3E%3Crect%20x%3D'0'%20y%3D'0'%20width%3D'50'%20height%3D'50'%2F%3E%3C%2FclipPath%3E%3C%2Fdefs%3E%3Cg%20clip-path%3D'url(%23clip0)'%3E%3Cpath%20d%3D'M32.7083%2031.9271C32.9688%2031.4063%2032.8125%2030.7813%2032.2917%2030.5209%2031.7708%2030.2604%2031.1458%2030.4167%2030.8854%2030.9375L28.8021%2034.6354%2030.2083%2029.0625C30.3646%2028.4896%2030%2027.9167%2029.4271%2027.8125%2028.8542%2027.6563%2028.2813%2028.0209%2028.1771%2028.5938L26.9792%2033.3854%2026.9792%2028.1771C26.9792%2027.6042%2026.5104%2027.1354%2025.9375%2027.1354%2025.3646%2027.1354%2024.8958%2027.6042%2024.8958%2028.1771L24.8958%2033.75%2023.6979%2028.5938C23.5938%2028.0209%2023.0208%2027.7084%2022.4479%2027.8125%2021.875%2027.9167%2021.5625%2028.4896%2021.6667%2029.0625L23.125%2035.2604C23.0729%2035.9896%2022.9167%2036.7188%2022.7604%2037.3438%2022.7604%2037.3438%2022.7604%2037.2917%2022.7083%2037.2917%2021.8229%2035.9375%2020.4167%2034.7396%2019.0625%2034.375%2018.5417%2034.2188%2018.0208%2034.5313%2017.8646%2035.0521%2017.7083%2035.5729%2018.0208%2036.0938%2018.5417%2036.25%2019.2188%2036.4063%2019.8437%2037.3959%2020.5208%2038.4375%2021.3542%2039.7396%2022.3958%2041.25%2023.9583%2042.1354L23.9583%2047.7084%2028.5417%2047.7084%2028.5417%2041.8229C30.2604%2040.9375%2030.4688%2037.2396%2030.5208%2035.8334L32.7083%2031.9271Z'%20fill%3D'%239E6B82'%2F%3E%3Cpath%20d%3D'M14.3229%2032.3438%2018.8542%2032.3959C18.8542%2032.3959%2018.8542%2032.3959%2018.8542%2032.3959%2019.4271%2032.3959%2019.8958%2031.9271%2019.8958%2031.3542%2019.8958%2030.7813%2019.4271%2030.3125%2018.8542%2030.3125L14.6354%2030.2604%2020.1563%2028.8542C20.7292%2028.6979%2021.0417%2028.125%2020.8854%2027.6042%2020.7292%2027.0313%2020.1563%2026.7188%2019.6354%2026.875L14.8438%2028.125%2019.4271%2025.625C19.9479%2025.3646%2020.1042%2024.7396%2019.8437%2024.2188%2019.5833%2023.6979%2018.9583%2023.5417%2018.4375%2023.8021L13.5417%2026.4063%2017.5%2022.9167C17.9167%2022.5521%2017.9688%2021.875%2017.6042%2021.4584%2017.2396%2021.0417%2016.5625%2020.9896%2016.1458%2021.3542L11.3542%2025.5209C10.6771%2025.8334%2010%2026.0417%209.32292%2026.1459%209.32292%2026.1459%209.32292%2026.0938%209.375%2026.0938%2010.1563%2024.6354%2010.5208%2022.8646%2010.2083%2021.5104%2010.1042%2020.9896%209.53125%2020.6771%209.01042%2020.7813%208.48958%2020.8854%208.17708%2021.4584%208.28125%2021.9792%208.4375%2022.6563%207.91667%2023.6459%207.34375%2024.7396%206.61458%2026.0938%205.78125%2027.7084%205.72917%2029.5313L0.833332%2032.1875%203.02083%2036.1979%208.17708%2033.4375C9.73958%2034.5313%2013.0729%2032.9688%2014.3229%2032.3438Z'%20fill%3D'%239E6B82'%2F%3E%3Cpath%20d%3D'M14.8958%2015.3646%2015.9896%2019.7396C16.0938%2020.2084%2016.5104%2020.5209%2016.9792%2020.5209%2017.0833%2020.5209%2017.1354%2020.5209%2017.2396%2020.4688%2017.8125%2020.3125%2018.125%2019.7917%2018.0208%2019.2188L17.0313%2015.1042%2019.7917%2020.0521C20%2020.4167%2020.3125%2020.5729%2020.7292%2020.5729%2020.8854%2020.5729%2021.0938%2020.5209%2021.25%2020.4167%2021.7708%2020.1563%2021.9271%2019.4792%2021.6667%2019.0104L19.2708%2014.6875%2022.8125%2018.4896C23.0208%2018.6979%2023.2813%2018.8021%2023.5938%2018.8021%2023.8542%2018.8021%2024.1146%2018.6979%2024.3229%2018.5417%2024.7396%2018.125%2024.7396%2017.5%2024.375%2017.0834L20.5729%2013.0209%2025%2015.9896C25.1563%2016.0938%2025.3646%2016.1459%2025.5729%2016.1459%2025.8854%2016.1459%2026.25%2015.9896%2026.4583%2015.6771%2026.7708%2015.2084%2026.6667%2014.5313%2026.1979%2014.2188L20.8854%2010.6771C20.4167%2010.1042%2020.0521%209.47919%2019.7396%208.90627%2019.7396%208.90627%2019.7917%208.90627%2019.7917%208.90627%2021.3542%209.27085%2023.1771%209.21877%2024.4271%208.54169%2024.8958%208.28127%2025.0521%207.70835%2024.7917%207.2396%2024.5313%206.77085%2023.9583%206.6146%2023.4896%206.87502%2022.9167%207.18752%2021.7708%206.9271%2020.5729%206.66669%2019.0625%206.3021%2017.2917%205.88544%2015.5208%206.35419L11.7188%202.29169%208.38542%205.41669%2012.3958%209.68752C11.5625%2011.5104%2013.9063%2014.375%2014.8958%2015.3646Z'%20fill%3D'%239E6B82'%2F%3E%3Cpath%20d%3D'M49.1667%2035.8334%2045.2083%2031.5104C45.8854%2029.6875%2043.5417%2026.8229%2042.6042%2025.7813L41.5625%2021.4063C41.4063%2020.8334%2040.8854%2020.5209%2040.3125%2020.625%2039.7396%2020.7813%2039.4271%2021.3021%2039.5313%2021.875L40.5208%2025.9896%2037.7604%2020.9896C37.5%2020.4688%2036.875%2020.3125%2036.3542%2020.5729%2035.8333%2020.8334%2035.6771%2021.4584%2035.9375%2021.9792L38.3333%2026.3542%2034.7917%2022.5521C34.375%2022.1354%2033.75%2022.0834%2033.3333%2022.5%2032.9167%2022.9167%2032.8646%2023.5417%2033.2813%2023.9584L37.0833%2028.0729%2032.7083%2025.1042C32.2396%2024.7917%2031.5625%2024.8959%2031.25%2025.3646%2030.9375%2025.8334%2031.0417%2026.5104%2031.5104%2026.8229L36.7708%2030.4167C37.2396%2030.9896%2037.6042%2031.6146%2037.9167%2032.1875%2037.9167%2032.1875%2037.8646%2032.1875%2037.8646%2032.1875%2036.3021%2031.8229%2034.4792%2031.875%2033.2292%2032.5521%2032.7604%2032.8125%2032.5521%2033.3854%2032.8125%2033.8542%2033.0729%2034.3229%2033.6458%2034.5313%2034.1146%2034.2709%2034.6875%2033.9584%2035.8333%2034.2188%2037.0313%2034.5313%2038.5417%2034.8959%2040.3125%2035.3125%2042.0833%2034.8959L45.8333%2038.9584%2049.1667%2035.8334Z'%20fill%3D'%239E6B82'%2F%3E%3Cpath%20d%3D'M27.7604%2013.5417C27.8646%2013.5417%2027.9688%2013.5417%2028.125%2013.4896L32.0833%2012.0834%2027.3958%2015.3125C26.9271%2015.625%2026.8229%2016.3021%2027.1354%2016.7709%2027.3438%2017.0834%2027.6563%2017.2396%2027.9688%2017.2396%2028.1771%2017.2396%2028.3854%2017.1875%2028.5417%2017.0313L32.6042%2014.2188%2029.1667%2018.125C28.8021%2018.5417%2028.8542%2019.2188%2029.2708%2019.5834%2029.4792%2019.7396%2029.6875%2019.8438%2029.9479%2019.8438%2030.2604%2019.8438%2030.5208%2019.7396%2030.7292%2019.4792L34.4271%2015.2604%2031.9271%2019.9479C31.6667%2020.4688%2031.8229%2021.0938%2032.3438%2021.3542%2032.5%2021.4584%2032.6563%2021.4584%2032.8125%2021.4584%2033.1771%2021.4584%2033.5417%2021.25%2033.75%2020.8854L36.7708%2015.2604C37.2917%2014.7396%2037.8646%2014.3229%2038.4375%2013.9584%2038.4375%2013.9584%2038.4375%2014.0104%2038.4375%2014.0104%2038.2292%2015.625%2038.4896%2017.4479%2039.2708%2018.5938%2039.5833%2019.0625%2040.1563%2019.1667%2040.625%2018.8542%2041.0938%2018.5417%2041.1979%2017.9688%2040.8854%2017.5%2040.5208%2016.9271%2040.6771%2015.7813%2040.8333%2014.5313%2041.0417%2013.0209%2041.25%2011.1979%2040.6771%209.47919L44.3229%205.31252%2040.8854%202.29169%2037.0313%206.71877C35.1563%206.25002%2032.5521%208.90627%2031.6146%209.89585L27.3438%2011.4063C26.8229%2011.6146%2026.5104%2012.1875%2026.7188%2012.7604%2026.9271%2013.2813%2027.3438%2013.5417%2027.7604%2013.5417Z'%20fill%3D'%239E6B82'%2F%3E%3C%2Fg%3E%3C%2Fsvg%3E"/>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22" name="AutoShape 4" descr="data:image/png;base64,%20iVBORw0KGgoAAAANSUhEUgAAADAAAAAwCAYAAABXAvmHAAAAAXNSR0IArs4c6QAAAARnQU1BAACxjwv8YQUAAAAJcEhZcwAADsMAAA7DAcdvqGQAAAiBSURBVGhD7Zh7TNZVGMfhhRcVEUGDbKgJail5AVQgpZw3mGTiUgnp4mX+0XJNczXzilcUKyvTprMFTleCeU0xonRz6lBuSlgOtdrMCyxFuchFgT7P7z2vIfxeXsBfaxXf7eyc9zzPeW7nOc85v9ehDW34n8NR9YYiPz/fpbKyMoqhj8lk+i4oKOgnC8V4mFRvKKqqqhY5OTmltGvX7qO6uro92dnZ/RXJcBjuwJkzZ3o4Ozu/guE77t69G+ji4tLPbDaPVWTDYbgDrq6uxffv3y/CgecwfH4tqKmpuaHIhsNwBwYMGFBGN9fR0bGqQ4cOr2F8PI4csFCNx99yBoYMGZLFDuwsLy+vvXPnTgJOVSuS4XgkBzIyMtxzc3NfzcnJWXj27NlANa2BHWhU4Zriby2adEDKYVpaWkeiqctHaiyj2uygVMaTKgc5wA+MIvUbOdAUf33Y01sfNhkofWMohzldu3a9ScQ2njp1qoMiaSCSPlSbiRzYJBT5Ylz39u3bhylyIwg/xtvlt6e3IXQdSElJcSFKCSis4mcShs7iQE6wUC0gglJtCjFmLON19+7dq6FdU+RGqKiouMWuXGf4PP161tVWV1c/VJ2ysrLM6FyLbjkzSTg5i6omF6JN6Drg5+fnjJLeKMmnHcHAavpImpNicRg6dOhdureZu0S6j6eVwycG6mL48OEVdNcJhh+yg3B+VVFR0UEL1QJk9Ic2jJan9FbSeiuyLnQdEOMQsAlBsQhNZOzKeBpbupvD95Ri06oNXTiRGkNfy6U1l173ecLacXSTMPxTdjOYtcsjIyNlh7UdJ3UkGKm0Gqai2YXtGH8bmbuExxZsvoUKCgralZaWhjPsS9TSSY8InFlEM+PMBwjeMmjQoEILt3YDv8vcepRGYdxBDF4K33JInZBT7enpmY5xT7I+NCAgoMiyysGBgIwWPgwOw7mj9MuY9mDOH979yLpk4dRHix5zeXl5/XBkCYJjMeY8bSkKDvC7DkO8Mf4ocyUcznDyW27hOJZ1wqipBCGJuTns7mcii8Ppw1tpIbTZrJHUWw7/bpWazUaLHBCgzMR2SzokkDqDidpuFK8bNmxYDvOTmU+GJw+Du0F/gopymjlJu1z4XsSJOuZncFiX4bg7c9sYx9fflZagxQ5YQVn0wFCJ3mL5jTEJjGsxPAGnrjPeQ3SvY2A4Bo6kz6Sth+8NOTPwpEFfFRgYeFIT2Eo02wFKnCvdY6TMFUkZy6x2OPtimORtDCnhTIQPUDLfDAsL00oqjpjgmcpwGwZ3gvcy4/jLly9vj46OlgOr4cSJE51A58GDB1/l5wP59tAsB0iNoXTytpdDmIiha+q/b6R+M3+MoR9nJDg0NPR3C+UvZGZmLuVsrMTByQRhr5rWIPKRvREZPvxMLCwsXGutUPZg1wGJPMLTEN6DdpoUieKwfgnpIs0ZWh3zTnRz6JP5+npLW9gAOBDEDkiZPEkv5ddZ5vldS5vOWinp2cifQhBiOMy7hW4PNp8SVhAxTyLujYKT5O1alEm+zyQVVtOW83uFpBDR9YLd5kWG0SXwlpL/L1nXqvUrO3bs2BeZx0U+fCbKcTe1zC7sOsANepVKkkxkYrnWc4n+rzgVyC3qSn3vDIvU+c58A2dgTPixY8e0yDYEB7kfRvYiutGkkIuskebu7u7KmVmD3TNFPvQLtO/VMrto1hmQ1yFGT8RAPxQdpnKcVyQNVKQRGLeTYS/4YoKDg5MtFAvS09M7e3t7p3ADh5eVlW3gGyFu1KhR8uGjAblmDvpkZPiwQ6kDBw78WZHsotVlVIDhvdiRhezODNKhgGbCiO707+PoQYwpY+xPm8d8MLzZ9OLsJYxe0qVLl1RfX99KJa5VaJUDUnUwYDZpsQBDvcndLTixDkMHYdy3GO5E2t2Apwx6Tzc3N5eSkpJvSJ2oc+fOvYAjK+ALoBcnF3CJFSjRLYbdM9AQ8nZB+Q8o3owBv5AyI6kY89VNKjdxMcbPwrnjONUb56ZjfDKOPMtTJBC+QxSFkTgnzwi54LIJSBy0xzUFLUSTDsgrUV1g2tuFer0Jxak40APFM+knkO+ZQodvNEZPZ34nkU6kP4fxdV5eXvsxdCnNDNsC1jvKhz886wnCcH4fgBYHbzoyJglddlj0ylhkNwWbDsjlQn4ex8grjBOpEFK/pXxuoQ+h3m+3Pryk8oD32BH5yEmQOfi0asSBdYL3IpXlfQyK5txMlHkBr9kL0F6Hdzw0EwHYx2Hex/goeq/hxArGulXNCl0Htm7dKl9GHxMhufpT6Wdg3G1RROTmWR9eCHfCuckeHh6fQxuH8fEhISEPfWUVFxdrUaTWfwGPfKhsYM0CWh+Zx9BaApHGWkkruU+ilN5DEhQcniR8tqDrAEaaMfgZhGTT9iL8NoqSmT+uWDQgXC6iXfC8TF8Mj9ywuvD395dLLguj/Ojj4D9ChPtpRIDjN5HzIefnFvp+ZLwHnnLa04pFF7oOSGqwUPI9FoVJCCsmKimKrCEjI6M7tKmk09e08eyYJzdoqCI3gvDTjcC4r+CPhLcPhznCQrVA6d1MIKZZ9cLX5BeZzTPAVq5CUAxDeQKHc7nIK/IByO1i8lr+QgxB0Qym5CNdXpK6EH54JfVChZ9Wy+3diB+nVjeltyEe6SLjgRZMNDcx7Ev7hHK5jhtWu5hID3lix8lzwXrrNsX/j4GomuW/G/qHgsH5WIwTNVQoNzWlwRZ/a2EzhZoLtvme/GVC/+AjRIwjQ3zJYxMf873UtAY9/kfBIzugB2r5GpyQf6ZLObRS2/0VyXAY7gBp05PITyHCe9iFiVJt+D1ekQ2H4Q7cBERdLrNQDqxWbahWv1moxsNwByIiIsqx+R2Gf9Dk83MV1eawRvw3wehq04Y2tOE/CQeHPwH921rWIrxVUA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25" name="Rectángulo 24">
            <a:extLst>
              <a:ext uri="{FF2B5EF4-FFF2-40B4-BE49-F238E27FC236}">
                <a16:creationId xmlns="" xmlns:a16="http://schemas.microsoft.com/office/drawing/2014/main" id="{0101DB7C-3E61-408C-89CA-46FECDDD5EC8}"/>
              </a:ext>
            </a:extLst>
          </p:cNvPr>
          <p:cNvSpPr/>
          <p:nvPr/>
        </p:nvSpPr>
        <p:spPr>
          <a:xfrm>
            <a:off x="299887" y="6613549"/>
            <a:ext cx="11692079" cy="253916"/>
          </a:xfrm>
          <a:prstGeom prst="rect">
            <a:avLst/>
          </a:prstGeom>
        </p:spPr>
        <p:txBody>
          <a:bodyPr wrap="square" lIns="91440" tIns="45720" rIns="91440" bIns="45720" anchor="t">
            <a:spAutoFit/>
          </a:bodyPr>
          <a:lstStyle/>
          <a:p>
            <a:pPr algn="ctr"/>
            <a:r>
              <a:rPr lang="es-PE" sz="1050">
                <a:latin typeface="Arial Narrow"/>
                <a:ea typeface="Times New Roman" panose="02020603050405020304" pitchFamily="18" charset="0"/>
                <a:cs typeface="Calibri Light"/>
              </a:rPr>
              <a:t>(UNESCO; UNICEF; </a:t>
            </a:r>
            <a:r>
              <a:rPr lang="en-US" sz="1050">
                <a:latin typeface="Arial Narrow"/>
                <a:ea typeface="Times New Roman" panose="02020603050405020304" pitchFamily="18" charset="0"/>
                <a:cs typeface="Calibri Light"/>
              </a:rPr>
              <a:t>World</a:t>
            </a:r>
            <a:r>
              <a:rPr lang="es-PE" sz="1050">
                <a:latin typeface="Arial Narrow"/>
                <a:ea typeface="Times New Roman" panose="02020603050405020304" pitchFamily="18" charset="0"/>
                <a:cs typeface="Calibri Light"/>
              </a:rPr>
              <a:t> Bank; Brookings </a:t>
            </a:r>
            <a:r>
              <a:rPr lang="en-US" sz="1050">
                <a:latin typeface="Arial Narrow"/>
                <a:ea typeface="Times New Roman" panose="02020603050405020304" pitchFamily="18" charset="0"/>
                <a:cs typeface="Calibri Light"/>
              </a:rPr>
              <a:t>Institute</a:t>
            </a:r>
            <a:r>
              <a:rPr lang="es-PE" sz="1050">
                <a:latin typeface="Arial Narrow"/>
                <a:ea typeface="Times New Roman" panose="02020603050405020304" pitchFamily="18" charset="0"/>
                <a:cs typeface="Calibri Light"/>
              </a:rPr>
              <a:t>, 2017)</a:t>
            </a:r>
            <a:endParaRPr lang="es-PE" sz="1050">
              <a:latin typeface="Arial Narrow"/>
              <a:cs typeface="Calibri Light"/>
            </a:endParaRPr>
          </a:p>
        </p:txBody>
      </p:sp>
      <p:sp>
        <p:nvSpPr>
          <p:cNvPr id="26" name="Freeform: Shape 10">
            <a:extLst>
              <a:ext uri="{FF2B5EF4-FFF2-40B4-BE49-F238E27FC236}">
                <a16:creationId xmlns="" xmlns:a16="http://schemas.microsoft.com/office/drawing/2014/main" id="{9EB67DDF-BFA8-46AF-BCE4-3FBB09FDD811}"/>
              </a:ext>
            </a:extLst>
          </p:cNvPr>
          <p:cNvSpPr/>
          <p:nvPr/>
        </p:nvSpPr>
        <p:spPr>
          <a:xfrm>
            <a:off x="7664132" y="1577538"/>
            <a:ext cx="1388552" cy="2130963"/>
          </a:xfrm>
          <a:custGeom>
            <a:avLst/>
            <a:gdLst>
              <a:gd name="connsiteX0" fmla="*/ 737842 w 1558863"/>
              <a:gd name="connsiteY0" fmla="*/ 984 h 2392333"/>
              <a:gd name="connsiteX1" fmla="*/ 1477069 w 1558863"/>
              <a:gd name="connsiteY1" fmla="*/ 438904 h 2392333"/>
              <a:gd name="connsiteX2" fmla="*/ 1553851 w 1558863"/>
              <a:gd name="connsiteY2" fmla="*/ 737842 h 2392333"/>
              <a:gd name="connsiteX3" fmla="*/ 1552623 w 1558863"/>
              <a:gd name="connsiteY3" fmla="*/ 764158 h 2392333"/>
              <a:gd name="connsiteX4" fmla="*/ 1555507 w 1558863"/>
              <a:gd name="connsiteY4" fmla="*/ 762762 h 2392333"/>
              <a:gd name="connsiteX5" fmla="*/ 1558863 w 1558863"/>
              <a:gd name="connsiteY5" fmla="*/ 2392333 h 2392333"/>
              <a:gd name="connsiteX6" fmla="*/ 283028 w 1558863"/>
              <a:gd name="connsiteY6" fmla="*/ 1378427 h 2392333"/>
              <a:gd name="connsiteX7" fmla="*/ 285911 w 1558863"/>
              <a:gd name="connsiteY7" fmla="*/ 1377033 h 2392333"/>
              <a:gd name="connsiteX8" fmla="*/ 264514 w 1558863"/>
              <a:gd name="connsiteY8" fmla="*/ 1361664 h 2392333"/>
              <a:gd name="connsiteX9" fmla="*/ 77767 w 1558863"/>
              <a:gd name="connsiteY9" fmla="*/ 1115930 h 2392333"/>
              <a:gd name="connsiteX10" fmla="*/ 438905 w 1558863"/>
              <a:gd name="connsiteY10" fmla="*/ 77766 h 2392333"/>
              <a:gd name="connsiteX11" fmla="*/ 737842 w 1558863"/>
              <a:gd name="connsiteY11" fmla="*/ 984 h 23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8863" h="2392333">
                <a:moveTo>
                  <a:pt x="737842" y="984"/>
                </a:moveTo>
                <a:cubicBezTo>
                  <a:pt x="1040347" y="-14301"/>
                  <a:pt x="1336852" y="149099"/>
                  <a:pt x="1477069" y="438904"/>
                </a:cubicBezTo>
                <a:cubicBezTo>
                  <a:pt x="1523808" y="535506"/>
                  <a:pt x="1548757" y="637007"/>
                  <a:pt x="1553851" y="737842"/>
                </a:cubicBezTo>
                <a:lnTo>
                  <a:pt x="1552623" y="764158"/>
                </a:lnTo>
                <a:lnTo>
                  <a:pt x="1555507" y="762762"/>
                </a:lnTo>
                <a:lnTo>
                  <a:pt x="1558863" y="2392333"/>
                </a:lnTo>
                <a:lnTo>
                  <a:pt x="283028" y="1378427"/>
                </a:lnTo>
                <a:lnTo>
                  <a:pt x="285911" y="1377033"/>
                </a:lnTo>
                <a:lnTo>
                  <a:pt x="264514" y="1361664"/>
                </a:lnTo>
                <a:cubicBezTo>
                  <a:pt x="188610" y="1295088"/>
                  <a:pt x="124506" y="1212532"/>
                  <a:pt x="77767" y="1115930"/>
                </a:cubicBezTo>
                <a:cubicBezTo>
                  <a:pt x="-109189" y="729523"/>
                  <a:pt x="52498" y="264722"/>
                  <a:pt x="438905" y="77766"/>
                </a:cubicBezTo>
                <a:cubicBezTo>
                  <a:pt x="535506" y="31027"/>
                  <a:pt x="637008" y="6079"/>
                  <a:pt x="737842" y="984"/>
                </a:cubicBezTo>
                <a:close/>
              </a:path>
            </a:pathLst>
          </a:custGeom>
          <a:solidFill>
            <a:schemeClr val="accent5">
              <a:lumMod val="50000"/>
            </a:schemeClr>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7" name="Freeform: Shape 11">
            <a:extLst>
              <a:ext uri="{FF2B5EF4-FFF2-40B4-BE49-F238E27FC236}">
                <a16:creationId xmlns="" xmlns:a16="http://schemas.microsoft.com/office/drawing/2014/main" id="{A73678D1-A593-4818-921D-62BBE83A9F15}"/>
              </a:ext>
            </a:extLst>
          </p:cNvPr>
          <p:cNvSpPr/>
          <p:nvPr/>
        </p:nvSpPr>
        <p:spPr>
          <a:xfrm>
            <a:off x="7857029" y="1770433"/>
            <a:ext cx="999173" cy="999175"/>
          </a:xfrm>
          <a:custGeom>
            <a:avLst/>
            <a:gdLst>
              <a:gd name="connsiteX0" fmla="*/ 532312 w 1121726"/>
              <a:gd name="connsiteY0" fmla="*/ 711 h 1121727"/>
              <a:gd name="connsiteX1" fmla="*/ 1065622 w 1121726"/>
              <a:gd name="connsiteY1" fmla="*/ 316646 h 1121727"/>
              <a:gd name="connsiteX2" fmla="*/ 805081 w 1121726"/>
              <a:gd name="connsiteY2" fmla="*/ 1065623 h 1121727"/>
              <a:gd name="connsiteX3" fmla="*/ 56105 w 1121726"/>
              <a:gd name="connsiteY3" fmla="*/ 805082 h 1121727"/>
              <a:gd name="connsiteX4" fmla="*/ 316645 w 1121726"/>
              <a:gd name="connsiteY4" fmla="*/ 56105 h 1121727"/>
              <a:gd name="connsiteX5" fmla="*/ 532312 w 1121726"/>
              <a:gd name="connsiteY5" fmla="*/ 711 h 112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726" h="1121727">
                <a:moveTo>
                  <a:pt x="532312" y="711"/>
                </a:moveTo>
                <a:cubicBezTo>
                  <a:pt x="750552" y="-10316"/>
                  <a:pt x="964464" y="107568"/>
                  <a:pt x="1065622" y="316646"/>
                </a:cubicBezTo>
                <a:cubicBezTo>
                  <a:pt x="1200500" y="595416"/>
                  <a:pt x="1083852" y="930745"/>
                  <a:pt x="805081" y="1065623"/>
                </a:cubicBezTo>
                <a:cubicBezTo>
                  <a:pt x="526311" y="1200500"/>
                  <a:pt x="190982" y="1083852"/>
                  <a:pt x="56105" y="805082"/>
                </a:cubicBezTo>
                <a:cubicBezTo>
                  <a:pt x="-78773" y="526312"/>
                  <a:pt x="37875" y="190983"/>
                  <a:pt x="316645" y="56105"/>
                </a:cubicBezTo>
                <a:cubicBezTo>
                  <a:pt x="386338" y="22386"/>
                  <a:pt x="459565" y="4387"/>
                  <a:pt x="532312" y="711"/>
                </a:cubicBezTo>
                <a:close/>
              </a:path>
            </a:pathLst>
          </a:custGeom>
          <a:gradFill>
            <a:gsLst>
              <a:gs pos="0">
                <a:schemeClr val="bg1"/>
              </a:gs>
              <a:gs pos="50000">
                <a:schemeClr val="bg1">
                  <a:lumMod val="95000"/>
                </a:schemeClr>
              </a:gs>
              <a:gs pos="100000">
                <a:schemeClr val="bg1">
                  <a:lumMod val="85000"/>
                </a:schemeClr>
              </a:gs>
            </a:gsLst>
          </a:gradFill>
          <a:ln/>
          <a:effectLst>
            <a:outerShdw blurRad="1651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p>
        </p:txBody>
      </p:sp>
      <p:grpSp>
        <p:nvGrpSpPr>
          <p:cNvPr id="28" name="Group 133">
            <a:extLst>
              <a:ext uri="{FF2B5EF4-FFF2-40B4-BE49-F238E27FC236}">
                <a16:creationId xmlns="" xmlns:a16="http://schemas.microsoft.com/office/drawing/2014/main" id="{F4C68F8E-8923-4920-81CE-D492F45E54C4}"/>
              </a:ext>
            </a:extLst>
          </p:cNvPr>
          <p:cNvGrpSpPr/>
          <p:nvPr/>
        </p:nvGrpSpPr>
        <p:grpSpPr>
          <a:xfrm>
            <a:off x="6661313" y="2791634"/>
            <a:ext cx="2391371" cy="1384951"/>
            <a:chOff x="3627120" y="2252430"/>
            <a:chExt cx="2391371" cy="1384951"/>
          </a:xfrm>
        </p:grpSpPr>
        <p:sp>
          <p:nvSpPr>
            <p:cNvPr id="29" name="Freeform: Shape 5">
              <a:extLst>
                <a:ext uri="{FF2B5EF4-FFF2-40B4-BE49-F238E27FC236}">
                  <a16:creationId xmlns="" xmlns:a16="http://schemas.microsoft.com/office/drawing/2014/main" id="{E15437E8-0981-42E1-8BB9-70050A1FFBA2}"/>
                </a:ext>
              </a:extLst>
            </p:cNvPr>
            <p:cNvSpPr/>
            <p:nvPr/>
          </p:nvSpPr>
          <p:spPr>
            <a:xfrm>
              <a:off x="3627120" y="2252430"/>
              <a:ext cx="2251049" cy="1384951"/>
            </a:xfrm>
            <a:custGeom>
              <a:avLst/>
              <a:gdLst>
                <a:gd name="connsiteX0" fmla="*/ 792860 w 2527148"/>
                <a:gd name="connsiteY0" fmla="*/ 169 h 1554819"/>
                <a:gd name="connsiteX1" fmla="*/ 949119 w 2527148"/>
                <a:gd name="connsiteY1" fmla="*/ 19374 h 1554819"/>
                <a:gd name="connsiteX2" fmla="*/ 1230687 w 2527148"/>
                <a:gd name="connsiteY2" fmla="*/ 145782 h 1554819"/>
                <a:gd name="connsiteX3" fmla="*/ 1250492 w 2527148"/>
                <a:gd name="connsiteY3" fmla="*/ 163154 h 1554819"/>
                <a:gd name="connsiteX4" fmla="*/ 1251200 w 2527148"/>
                <a:gd name="connsiteY4" fmla="*/ 160029 h 1554819"/>
                <a:gd name="connsiteX5" fmla="*/ 2527148 w 2527148"/>
                <a:gd name="connsiteY5" fmla="*/ 1173671 h 1554819"/>
                <a:gd name="connsiteX6" fmla="*/ 938904 w 2527148"/>
                <a:gd name="connsiteY6" fmla="*/ 1538695 h 1554819"/>
                <a:gd name="connsiteX7" fmla="*/ 939612 w 2527148"/>
                <a:gd name="connsiteY7" fmla="*/ 1535571 h 1554819"/>
                <a:gd name="connsiteX8" fmla="*/ 914254 w 2527148"/>
                <a:gd name="connsiteY8" fmla="*/ 1542713 h 1554819"/>
                <a:gd name="connsiteX9" fmla="*/ 605699 w 2527148"/>
                <a:gd name="connsiteY9" fmla="*/ 1535446 h 1554819"/>
                <a:gd name="connsiteX10" fmla="*/ 19373 w 2527148"/>
                <a:gd name="connsiteY10" fmla="*/ 605700 h 1554819"/>
                <a:gd name="connsiteX11" fmla="*/ 792860 w 2527148"/>
                <a:gd name="connsiteY11" fmla="*/ 169 h 155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7148" h="1554819">
                  <a:moveTo>
                    <a:pt x="792860" y="169"/>
                  </a:moveTo>
                  <a:cubicBezTo>
                    <a:pt x="844493" y="1250"/>
                    <a:pt x="896787" y="7520"/>
                    <a:pt x="949119" y="19374"/>
                  </a:cubicBezTo>
                  <a:cubicBezTo>
                    <a:pt x="1053782" y="43083"/>
                    <a:pt x="1148686" y="86880"/>
                    <a:pt x="1230687" y="145782"/>
                  </a:cubicBezTo>
                  <a:lnTo>
                    <a:pt x="1250492" y="163154"/>
                  </a:lnTo>
                  <a:lnTo>
                    <a:pt x="1251200" y="160029"/>
                  </a:lnTo>
                  <a:lnTo>
                    <a:pt x="2527148" y="1173671"/>
                  </a:lnTo>
                  <a:lnTo>
                    <a:pt x="938904" y="1538695"/>
                  </a:lnTo>
                  <a:lnTo>
                    <a:pt x="939612" y="1535571"/>
                  </a:lnTo>
                  <a:lnTo>
                    <a:pt x="914254" y="1542713"/>
                  </a:lnTo>
                  <a:cubicBezTo>
                    <a:pt x="814875" y="1560528"/>
                    <a:pt x="710361" y="1559154"/>
                    <a:pt x="605699" y="1535446"/>
                  </a:cubicBezTo>
                  <a:cubicBezTo>
                    <a:pt x="187047" y="1440613"/>
                    <a:pt x="-75459" y="1024352"/>
                    <a:pt x="19373" y="605700"/>
                  </a:cubicBezTo>
                  <a:cubicBezTo>
                    <a:pt x="102352" y="239380"/>
                    <a:pt x="431424" y="-7392"/>
                    <a:pt x="792860" y="169"/>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30" name="Freeform: Shape 6">
              <a:extLst>
                <a:ext uri="{FF2B5EF4-FFF2-40B4-BE49-F238E27FC236}">
                  <a16:creationId xmlns="" xmlns:a16="http://schemas.microsoft.com/office/drawing/2014/main" id="{1E0CEA72-EA29-4CAF-BD94-5EB2584E12F1}"/>
                </a:ext>
              </a:extLst>
            </p:cNvPr>
            <p:cNvSpPr/>
            <p:nvPr/>
          </p:nvSpPr>
          <p:spPr>
            <a:xfrm>
              <a:off x="3820013" y="2445323"/>
              <a:ext cx="999164" cy="999164"/>
            </a:xfrm>
            <a:custGeom>
              <a:avLst/>
              <a:gdLst>
                <a:gd name="connsiteX0" fmla="*/ 572006 w 1121715"/>
                <a:gd name="connsiteY0" fmla="*/ 122 h 1121714"/>
                <a:gd name="connsiteX1" fmla="*/ 684738 w 1121715"/>
                <a:gd name="connsiteY1" fmla="*/ 13977 h 1121714"/>
                <a:gd name="connsiteX2" fmla="*/ 1107738 w 1121715"/>
                <a:gd name="connsiteY2" fmla="*/ 684736 h 1121714"/>
                <a:gd name="connsiteX3" fmla="*/ 436979 w 1121715"/>
                <a:gd name="connsiteY3" fmla="*/ 1107737 h 1121714"/>
                <a:gd name="connsiteX4" fmla="*/ 13978 w 1121715"/>
                <a:gd name="connsiteY4" fmla="*/ 436978 h 1121714"/>
                <a:gd name="connsiteX5" fmla="*/ 572006 w 1121715"/>
                <a:gd name="connsiteY5" fmla="*/ 122 h 11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715" h="1121714">
                  <a:moveTo>
                    <a:pt x="572006" y="122"/>
                  </a:moveTo>
                  <a:cubicBezTo>
                    <a:pt x="609256" y="901"/>
                    <a:pt x="646984" y="5425"/>
                    <a:pt x="684738" y="13977"/>
                  </a:cubicBezTo>
                  <a:cubicBezTo>
                    <a:pt x="986771" y="82394"/>
                    <a:pt x="1176155" y="382703"/>
                    <a:pt x="1107738" y="684736"/>
                  </a:cubicBezTo>
                  <a:cubicBezTo>
                    <a:pt x="1039322" y="986770"/>
                    <a:pt x="739012" y="1176154"/>
                    <a:pt x="436979" y="1107737"/>
                  </a:cubicBezTo>
                  <a:cubicBezTo>
                    <a:pt x="134946" y="1039321"/>
                    <a:pt x="-54438" y="739011"/>
                    <a:pt x="13978" y="436978"/>
                  </a:cubicBezTo>
                  <a:cubicBezTo>
                    <a:pt x="73843" y="172699"/>
                    <a:pt x="311250" y="-5333"/>
                    <a:pt x="572006" y="122"/>
                  </a:cubicBezTo>
                  <a:close/>
                </a:path>
              </a:pathLst>
            </a:custGeom>
            <a:gradFill>
              <a:gsLst>
                <a:gs pos="0">
                  <a:schemeClr val="bg1"/>
                </a:gs>
                <a:gs pos="50000">
                  <a:schemeClr val="bg1">
                    <a:lumMod val="95000"/>
                  </a:schemeClr>
                </a:gs>
                <a:gs pos="100000">
                  <a:schemeClr val="bg1">
                    <a:lumMod val="85000"/>
                  </a:schemeClr>
                </a:gs>
              </a:gsLst>
            </a:gradFill>
            <a:ln/>
            <a:effectLst>
              <a:outerShdw blurRad="1651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p>
          </p:txBody>
        </p:sp>
        <p:sp>
          <p:nvSpPr>
            <p:cNvPr id="31" name="Freeform: Shape 4">
              <a:extLst>
                <a:ext uri="{FF2B5EF4-FFF2-40B4-BE49-F238E27FC236}">
                  <a16:creationId xmlns="" xmlns:a16="http://schemas.microsoft.com/office/drawing/2014/main" id="{C70463C3-6216-4CC2-B3A8-09B9CD5740BB}"/>
                </a:ext>
              </a:extLst>
            </p:cNvPr>
            <p:cNvSpPr/>
            <p:nvPr/>
          </p:nvSpPr>
          <p:spPr>
            <a:xfrm>
              <a:off x="5248380" y="2911997"/>
              <a:ext cx="629789" cy="529279"/>
            </a:xfrm>
            <a:custGeom>
              <a:avLst/>
              <a:gdLst>
                <a:gd name="connsiteX0" fmla="*/ 145550 w 636319"/>
                <a:gd name="connsiteY0" fmla="*/ 0 h 534767"/>
                <a:gd name="connsiteX1" fmla="*/ 636319 w 636319"/>
                <a:gd name="connsiteY1" fmla="*/ 389878 h 534767"/>
                <a:gd name="connsiteX2" fmla="*/ 5901 w 636319"/>
                <a:gd name="connsiteY2" fmla="*/ 534767 h 534767"/>
                <a:gd name="connsiteX3" fmla="*/ 0 w 636319"/>
                <a:gd name="connsiteY3" fmla="*/ 476236 h 534767"/>
                <a:gd name="connsiteX4" fmla="*/ 145423 w 636319"/>
                <a:gd name="connsiteY4" fmla="*/ 154 h 534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19" h="534767">
                  <a:moveTo>
                    <a:pt x="145550" y="0"/>
                  </a:moveTo>
                  <a:lnTo>
                    <a:pt x="636319" y="389878"/>
                  </a:lnTo>
                  <a:lnTo>
                    <a:pt x="5901" y="534767"/>
                  </a:lnTo>
                  <a:lnTo>
                    <a:pt x="0" y="476236"/>
                  </a:lnTo>
                  <a:cubicBezTo>
                    <a:pt x="0" y="299885"/>
                    <a:pt x="53611" y="136054"/>
                    <a:pt x="145423" y="154"/>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9">
              <a:extLst>
                <a:ext uri="{FF2B5EF4-FFF2-40B4-BE49-F238E27FC236}">
                  <a16:creationId xmlns="" xmlns:a16="http://schemas.microsoft.com/office/drawing/2014/main" id="{71C6DD5A-2675-4884-9B64-5DCE1AE1E208}"/>
                </a:ext>
              </a:extLst>
            </p:cNvPr>
            <p:cNvSpPr/>
            <p:nvPr/>
          </p:nvSpPr>
          <p:spPr>
            <a:xfrm>
              <a:off x="5516191" y="2548036"/>
              <a:ext cx="502300" cy="621261"/>
            </a:xfrm>
            <a:custGeom>
              <a:avLst/>
              <a:gdLst>
                <a:gd name="connsiteX0" fmla="*/ 506215 w 507508"/>
                <a:gd name="connsiteY0" fmla="*/ 0 h 627703"/>
                <a:gd name="connsiteX1" fmla="*/ 507508 w 507508"/>
                <a:gd name="connsiteY1" fmla="*/ 627703 h 627703"/>
                <a:gd name="connsiteX2" fmla="*/ 0 w 507508"/>
                <a:gd name="connsiteY2" fmla="*/ 224386 h 627703"/>
                <a:gd name="connsiteX3" fmla="*/ 104831 w 507508"/>
                <a:gd name="connsiteY3" fmla="*/ 137893 h 627703"/>
                <a:gd name="connsiteX4" fmla="*/ 409306 w 507508"/>
                <a:gd name="connsiteY4" fmla="*/ 9770 h 62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508" h="627703">
                  <a:moveTo>
                    <a:pt x="506215" y="0"/>
                  </a:moveTo>
                  <a:lnTo>
                    <a:pt x="507508" y="627703"/>
                  </a:lnTo>
                  <a:lnTo>
                    <a:pt x="0" y="224386"/>
                  </a:lnTo>
                  <a:lnTo>
                    <a:pt x="104831" y="137893"/>
                  </a:lnTo>
                  <a:cubicBezTo>
                    <a:pt x="195431" y="76685"/>
                    <a:pt x="298445" y="32455"/>
                    <a:pt x="409306" y="977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3" name="Group 134">
            <a:extLst>
              <a:ext uri="{FF2B5EF4-FFF2-40B4-BE49-F238E27FC236}">
                <a16:creationId xmlns="" xmlns:a16="http://schemas.microsoft.com/office/drawing/2014/main" id="{9644DCB1-A3B1-4DB0-8067-F4E008B4FEF2}"/>
              </a:ext>
            </a:extLst>
          </p:cNvPr>
          <p:cNvGrpSpPr/>
          <p:nvPr/>
        </p:nvGrpSpPr>
        <p:grpSpPr>
          <a:xfrm>
            <a:off x="9223353" y="1574813"/>
            <a:ext cx="1385609" cy="2133688"/>
            <a:chOff x="6189160" y="1035609"/>
            <a:chExt cx="1385609" cy="2133688"/>
          </a:xfrm>
        </p:grpSpPr>
        <p:sp>
          <p:nvSpPr>
            <p:cNvPr id="34" name="Freeform: Shape 15">
              <a:extLst>
                <a:ext uri="{FF2B5EF4-FFF2-40B4-BE49-F238E27FC236}">
                  <a16:creationId xmlns="" xmlns:a16="http://schemas.microsoft.com/office/drawing/2014/main" id="{EEB8272E-80AA-4439-BE21-C6BD40FBA6ED}"/>
                </a:ext>
              </a:extLst>
            </p:cNvPr>
            <p:cNvSpPr/>
            <p:nvPr/>
          </p:nvSpPr>
          <p:spPr>
            <a:xfrm>
              <a:off x="6189160" y="1035609"/>
              <a:ext cx="1385609" cy="2133688"/>
            </a:xfrm>
            <a:custGeom>
              <a:avLst/>
              <a:gdLst>
                <a:gd name="connsiteX0" fmla="*/ 814742 w 1555558"/>
                <a:gd name="connsiteY0" fmla="*/ 841 h 2395392"/>
                <a:gd name="connsiteX1" fmla="*/ 1113971 w 1555558"/>
                <a:gd name="connsiteY1" fmla="*/ 76479 h 2395392"/>
                <a:gd name="connsiteX2" fmla="*/ 1479079 w 1555558"/>
                <a:gd name="connsiteY2" fmla="*/ 1113253 h 2395392"/>
                <a:gd name="connsiteX3" fmla="*/ 1293275 w 1555558"/>
                <a:gd name="connsiteY3" fmla="*/ 1359699 h 2395392"/>
                <a:gd name="connsiteX4" fmla="*/ 1271936 w 1555558"/>
                <a:gd name="connsiteY4" fmla="*/ 1375150 h 2395392"/>
                <a:gd name="connsiteX5" fmla="*/ 1274826 w 1555558"/>
                <a:gd name="connsiteY5" fmla="*/ 1376535 h 2395392"/>
                <a:gd name="connsiteX6" fmla="*/ 3038 w 1555558"/>
                <a:gd name="connsiteY6" fmla="*/ 2395392 h 2395392"/>
                <a:gd name="connsiteX7" fmla="*/ 0 w 1555558"/>
                <a:gd name="connsiteY7" fmla="*/ 765744 h 2395392"/>
                <a:gd name="connsiteX8" fmla="*/ 2888 w 1555558"/>
                <a:gd name="connsiteY8" fmla="*/ 767128 h 2395392"/>
                <a:gd name="connsiteX9" fmla="*/ 1559 w 1555558"/>
                <a:gd name="connsiteY9" fmla="*/ 740817 h 2395392"/>
                <a:gd name="connsiteX10" fmla="*/ 77197 w 1555558"/>
                <a:gd name="connsiteY10" fmla="*/ 441587 h 2395392"/>
                <a:gd name="connsiteX11" fmla="*/ 814742 w 1555558"/>
                <a:gd name="connsiteY11" fmla="*/ 841 h 239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5558" h="2395392">
                  <a:moveTo>
                    <a:pt x="814742" y="841"/>
                  </a:moveTo>
                  <a:cubicBezTo>
                    <a:pt x="915595" y="5550"/>
                    <a:pt x="1017191" y="30110"/>
                    <a:pt x="1113971" y="76479"/>
                  </a:cubicBezTo>
                  <a:cubicBezTo>
                    <a:pt x="1501090" y="261954"/>
                    <a:pt x="1664555" y="726133"/>
                    <a:pt x="1479079" y="1113253"/>
                  </a:cubicBezTo>
                  <a:cubicBezTo>
                    <a:pt x="1432710" y="1210033"/>
                    <a:pt x="1368923" y="1292834"/>
                    <a:pt x="1293275" y="1359699"/>
                  </a:cubicBezTo>
                  <a:lnTo>
                    <a:pt x="1271936" y="1375150"/>
                  </a:lnTo>
                  <a:lnTo>
                    <a:pt x="1274826" y="1376535"/>
                  </a:lnTo>
                  <a:lnTo>
                    <a:pt x="3038" y="2395392"/>
                  </a:lnTo>
                  <a:lnTo>
                    <a:pt x="0" y="765744"/>
                  </a:lnTo>
                  <a:lnTo>
                    <a:pt x="2888" y="767128"/>
                  </a:lnTo>
                  <a:lnTo>
                    <a:pt x="1559" y="740817"/>
                  </a:lnTo>
                  <a:cubicBezTo>
                    <a:pt x="6268" y="639963"/>
                    <a:pt x="30828" y="538367"/>
                    <a:pt x="77197" y="441587"/>
                  </a:cubicBezTo>
                  <a:cubicBezTo>
                    <a:pt x="216303" y="151248"/>
                    <a:pt x="512181" y="-13286"/>
                    <a:pt x="814742" y="84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35" name="Freeform: Shape 16">
              <a:extLst>
                <a:ext uri="{FF2B5EF4-FFF2-40B4-BE49-F238E27FC236}">
                  <a16:creationId xmlns="" xmlns:a16="http://schemas.microsoft.com/office/drawing/2014/main" id="{258656E9-503E-48AD-AF30-EC0B1E8D275E}"/>
                </a:ext>
              </a:extLst>
            </p:cNvPr>
            <p:cNvSpPr/>
            <p:nvPr/>
          </p:nvSpPr>
          <p:spPr>
            <a:xfrm>
              <a:off x="6382696" y="1228505"/>
              <a:ext cx="999177" cy="999178"/>
            </a:xfrm>
            <a:custGeom>
              <a:avLst/>
              <a:gdLst>
                <a:gd name="connsiteX0" fmla="*/ 587272 w 1121729"/>
                <a:gd name="connsiteY0" fmla="*/ 607 h 1121730"/>
                <a:gd name="connsiteX1" fmla="*/ 803149 w 1121729"/>
                <a:gd name="connsiteY1" fmla="*/ 55176 h 1121730"/>
                <a:gd name="connsiteX2" fmla="*/ 1066555 w 1121729"/>
                <a:gd name="connsiteY2" fmla="*/ 803150 h 1121730"/>
                <a:gd name="connsiteX3" fmla="*/ 318581 w 1121729"/>
                <a:gd name="connsiteY3" fmla="*/ 1066555 h 1121730"/>
                <a:gd name="connsiteX4" fmla="*/ 55175 w 1121729"/>
                <a:gd name="connsiteY4" fmla="*/ 318581 h 1121730"/>
                <a:gd name="connsiteX5" fmla="*/ 587272 w 1121729"/>
                <a:gd name="connsiteY5" fmla="*/ 607 h 112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729" h="1121730">
                  <a:moveTo>
                    <a:pt x="587272" y="607"/>
                  </a:moveTo>
                  <a:cubicBezTo>
                    <a:pt x="660033" y="4004"/>
                    <a:pt x="733328" y="21723"/>
                    <a:pt x="803149" y="55176"/>
                  </a:cubicBezTo>
                  <a:cubicBezTo>
                    <a:pt x="1082434" y="188985"/>
                    <a:pt x="1200364" y="523865"/>
                    <a:pt x="1066555" y="803150"/>
                  </a:cubicBezTo>
                  <a:cubicBezTo>
                    <a:pt x="932745" y="1082434"/>
                    <a:pt x="597865" y="1200365"/>
                    <a:pt x="318581" y="1066555"/>
                  </a:cubicBezTo>
                  <a:cubicBezTo>
                    <a:pt x="39296" y="932745"/>
                    <a:pt x="-78634" y="597865"/>
                    <a:pt x="55175" y="318581"/>
                  </a:cubicBezTo>
                  <a:cubicBezTo>
                    <a:pt x="155533" y="109118"/>
                    <a:pt x="368992" y="-9584"/>
                    <a:pt x="587272" y="607"/>
                  </a:cubicBezTo>
                  <a:close/>
                </a:path>
              </a:pathLst>
            </a:custGeom>
            <a:gradFill>
              <a:gsLst>
                <a:gs pos="0">
                  <a:schemeClr val="bg1"/>
                </a:gs>
                <a:gs pos="50000">
                  <a:schemeClr val="bg1">
                    <a:lumMod val="95000"/>
                  </a:schemeClr>
                </a:gs>
                <a:gs pos="100000">
                  <a:schemeClr val="bg1">
                    <a:lumMod val="85000"/>
                  </a:schemeClr>
                </a:gs>
              </a:gsLst>
            </a:gradFill>
            <a:ln/>
            <a:effectLst>
              <a:outerShdw blurRad="1651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p>
          </p:txBody>
        </p:sp>
        <p:sp>
          <p:nvSpPr>
            <p:cNvPr id="36" name="Freeform: Shape 14">
              <a:extLst>
                <a:ext uri="{FF2B5EF4-FFF2-40B4-BE49-F238E27FC236}">
                  <a16:creationId xmlns="" xmlns:a16="http://schemas.microsoft.com/office/drawing/2014/main" id="{45AE7159-6F3C-43D0-B765-A29DA4D29413}"/>
                </a:ext>
              </a:extLst>
            </p:cNvPr>
            <p:cNvSpPr/>
            <p:nvPr/>
          </p:nvSpPr>
          <p:spPr>
            <a:xfrm>
              <a:off x="6190713" y="2550621"/>
              <a:ext cx="487227" cy="618676"/>
            </a:xfrm>
            <a:custGeom>
              <a:avLst/>
              <a:gdLst>
                <a:gd name="connsiteX0" fmla="*/ 0 w 492279"/>
                <a:gd name="connsiteY0" fmla="*/ 0 h 625091"/>
                <a:gd name="connsiteX1" fmla="*/ 71005 w 492279"/>
                <a:gd name="connsiteY1" fmla="*/ 7158 h 625091"/>
                <a:gd name="connsiteX2" fmla="*/ 375481 w 492279"/>
                <a:gd name="connsiteY2" fmla="*/ 135281 h 625091"/>
                <a:gd name="connsiteX3" fmla="*/ 492279 w 492279"/>
                <a:gd name="connsiteY3" fmla="*/ 231649 h 625091"/>
                <a:gd name="connsiteX4" fmla="*/ 1165 w 492279"/>
                <a:gd name="connsiteY4" fmla="*/ 625091 h 625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279" h="625091">
                  <a:moveTo>
                    <a:pt x="0" y="0"/>
                  </a:moveTo>
                  <a:lnTo>
                    <a:pt x="71005" y="7158"/>
                  </a:lnTo>
                  <a:cubicBezTo>
                    <a:pt x="181867" y="29843"/>
                    <a:pt x="284880" y="74073"/>
                    <a:pt x="375481" y="135281"/>
                  </a:cubicBezTo>
                  <a:lnTo>
                    <a:pt x="492279" y="231649"/>
                  </a:lnTo>
                  <a:lnTo>
                    <a:pt x="1165" y="625091"/>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7" name="Group 135">
            <a:extLst>
              <a:ext uri="{FF2B5EF4-FFF2-40B4-BE49-F238E27FC236}">
                <a16:creationId xmlns="" xmlns:a16="http://schemas.microsoft.com/office/drawing/2014/main" id="{0FEECDBA-D6B9-422E-A80F-B1E03A03EF97}"/>
              </a:ext>
            </a:extLst>
          </p:cNvPr>
          <p:cNvGrpSpPr/>
          <p:nvPr/>
        </p:nvGrpSpPr>
        <p:grpSpPr>
          <a:xfrm>
            <a:off x="9350109" y="2787808"/>
            <a:ext cx="2248964" cy="1384957"/>
            <a:chOff x="6315916" y="2248604"/>
            <a:chExt cx="2248964" cy="1384957"/>
          </a:xfrm>
        </p:grpSpPr>
        <p:sp>
          <p:nvSpPr>
            <p:cNvPr id="38" name="Freeform: Shape 20">
              <a:extLst>
                <a:ext uri="{FF2B5EF4-FFF2-40B4-BE49-F238E27FC236}">
                  <a16:creationId xmlns="" xmlns:a16="http://schemas.microsoft.com/office/drawing/2014/main" id="{AD722B81-1616-49B6-852B-2107B313CEB5}"/>
                </a:ext>
              </a:extLst>
            </p:cNvPr>
            <p:cNvSpPr/>
            <p:nvPr/>
          </p:nvSpPr>
          <p:spPr>
            <a:xfrm>
              <a:off x="6315916" y="2248604"/>
              <a:ext cx="2248964" cy="1384957"/>
            </a:xfrm>
            <a:custGeom>
              <a:avLst/>
              <a:gdLst>
                <a:gd name="connsiteX0" fmla="*/ 1727477 w 2524807"/>
                <a:gd name="connsiteY0" fmla="*/ 274 h 1554826"/>
                <a:gd name="connsiteX1" fmla="*/ 2504430 w 2524807"/>
                <a:gd name="connsiteY1" fmla="*/ 601349 h 1554826"/>
                <a:gd name="connsiteX2" fmla="*/ 1923458 w 2524807"/>
                <a:gd name="connsiteY2" fmla="*/ 1534449 h 1554826"/>
                <a:gd name="connsiteX3" fmla="*/ 1614949 w 2524807"/>
                <a:gd name="connsiteY3" fmla="*/ 1543490 h 1554826"/>
                <a:gd name="connsiteX4" fmla="*/ 1589550 w 2524807"/>
                <a:gd name="connsiteY4" fmla="*/ 1536493 h 1554826"/>
                <a:gd name="connsiteX5" fmla="*/ 1590276 w 2524807"/>
                <a:gd name="connsiteY5" fmla="*/ 1539614 h 1554826"/>
                <a:gd name="connsiteX6" fmla="*/ 0 w 2524807"/>
                <a:gd name="connsiteY6" fmla="*/ 1183895 h 1554826"/>
                <a:gd name="connsiteX7" fmla="*/ 1270062 w 2524807"/>
                <a:gd name="connsiteY7" fmla="*/ 162767 h 1554826"/>
                <a:gd name="connsiteX8" fmla="*/ 1270788 w 2524807"/>
                <a:gd name="connsiteY8" fmla="*/ 165887 h 1554826"/>
                <a:gd name="connsiteX9" fmla="*/ 1290494 w 2524807"/>
                <a:gd name="connsiteY9" fmla="*/ 148400 h 1554826"/>
                <a:gd name="connsiteX10" fmla="*/ 1571330 w 2524807"/>
                <a:gd name="connsiteY10" fmla="*/ 20377 h 1554826"/>
                <a:gd name="connsiteX11" fmla="*/ 1727477 w 2524807"/>
                <a:gd name="connsiteY11" fmla="*/ 274 h 155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4807" h="1554826">
                  <a:moveTo>
                    <a:pt x="1727477" y="274"/>
                  </a:moveTo>
                  <a:cubicBezTo>
                    <a:pt x="2088863" y="-9365"/>
                    <a:pt x="2419348" y="235512"/>
                    <a:pt x="2504430" y="601349"/>
                  </a:cubicBezTo>
                  <a:cubicBezTo>
                    <a:pt x="2601667" y="1019449"/>
                    <a:pt x="2341557" y="1437212"/>
                    <a:pt x="1923458" y="1534449"/>
                  </a:cubicBezTo>
                  <a:cubicBezTo>
                    <a:pt x="1818933" y="1558759"/>
                    <a:pt x="1714429" y="1560734"/>
                    <a:pt x="1614949" y="1543490"/>
                  </a:cubicBezTo>
                  <a:lnTo>
                    <a:pt x="1589550" y="1536493"/>
                  </a:lnTo>
                  <a:lnTo>
                    <a:pt x="1590276" y="1539614"/>
                  </a:lnTo>
                  <a:lnTo>
                    <a:pt x="0" y="1183895"/>
                  </a:lnTo>
                  <a:lnTo>
                    <a:pt x="1270062" y="162767"/>
                  </a:lnTo>
                  <a:lnTo>
                    <a:pt x="1270788" y="165887"/>
                  </a:lnTo>
                  <a:lnTo>
                    <a:pt x="1290494" y="148400"/>
                  </a:lnTo>
                  <a:cubicBezTo>
                    <a:pt x="1372155" y="89028"/>
                    <a:pt x="1466805" y="44686"/>
                    <a:pt x="1571330" y="20377"/>
                  </a:cubicBezTo>
                  <a:cubicBezTo>
                    <a:pt x="1623593" y="8222"/>
                    <a:pt x="1675850" y="1651"/>
                    <a:pt x="1727477" y="27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39" name="Freeform: Shape 21">
              <a:extLst>
                <a:ext uri="{FF2B5EF4-FFF2-40B4-BE49-F238E27FC236}">
                  <a16:creationId xmlns="" xmlns:a16="http://schemas.microsoft.com/office/drawing/2014/main" id="{A57DFB3D-5437-4BF0-A3A8-04D9BFA5249A}"/>
                </a:ext>
              </a:extLst>
            </p:cNvPr>
            <p:cNvSpPr/>
            <p:nvPr/>
          </p:nvSpPr>
          <p:spPr>
            <a:xfrm>
              <a:off x="7372815" y="2441499"/>
              <a:ext cx="999170" cy="999170"/>
            </a:xfrm>
            <a:custGeom>
              <a:avLst/>
              <a:gdLst>
                <a:gd name="connsiteX0" fmla="*/ 546492 w 1121721"/>
                <a:gd name="connsiteY0" fmla="*/ 199 h 1121721"/>
                <a:gd name="connsiteX1" fmla="*/ 1107020 w 1121721"/>
                <a:gd name="connsiteY1" fmla="*/ 433841 h 1121721"/>
                <a:gd name="connsiteX2" fmla="*/ 687882 w 1121721"/>
                <a:gd name="connsiteY2" fmla="*/ 1107020 h 1121721"/>
                <a:gd name="connsiteX3" fmla="*/ 14702 w 1121721"/>
                <a:gd name="connsiteY3" fmla="*/ 687881 h 1121721"/>
                <a:gd name="connsiteX4" fmla="*/ 433841 w 1121721"/>
                <a:gd name="connsiteY4" fmla="*/ 14702 h 1121721"/>
                <a:gd name="connsiteX5" fmla="*/ 546492 w 1121721"/>
                <a:gd name="connsiteY5" fmla="*/ 199 h 112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721" h="1121721">
                  <a:moveTo>
                    <a:pt x="546492" y="199"/>
                  </a:moveTo>
                  <a:cubicBezTo>
                    <a:pt x="807211" y="-6754"/>
                    <a:pt x="1045638" y="169911"/>
                    <a:pt x="1107020" y="433841"/>
                  </a:cubicBezTo>
                  <a:cubicBezTo>
                    <a:pt x="1177171" y="735476"/>
                    <a:pt x="989516" y="1036869"/>
                    <a:pt x="687882" y="1107020"/>
                  </a:cubicBezTo>
                  <a:cubicBezTo>
                    <a:pt x="386247" y="1177171"/>
                    <a:pt x="84854" y="989516"/>
                    <a:pt x="14702" y="687881"/>
                  </a:cubicBezTo>
                  <a:cubicBezTo>
                    <a:pt x="-55449" y="386246"/>
                    <a:pt x="132206" y="84853"/>
                    <a:pt x="433841" y="14702"/>
                  </a:cubicBezTo>
                  <a:cubicBezTo>
                    <a:pt x="471546" y="5934"/>
                    <a:pt x="509246" y="1193"/>
                    <a:pt x="546492" y="199"/>
                  </a:cubicBezTo>
                  <a:close/>
                </a:path>
              </a:pathLst>
            </a:custGeom>
            <a:gradFill>
              <a:gsLst>
                <a:gs pos="0">
                  <a:schemeClr val="bg1"/>
                </a:gs>
                <a:gs pos="50000">
                  <a:schemeClr val="bg1">
                    <a:lumMod val="95000"/>
                  </a:schemeClr>
                </a:gs>
                <a:gs pos="100000">
                  <a:schemeClr val="bg1">
                    <a:lumMod val="85000"/>
                  </a:schemeClr>
                </a:gs>
              </a:gsLst>
            </a:gradFill>
            <a:ln/>
            <a:effectLst>
              <a:outerShdw blurRad="1651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p>
          </p:txBody>
        </p:sp>
        <p:sp>
          <p:nvSpPr>
            <p:cNvPr id="40" name="Freeform: Shape 19">
              <a:extLst>
                <a:ext uri="{FF2B5EF4-FFF2-40B4-BE49-F238E27FC236}">
                  <a16:creationId xmlns="" xmlns:a16="http://schemas.microsoft.com/office/drawing/2014/main" id="{07203122-3546-45EB-9CDA-9B0F8F5B8C4D}"/>
                </a:ext>
              </a:extLst>
            </p:cNvPr>
            <p:cNvSpPr/>
            <p:nvPr/>
          </p:nvSpPr>
          <p:spPr>
            <a:xfrm>
              <a:off x="6315916" y="2919017"/>
              <a:ext cx="617989" cy="521093"/>
            </a:xfrm>
            <a:custGeom>
              <a:avLst/>
              <a:gdLst>
                <a:gd name="connsiteX0" fmla="*/ 482740 w 624397"/>
                <a:gd name="connsiteY0" fmla="*/ 0 h 526496"/>
                <a:gd name="connsiteX1" fmla="*/ 557482 w 624397"/>
                <a:gd name="connsiteY1" fmla="*/ 137702 h 526496"/>
                <a:gd name="connsiteX2" fmla="*/ 624397 w 624397"/>
                <a:gd name="connsiteY2" fmla="*/ 469144 h 526496"/>
                <a:gd name="connsiteX3" fmla="*/ 618616 w 624397"/>
                <a:gd name="connsiteY3" fmla="*/ 526496 h 526496"/>
                <a:gd name="connsiteX4" fmla="*/ 0 w 624397"/>
                <a:gd name="connsiteY4" fmla="*/ 388122 h 526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97" h="526496">
                  <a:moveTo>
                    <a:pt x="482740" y="0"/>
                  </a:moveTo>
                  <a:lnTo>
                    <a:pt x="557482" y="137702"/>
                  </a:lnTo>
                  <a:cubicBezTo>
                    <a:pt x="600570" y="239574"/>
                    <a:pt x="624397" y="351576"/>
                    <a:pt x="624397" y="469144"/>
                  </a:cubicBezTo>
                  <a:lnTo>
                    <a:pt x="618616" y="526496"/>
                  </a:lnTo>
                  <a:lnTo>
                    <a:pt x="0" y="388122"/>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1" name="Group 136">
            <a:extLst>
              <a:ext uri="{FF2B5EF4-FFF2-40B4-BE49-F238E27FC236}">
                <a16:creationId xmlns="" xmlns:a16="http://schemas.microsoft.com/office/drawing/2014/main" id="{68A98F05-E228-4FAC-B46F-68795CD37A01}"/>
              </a:ext>
            </a:extLst>
          </p:cNvPr>
          <p:cNvGrpSpPr/>
          <p:nvPr/>
        </p:nvGrpSpPr>
        <p:grpSpPr>
          <a:xfrm>
            <a:off x="9306140" y="4078733"/>
            <a:ext cx="1944291" cy="1685524"/>
            <a:chOff x="6271947" y="3539529"/>
            <a:chExt cx="1944291" cy="1685524"/>
          </a:xfrm>
        </p:grpSpPr>
        <p:sp>
          <p:nvSpPr>
            <p:cNvPr id="42" name="Freeform: Shape 25">
              <a:extLst>
                <a:ext uri="{FF2B5EF4-FFF2-40B4-BE49-F238E27FC236}">
                  <a16:creationId xmlns="" xmlns:a16="http://schemas.microsoft.com/office/drawing/2014/main" id="{36A25095-16E5-4EA6-B619-6A0C8F08972B}"/>
                </a:ext>
              </a:extLst>
            </p:cNvPr>
            <p:cNvSpPr/>
            <p:nvPr/>
          </p:nvSpPr>
          <p:spPr>
            <a:xfrm>
              <a:off x="6271947" y="3539529"/>
              <a:ext cx="1944291" cy="1685524"/>
            </a:xfrm>
            <a:custGeom>
              <a:avLst/>
              <a:gdLst>
                <a:gd name="connsiteX0" fmla="*/ 0 w 2182764"/>
                <a:gd name="connsiteY0" fmla="*/ 0 h 1892259"/>
                <a:gd name="connsiteX1" fmla="*/ 1589647 w 2182764"/>
                <a:gd name="connsiteY1" fmla="*/ 358865 h 1892259"/>
                <a:gd name="connsiteX2" fmla="*/ 1588554 w 2182764"/>
                <a:gd name="connsiteY2" fmla="*/ 360242 h 1892259"/>
                <a:gd name="connsiteX3" fmla="*/ 1685792 w 2182764"/>
                <a:gd name="connsiteY3" fmla="*/ 389829 h 1892259"/>
                <a:gd name="connsiteX4" fmla="*/ 1888573 w 2182764"/>
                <a:gd name="connsiteY4" fmla="*/ 506107 h 1892259"/>
                <a:gd name="connsiteX5" fmla="*/ 2014376 w 2182764"/>
                <a:gd name="connsiteY5" fmla="*/ 1598068 h 1892259"/>
                <a:gd name="connsiteX6" fmla="*/ 922415 w 2182764"/>
                <a:gd name="connsiteY6" fmla="*/ 1723871 h 1892259"/>
                <a:gd name="connsiteX7" fmla="*/ 732661 w 2182764"/>
                <a:gd name="connsiteY7" fmla="*/ 1504504 h 1892259"/>
                <a:gd name="connsiteX8" fmla="*/ 713531 w 2182764"/>
                <a:gd name="connsiteY8" fmla="*/ 1463137 h 1892259"/>
                <a:gd name="connsiteX9" fmla="*/ 711054 w 2182764"/>
                <a:gd name="connsiteY9" fmla="*/ 1466259 h 189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2764" h="1892259">
                  <a:moveTo>
                    <a:pt x="0" y="0"/>
                  </a:moveTo>
                  <a:lnTo>
                    <a:pt x="1589647" y="358865"/>
                  </a:lnTo>
                  <a:lnTo>
                    <a:pt x="1588554" y="360242"/>
                  </a:lnTo>
                  <a:lnTo>
                    <a:pt x="1685792" y="389829"/>
                  </a:lnTo>
                  <a:cubicBezTo>
                    <a:pt x="1757104" y="417418"/>
                    <a:pt x="1825521" y="456083"/>
                    <a:pt x="1888573" y="506107"/>
                  </a:cubicBezTo>
                  <a:cubicBezTo>
                    <a:pt x="2224849" y="772905"/>
                    <a:pt x="2281173" y="1261792"/>
                    <a:pt x="2014376" y="1598068"/>
                  </a:cubicBezTo>
                  <a:cubicBezTo>
                    <a:pt x="1747579" y="1934344"/>
                    <a:pt x="1258692" y="1990668"/>
                    <a:pt x="922415" y="1723871"/>
                  </a:cubicBezTo>
                  <a:cubicBezTo>
                    <a:pt x="843601" y="1661340"/>
                    <a:pt x="780164" y="1586610"/>
                    <a:pt x="732661" y="1504504"/>
                  </a:cubicBezTo>
                  <a:lnTo>
                    <a:pt x="713531" y="1463137"/>
                  </a:lnTo>
                  <a:lnTo>
                    <a:pt x="711054" y="146625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43" name="Freeform: Shape 26">
              <a:extLst>
                <a:ext uri="{FF2B5EF4-FFF2-40B4-BE49-F238E27FC236}">
                  <a16:creationId xmlns="" xmlns:a16="http://schemas.microsoft.com/office/drawing/2014/main" id="{9DF28C9E-53E7-4B85-AD76-563166F2F4FD}"/>
                </a:ext>
              </a:extLst>
            </p:cNvPr>
            <p:cNvSpPr/>
            <p:nvPr/>
          </p:nvSpPr>
          <p:spPr>
            <a:xfrm>
              <a:off x="7024394" y="4033208"/>
              <a:ext cx="998985" cy="998986"/>
            </a:xfrm>
            <a:custGeom>
              <a:avLst/>
              <a:gdLst>
                <a:gd name="connsiteX0" fmla="*/ 604148 w 1121513"/>
                <a:gd name="connsiteY0" fmla="*/ 1647 h 1121514"/>
                <a:gd name="connsiteX1" fmla="*/ 909271 w 1121513"/>
                <a:gd name="connsiteY1" fmla="*/ 121484 h 1121514"/>
                <a:gd name="connsiteX2" fmla="*/ 1000031 w 1121513"/>
                <a:gd name="connsiteY2" fmla="*/ 909272 h 1121514"/>
                <a:gd name="connsiteX3" fmla="*/ 212243 w 1121513"/>
                <a:gd name="connsiteY3" fmla="*/ 1000032 h 1121514"/>
                <a:gd name="connsiteX4" fmla="*/ 121483 w 1121513"/>
                <a:gd name="connsiteY4" fmla="*/ 212244 h 1121514"/>
                <a:gd name="connsiteX5" fmla="*/ 604148 w 1121513"/>
                <a:gd name="connsiteY5" fmla="*/ 1647 h 112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513" h="1121514">
                  <a:moveTo>
                    <a:pt x="604148" y="1647"/>
                  </a:moveTo>
                  <a:cubicBezTo>
                    <a:pt x="711835" y="9906"/>
                    <a:pt x="818295" y="49304"/>
                    <a:pt x="909271" y="121484"/>
                  </a:cubicBezTo>
                  <a:cubicBezTo>
                    <a:pt x="1151875" y="313963"/>
                    <a:pt x="1192510" y="666668"/>
                    <a:pt x="1000031" y="909272"/>
                  </a:cubicBezTo>
                  <a:cubicBezTo>
                    <a:pt x="807552" y="1151876"/>
                    <a:pt x="454847" y="1192511"/>
                    <a:pt x="212243" y="1000032"/>
                  </a:cubicBezTo>
                  <a:cubicBezTo>
                    <a:pt x="-30361" y="807553"/>
                    <a:pt x="-70996" y="454848"/>
                    <a:pt x="121483" y="212244"/>
                  </a:cubicBezTo>
                  <a:cubicBezTo>
                    <a:pt x="241783" y="60616"/>
                    <a:pt x="424670" y="-12117"/>
                    <a:pt x="604148" y="1647"/>
                  </a:cubicBezTo>
                  <a:close/>
                </a:path>
              </a:pathLst>
            </a:custGeom>
            <a:gradFill>
              <a:gsLst>
                <a:gs pos="0">
                  <a:schemeClr val="bg1"/>
                </a:gs>
                <a:gs pos="50000">
                  <a:schemeClr val="bg1">
                    <a:lumMod val="95000"/>
                  </a:schemeClr>
                </a:gs>
                <a:gs pos="100000">
                  <a:schemeClr val="bg1">
                    <a:lumMod val="85000"/>
                  </a:schemeClr>
                </a:gs>
              </a:gsLst>
            </a:gradFill>
            <a:ln/>
            <a:effectLst>
              <a:outerShdw blurRad="1651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p>
          </p:txBody>
        </p:sp>
        <p:sp>
          <p:nvSpPr>
            <p:cNvPr id="44" name="Freeform: Shape 24">
              <a:extLst>
                <a:ext uri="{FF2B5EF4-FFF2-40B4-BE49-F238E27FC236}">
                  <a16:creationId xmlns="" xmlns:a16="http://schemas.microsoft.com/office/drawing/2014/main" id="{D7F47F04-5ED8-4036-86A6-8B8ACD481E90}"/>
                </a:ext>
              </a:extLst>
            </p:cNvPr>
            <p:cNvSpPr/>
            <p:nvPr/>
          </p:nvSpPr>
          <p:spPr>
            <a:xfrm>
              <a:off x="6271947" y="3539529"/>
              <a:ext cx="606571" cy="554352"/>
            </a:xfrm>
            <a:custGeom>
              <a:avLst/>
              <a:gdLst>
                <a:gd name="connsiteX0" fmla="*/ 0 w 612860"/>
                <a:gd name="connsiteY0" fmla="*/ 0 h 560100"/>
                <a:gd name="connsiteX1" fmla="*/ 612860 w 612860"/>
                <a:gd name="connsiteY1" fmla="*/ 138354 h 560100"/>
                <a:gd name="connsiteX2" fmla="*/ 601907 w 612860"/>
                <a:gd name="connsiteY2" fmla="*/ 173640 h 560100"/>
                <a:gd name="connsiteX3" fmla="*/ 293404 w 612860"/>
                <a:gd name="connsiteY3" fmla="*/ 548275 h 560100"/>
                <a:gd name="connsiteX4" fmla="*/ 271618 w 612860"/>
                <a:gd name="connsiteY4" fmla="*/ 560100 h 56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860" h="560100">
                  <a:moveTo>
                    <a:pt x="0" y="0"/>
                  </a:moveTo>
                  <a:lnTo>
                    <a:pt x="612860" y="138354"/>
                  </a:lnTo>
                  <a:lnTo>
                    <a:pt x="601907" y="173640"/>
                  </a:lnTo>
                  <a:cubicBezTo>
                    <a:pt x="537275" y="326448"/>
                    <a:pt x="429304" y="456463"/>
                    <a:pt x="293404" y="548275"/>
                  </a:cubicBezTo>
                  <a:lnTo>
                    <a:pt x="271618" y="560100"/>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5" name="Group 131">
            <a:extLst>
              <a:ext uri="{FF2B5EF4-FFF2-40B4-BE49-F238E27FC236}">
                <a16:creationId xmlns="" xmlns:a16="http://schemas.microsoft.com/office/drawing/2014/main" id="{540EDE52-DEEA-42EB-A1B6-A85D561A4C85}"/>
              </a:ext>
            </a:extLst>
          </p:cNvPr>
          <p:cNvGrpSpPr/>
          <p:nvPr/>
        </p:nvGrpSpPr>
        <p:grpSpPr>
          <a:xfrm>
            <a:off x="8434011" y="4176585"/>
            <a:ext cx="1384649" cy="2290368"/>
            <a:chOff x="5399818" y="3637381"/>
            <a:chExt cx="1384649" cy="2290368"/>
          </a:xfrm>
        </p:grpSpPr>
        <p:sp>
          <p:nvSpPr>
            <p:cNvPr id="46" name="Freeform: Shape 30">
              <a:extLst>
                <a:ext uri="{FF2B5EF4-FFF2-40B4-BE49-F238E27FC236}">
                  <a16:creationId xmlns="" xmlns:a16="http://schemas.microsoft.com/office/drawing/2014/main" id="{D03029D8-A8CD-4F1F-BD38-9FAB93C869EE}"/>
                </a:ext>
              </a:extLst>
            </p:cNvPr>
            <p:cNvSpPr/>
            <p:nvPr/>
          </p:nvSpPr>
          <p:spPr>
            <a:xfrm>
              <a:off x="5399818" y="3637381"/>
              <a:ext cx="1384649" cy="2290368"/>
            </a:xfrm>
            <a:custGeom>
              <a:avLst/>
              <a:gdLst>
                <a:gd name="connsiteX0" fmla="*/ 777152 w 1554480"/>
                <a:gd name="connsiteY0" fmla="*/ 0 h 2571289"/>
                <a:gd name="connsiteX1" fmla="*/ 1484036 w 1554480"/>
                <a:gd name="connsiteY1" fmla="*/ 1468358 h 2571289"/>
                <a:gd name="connsiteX2" fmla="*/ 1480833 w 1554480"/>
                <a:gd name="connsiteY2" fmla="*/ 1468358 h 2571289"/>
                <a:gd name="connsiteX3" fmla="*/ 1493401 w 1554480"/>
                <a:gd name="connsiteY3" fmla="*/ 1491512 h 2571289"/>
                <a:gd name="connsiteX4" fmla="*/ 1554480 w 1554480"/>
                <a:gd name="connsiteY4" fmla="*/ 1794049 h 2571289"/>
                <a:gd name="connsiteX5" fmla="*/ 777240 w 1554480"/>
                <a:gd name="connsiteY5" fmla="*/ 2571289 h 2571289"/>
                <a:gd name="connsiteX6" fmla="*/ 0 w 1554480"/>
                <a:gd name="connsiteY6" fmla="*/ 1794049 h 2571289"/>
                <a:gd name="connsiteX7" fmla="*/ 61079 w 1554480"/>
                <a:gd name="connsiteY7" fmla="*/ 1491512 h 2571289"/>
                <a:gd name="connsiteX8" fmla="*/ 73647 w 1554480"/>
                <a:gd name="connsiteY8" fmla="*/ 1468358 h 2571289"/>
                <a:gd name="connsiteX9" fmla="*/ 70443 w 1554480"/>
                <a:gd name="connsiteY9" fmla="*/ 1468358 h 257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4480" h="2571289">
                  <a:moveTo>
                    <a:pt x="777152" y="0"/>
                  </a:moveTo>
                  <a:lnTo>
                    <a:pt x="1484036" y="1468358"/>
                  </a:lnTo>
                  <a:lnTo>
                    <a:pt x="1480833" y="1468358"/>
                  </a:lnTo>
                  <a:lnTo>
                    <a:pt x="1493401" y="1491512"/>
                  </a:lnTo>
                  <a:cubicBezTo>
                    <a:pt x="1532731" y="1584500"/>
                    <a:pt x="1554480" y="1686735"/>
                    <a:pt x="1554480" y="1794049"/>
                  </a:cubicBezTo>
                  <a:cubicBezTo>
                    <a:pt x="1554480" y="2223307"/>
                    <a:pt x="1206498" y="2571289"/>
                    <a:pt x="777240" y="2571289"/>
                  </a:cubicBezTo>
                  <a:cubicBezTo>
                    <a:pt x="347982" y="2571289"/>
                    <a:pt x="0" y="2223307"/>
                    <a:pt x="0" y="1794049"/>
                  </a:cubicBezTo>
                  <a:cubicBezTo>
                    <a:pt x="0" y="1686735"/>
                    <a:pt x="21749" y="1584500"/>
                    <a:pt x="61079" y="1491512"/>
                  </a:cubicBezTo>
                  <a:lnTo>
                    <a:pt x="73647" y="1468358"/>
                  </a:lnTo>
                  <a:lnTo>
                    <a:pt x="70443" y="146835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47" name="Freeform: Shape 31">
              <a:extLst>
                <a:ext uri="{FF2B5EF4-FFF2-40B4-BE49-F238E27FC236}">
                  <a16:creationId xmlns="" xmlns:a16="http://schemas.microsoft.com/office/drawing/2014/main" id="{BB007741-94B0-47BD-BA5C-F086E8F46940}"/>
                </a:ext>
              </a:extLst>
            </p:cNvPr>
            <p:cNvSpPr/>
            <p:nvPr/>
          </p:nvSpPr>
          <p:spPr>
            <a:xfrm>
              <a:off x="5592668" y="4735951"/>
              <a:ext cx="998946" cy="998946"/>
            </a:xfrm>
            <a:custGeom>
              <a:avLst/>
              <a:gdLst>
                <a:gd name="connsiteX0" fmla="*/ 560735 w 1121470"/>
                <a:gd name="connsiteY0" fmla="*/ 0 h 1121470"/>
                <a:gd name="connsiteX1" fmla="*/ 1121470 w 1121470"/>
                <a:gd name="connsiteY1" fmla="*/ 560735 h 1121470"/>
                <a:gd name="connsiteX2" fmla="*/ 560735 w 1121470"/>
                <a:gd name="connsiteY2" fmla="*/ 1121470 h 1121470"/>
                <a:gd name="connsiteX3" fmla="*/ 0 w 1121470"/>
                <a:gd name="connsiteY3" fmla="*/ 560735 h 1121470"/>
                <a:gd name="connsiteX4" fmla="*/ 560735 w 1121470"/>
                <a:gd name="connsiteY4" fmla="*/ 0 h 1121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70" h="1121470">
                  <a:moveTo>
                    <a:pt x="560735" y="0"/>
                  </a:moveTo>
                  <a:cubicBezTo>
                    <a:pt x="870420" y="0"/>
                    <a:pt x="1121470" y="251050"/>
                    <a:pt x="1121470" y="560735"/>
                  </a:cubicBezTo>
                  <a:cubicBezTo>
                    <a:pt x="1121470" y="870420"/>
                    <a:pt x="870420" y="1121470"/>
                    <a:pt x="560735" y="1121470"/>
                  </a:cubicBezTo>
                  <a:cubicBezTo>
                    <a:pt x="251050" y="1121470"/>
                    <a:pt x="0" y="870420"/>
                    <a:pt x="0" y="560735"/>
                  </a:cubicBezTo>
                  <a:cubicBezTo>
                    <a:pt x="0" y="251050"/>
                    <a:pt x="251050" y="0"/>
                    <a:pt x="560735" y="0"/>
                  </a:cubicBezTo>
                  <a:close/>
                </a:path>
              </a:pathLst>
            </a:custGeom>
            <a:gradFill>
              <a:gsLst>
                <a:gs pos="0">
                  <a:schemeClr val="bg1"/>
                </a:gs>
                <a:gs pos="50000">
                  <a:schemeClr val="bg1">
                    <a:lumMod val="95000"/>
                  </a:schemeClr>
                </a:gs>
                <a:gs pos="100000">
                  <a:schemeClr val="bg1">
                    <a:lumMod val="85000"/>
                  </a:schemeClr>
                </a:gs>
              </a:gsLst>
            </a:gradFill>
            <a:ln/>
            <a:effectLst>
              <a:outerShdw blurRad="1651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p>
          </p:txBody>
        </p:sp>
        <p:sp>
          <p:nvSpPr>
            <p:cNvPr id="48" name="Freeform: Shape 29">
              <a:extLst>
                <a:ext uri="{FF2B5EF4-FFF2-40B4-BE49-F238E27FC236}">
                  <a16:creationId xmlns="" xmlns:a16="http://schemas.microsoft.com/office/drawing/2014/main" id="{013C7DB9-94C8-4870-8F11-CA9C03E10575}"/>
                </a:ext>
              </a:extLst>
            </p:cNvPr>
            <p:cNvSpPr/>
            <p:nvPr/>
          </p:nvSpPr>
          <p:spPr>
            <a:xfrm>
              <a:off x="5830518" y="3637381"/>
              <a:ext cx="522910" cy="588727"/>
            </a:xfrm>
            <a:custGeom>
              <a:avLst/>
              <a:gdLst>
                <a:gd name="connsiteX0" fmla="*/ 264258 w 528332"/>
                <a:gd name="connsiteY0" fmla="*/ 0 h 594832"/>
                <a:gd name="connsiteX1" fmla="*/ 528332 w 528332"/>
                <a:gd name="connsiteY1" fmla="*/ 548541 h 594832"/>
                <a:gd name="connsiteX2" fmla="*/ 434934 w 528332"/>
                <a:gd name="connsiteY2" fmla="*/ 577533 h 594832"/>
                <a:gd name="connsiteX3" fmla="*/ 263327 w 528332"/>
                <a:gd name="connsiteY3" fmla="*/ 594832 h 594832"/>
                <a:gd name="connsiteX4" fmla="*/ 91720 w 528332"/>
                <a:gd name="connsiteY4" fmla="*/ 577533 h 594832"/>
                <a:gd name="connsiteX5" fmla="*/ 0 w 528332"/>
                <a:gd name="connsiteY5" fmla="*/ 549061 h 5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332" h="594832">
                  <a:moveTo>
                    <a:pt x="264258" y="0"/>
                  </a:moveTo>
                  <a:lnTo>
                    <a:pt x="528332" y="548541"/>
                  </a:lnTo>
                  <a:lnTo>
                    <a:pt x="434934" y="577533"/>
                  </a:lnTo>
                  <a:cubicBezTo>
                    <a:pt x="379504" y="588876"/>
                    <a:pt x="322111" y="594832"/>
                    <a:pt x="263327" y="594832"/>
                  </a:cubicBezTo>
                  <a:cubicBezTo>
                    <a:pt x="204543" y="594832"/>
                    <a:pt x="147151" y="588876"/>
                    <a:pt x="91720" y="577533"/>
                  </a:cubicBezTo>
                  <a:lnTo>
                    <a:pt x="0" y="549061"/>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9" name="Group 132">
            <a:extLst>
              <a:ext uri="{FF2B5EF4-FFF2-40B4-BE49-F238E27FC236}">
                <a16:creationId xmlns="" xmlns:a16="http://schemas.microsoft.com/office/drawing/2014/main" id="{DEE3E39B-53F6-4E3B-9429-E5B9ECD94886}"/>
              </a:ext>
            </a:extLst>
          </p:cNvPr>
          <p:cNvGrpSpPr/>
          <p:nvPr/>
        </p:nvGrpSpPr>
        <p:grpSpPr>
          <a:xfrm>
            <a:off x="7003410" y="4078733"/>
            <a:ext cx="1941120" cy="1689505"/>
            <a:chOff x="3969217" y="3539529"/>
            <a:chExt cx="1941120" cy="1689505"/>
          </a:xfrm>
        </p:grpSpPr>
        <p:sp>
          <p:nvSpPr>
            <p:cNvPr id="50" name="Freeform: Shape 35">
              <a:extLst>
                <a:ext uri="{FF2B5EF4-FFF2-40B4-BE49-F238E27FC236}">
                  <a16:creationId xmlns="" xmlns:a16="http://schemas.microsoft.com/office/drawing/2014/main" id="{2EDAD648-2069-4A03-9401-F8BF5410D81E}"/>
                </a:ext>
              </a:extLst>
            </p:cNvPr>
            <p:cNvSpPr/>
            <p:nvPr/>
          </p:nvSpPr>
          <p:spPr>
            <a:xfrm>
              <a:off x="3969217" y="3539529"/>
              <a:ext cx="1941120" cy="1689505"/>
            </a:xfrm>
            <a:custGeom>
              <a:avLst/>
              <a:gdLst>
                <a:gd name="connsiteX0" fmla="*/ 2179204 w 2179204"/>
                <a:gd name="connsiteY0" fmla="*/ 0 h 1896728"/>
                <a:gd name="connsiteX1" fmla="*/ 1472788 w 2179204"/>
                <a:gd name="connsiteY1" fmla="*/ 1468584 h 1896728"/>
                <a:gd name="connsiteX2" fmla="*/ 1470790 w 2179204"/>
                <a:gd name="connsiteY2" fmla="*/ 1466081 h 1896728"/>
                <a:gd name="connsiteX3" fmla="*/ 1460538 w 2179204"/>
                <a:gd name="connsiteY3" fmla="*/ 1490348 h 1896728"/>
                <a:gd name="connsiteX4" fmla="*/ 1262225 w 2179204"/>
                <a:gd name="connsiteY4" fmla="*/ 1726847 h 1896728"/>
                <a:gd name="connsiteX5" fmla="*/ 169881 w 2179204"/>
                <a:gd name="connsiteY5" fmla="*/ 1604415 h 1896728"/>
                <a:gd name="connsiteX6" fmla="*/ 292313 w 2179204"/>
                <a:gd name="connsiteY6" fmla="*/ 512072 h 1896728"/>
                <a:gd name="connsiteX7" fmla="*/ 566846 w 2179204"/>
                <a:gd name="connsiteY7" fmla="*/ 371036 h 1896728"/>
                <a:gd name="connsiteX8" fmla="*/ 592780 w 2179204"/>
                <a:gd name="connsiteY8" fmla="*/ 366411 h 1896728"/>
                <a:gd name="connsiteX9" fmla="*/ 590781 w 2179204"/>
                <a:gd name="connsiteY9" fmla="*/ 363907 h 189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9204" h="1896728">
                  <a:moveTo>
                    <a:pt x="2179204" y="0"/>
                  </a:moveTo>
                  <a:lnTo>
                    <a:pt x="1472788" y="1468584"/>
                  </a:lnTo>
                  <a:lnTo>
                    <a:pt x="1470790" y="1466081"/>
                  </a:lnTo>
                  <a:lnTo>
                    <a:pt x="1460538" y="1490348"/>
                  </a:lnTo>
                  <a:cubicBezTo>
                    <a:pt x="1412411" y="1579103"/>
                    <a:pt x="1346088" y="1659888"/>
                    <a:pt x="1262225" y="1726847"/>
                  </a:cubicBezTo>
                  <a:cubicBezTo>
                    <a:pt x="926774" y="1994681"/>
                    <a:pt x="437715" y="1939866"/>
                    <a:pt x="169881" y="1604415"/>
                  </a:cubicBezTo>
                  <a:cubicBezTo>
                    <a:pt x="-97953" y="1268964"/>
                    <a:pt x="-43138" y="779906"/>
                    <a:pt x="292313" y="512072"/>
                  </a:cubicBezTo>
                  <a:cubicBezTo>
                    <a:pt x="376176" y="445113"/>
                    <a:pt x="469639" y="398320"/>
                    <a:pt x="566846" y="371036"/>
                  </a:cubicBezTo>
                  <a:lnTo>
                    <a:pt x="592780" y="366411"/>
                  </a:lnTo>
                  <a:lnTo>
                    <a:pt x="590781" y="363907"/>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51" name="Freeform: Shape 36">
              <a:extLst>
                <a:ext uri="{FF2B5EF4-FFF2-40B4-BE49-F238E27FC236}">
                  <a16:creationId xmlns="" xmlns:a16="http://schemas.microsoft.com/office/drawing/2014/main" id="{D671F3C9-4B44-477F-8E2A-D2C9EE5BAFFD}"/>
                </a:ext>
              </a:extLst>
            </p:cNvPr>
            <p:cNvSpPr/>
            <p:nvPr/>
          </p:nvSpPr>
          <p:spPr>
            <a:xfrm>
              <a:off x="4162075" y="4037190"/>
              <a:ext cx="998984" cy="998984"/>
            </a:xfrm>
            <a:custGeom>
              <a:avLst/>
              <a:gdLst>
                <a:gd name="connsiteX0" fmla="*/ 515640 w 1121512"/>
                <a:gd name="connsiteY0" fmla="*/ 1783 h 1121512"/>
                <a:gd name="connsiteX1" fmla="*/ 998953 w 1121512"/>
                <a:gd name="connsiteY1" fmla="*/ 210888 h 1121512"/>
                <a:gd name="connsiteX2" fmla="*/ 910625 w 1121512"/>
                <a:gd name="connsiteY2" fmla="*/ 998953 h 1121512"/>
                <a:gd name="connsiteX3" fmla="*/ 122561 w 1121512"/>
                <a:gd name="connsiteY3" fmla="*/ 910626 h 1121512"/>
                <a:gd name="connsiteX4" fmla="*/ 210888 w 1121512"/>
                <a:gd name="connsiteY4" fmla="*/ 122561 h 1121512"/>
                <a:gd name="connsiteX5" fmla="*/ 515640 w 1121512"/>
                <a:gd name="connsiteY5" fmla="*/ 1783 h 112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512" h="1121512">
                  <a:moveTo>
                    <a:pt x="515640" y="1783"/>
                  </a:moveTo>
                  <a:cubicBezTo>
                    <a:pt x="695074" y="-12535"/>
                    <a:pt x="878186" y="59633"/>
                    <a:pt x="998953" y="210888"/>
                  </a:cubicBezTo>
                  <a:cubicBezTo>
                    <a:pt x="1192180" y="452897"/>
                    <a:pt x="1152634" y="805726"/>
                    <a:pt x="910625" y="998953"/>
                  </a:cubicBezTo>
                  <a:cubicBezTo>
                    <a:pt x="668617" y="1192180"/>
                    <a:pt x="315788" y="1152634"/>
                    <a:pt x="122561" y="910626"/>
                  </a:cubicBezTo>
                  <a:cubicBezTo>
                    <a:pt x="-70666" y="668617"/>
                    <a:pt x="-31121" y="315788"/>
                    <a:pt x="210888" y="122561"/>
                  </a:cubicBezTo>
                  <a:cubicBezTo>
                    <a:pt x="301641" y="50101"/>
                    <a:pt x="407979" y="10374"/>
                    <a:pt x="515640" y="1783"/>
                  </a:cubicBezTo>
                  <a:close/>
                </a:path>
              </a:pathLst>
            </a:custGeom>
            <a:gradFill>
              <a:gsLst>
                <a:gs pos="0">
                  <a:schemeClr val="bg1"/>
                </a:gs>
                <a:gs pos="50000">
                  <a:schemeClr val="bg1">
                    <a:lumMod val="95000"/>
                  </a:schemeClr>
                </a:gs>
                <a:gs pos="100000">
                  <a:schemeClr val="bg1">
                    <a:lumMod val="85000"/>
                  </a:schemeClr>
                </a:gs>
              </a:gsLst>
            </a:gradFill>
            <a:ln/>
            <a:effectLst>
              <a:outerShdw blurRad="1651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p>
          </p:txBody>
        </p:sp>
        <p:sp>
          <p:nvSpPr>
            <p:cNvPr id="52" name="Freeform: Shape 34">
              <a:extLst>
                <a:ext uri="{FF2B5EF4-FFF2-40B4-BE49-F238E27FC236}">
                  <a16:creationId xmlns="" xmlns:a16="http://schemas.microsoft.com/office/drawing/2014/main" id="{8DD241EA-2A67-47AE-A04D-A053FEE15F96}"/>
                </a:ext>
              </a:extLst>
            </p:cNvPr>
            <p:cNvSpPr/>
            <p:nvPr/>
          </p:nvSpPr>
          <p:spPr>
            <a:xfrm>
              <a:off x="5304357" y="3539529"/>
              <a:ext cx="605980" cy="555288"/>
            </a:xfrm>
            <a:custGeom>
              <a:avLst/>
              <a:gdLst>
                <a:gd name="connsiteX0" fmla="*/ 612263 w 612263"/>
                <a:gd name="connsiteY0" fmla="*/ 0 h 561046"/>
                <a:gd name="connsiteX1" fmla="*/ 342390 w 612263"/>
                <a:gd name="connsiteY1" fmla="*/ 561046 h 561046"/>
                <a:gd name="connsiteX2" fmla="*/ 318862 w 612263"/>
                <a:gd name="connsiteY2" fmla="*/ 548275 h 561046"/>
                <a:gd name="connsiteX3" fmla="*/ 10358 w 612263"/>
                <a:gd name="connsiteY3" fmla="*/ 173640 h 561046"/>
                <a:gd name="connsiteX4" fmla="*/ 0 w 612263"/>
                <a:gd name="connsiteY4" fmla="*/ 140269 h 561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3" h="561046">
                  <a:moveTo>
                    <a:pt x="612263" y="0"/>
                  </a:moveTo>
                  <a:lnTo>
                    <a:pt x="342390" y="561046"/>
                  </a:lnTo>
                  <a:lnTo>
                    <a:pt x="318862" y="548275"/>
                  </a:lnTo>
                  <a:cubicBezTo>
                    <a:pt x="182962" y="456463"/>
                    <a:pt x="74991" y="326448"/>
                    <a:pt x="10358" y="173640"/>
                  </a:cubicBezTo>
                  <a:lnTo>
                    <a:pt x="0" y="140269"/>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3" name="TextBox 70">
            <a:extLst>
              <a:ext uri="{FF2B5EF4-FFF2-40B4-BE49-F238E27FC236}">
                <a16:creationId xmlns="" xmlns:a16="http://schemas.microsoft.com/office/drawing/2014/main" id="{6BD6679C-183A-4E4C-8476-C11D96F33928}"/>
              </a:ext>
            </a:extLst>
          </p:cNvPr>
          <p:cNvSpPr txBox="1"/>
          <p:nvPr/>
        </p:nvSpPr>
        <p:spPr>
          <a:xfrm>
            <a:off x="9877217" y="1118818"/>
            <a:ext cx="1721856" cy="523220"/>
          </a:xfrm>
          <a:prstGeom prst="rect">
            <a:avLst/>
          </a:prstGeom>
          <a:noFill/>
        </p:spPr>
        <p:txBody>
          <a:bodyPr wrap="square" lIns="0" rIns="0" rtlCol="0" anchor="b">
            <a:spAutoFit/>
          </a:bodyPr>
          <a:lstStyle/>
          <a:p>
            <a:pPr algn="ctr"/>
            <a:r>
              <a:rPr lang="en-US" sz="1400" b="1" noProof="1">
                <a:solidFill>
                  <a:schemeClr val="accent3">
                    <a:lumMod val="75000"/>
                  </a:schemeClr>
                </a:solidFill>
                <a:latin typeface="Century Gothic" panose="020B0502020202020204" pitchFamily="34" charset="0"/>
              </a:rPr>
              <a:t>Características del personal</a:t>
            </a:r>
          </a:p>
        </p:txBody>
      </p:sp>
      <p:sp>
        <p:nvSpPr>
          <p:cNvPr id="54" name="TextBox 68">
            <a:extLst>
              <a:ext uri="{FF2B5EF4-FFF2-40B4-BE49-F238E27FC236}">
                <a16:creationId xmlns="" xmlns:a16="http://schemas.microsoft.com/office/drawing/2014/main" id="{48838B1E-71F4-423A-9841-BD4C5D08A9C1}"/>
              </a:ext>
            </a:extLst>
          </p:cNvPr>
          <p:cNvSpPr txBox="1"/>
          <p:nvPr/>
        </p:nvSpPr>
        <p:spPr>
          <a:xfrm>
            <a:off x="9259913" y="6232027"/>
            <a:ext cx="1742492" cy="307777"/>
          </a:xfrm>
          <a:prstGeom prst="rect">
            <a:avLst/>
          </a:prstGeom>
          <a:noFill/>
        </p:spPr>
        <p:txBody>
          <a:bodyPr wrap="square" lIns="0" rIns="0" rtlCol="0" anchor="b">
            <a:spAutoFit/>
          </a:bodyPr>
          <a:lstStyle/>
          <a:p>
            <a:pPr algn="ctr"/>
            <a:r>
              <a:rPr lang="en-US" sz="1400" b="1" noProof="1">
                <a:solidFill>
                  <a:schemeClr val="accent4">
                    <a:lumMod val="75000"/>
                  </a:schemeClr>
                </a:solidFill>
                <a:latin typeface="Century Gothic" panose="020B0502020202020204" pitchFamily="34" charset="0"/>
              </a:rPr>
              <a:t>Pedagogía</a:t>
            </a:r>
          </a:p>
        </p:txBody>
      </p:sp>
      <p:sp>
        <p:nvSpPr>
          <p:cNvPr id="55" name="TextBox 66">
            <a:extLst>
              <a:ext uri="{FF2B5EF4-FFF2-40B4-BE49-F238E27FC236}">
                <a16:creationId xmlns="" xmlns:a16="http://schemas.microsoft.com/office/drawing/2014/main" id="{6207014A-A285-4A19-9E1D-8791C1684029}"/>
              </a:ext>
            </a:extLst>
          </p:cNvPr>
          <p:cNvSpPr txBox="1"/>
          <p:nvPr/>
        </p:nvSpPr>
        <p:spPr>
          <a:xfrm>
            <a:off x="10947065" y="2284609"/>
            <a:ext cx="1356389" cy="523220"/>
          </a:xfrm>
          <a:prstGeom prst="rect">
            <a:avLst/>
          </a:prstGeom>
          <a:noFill/>
        </p:spPr>
        <p:txBody>
          <a:bodyPr wrap="square" lIns="0" rIns="0" rtlCol="0" anchor="b">
            <a:spAutoFit/>
          </a:bodyPr>
          <a:lstStyle/>
          <a:p>
            <a:pPr algn="ctr"/>
            <a:r>
              <a:rPr lang="en-US" sz="1400" b="1" noProof="1">
                <a:solidFill>
                  <a:schemeClr val="accent2">
                    <a:lumMod val="75000"/>
                  </a:schemeClr>
                </a:solidFill>
                <a:latin typeface="Century Gothic" panose="020B0502020202020204" pitchFamily="34" charset="0"/>
              </a:rPr>
              <a:t>Entorno &amp; materiales</a:t>
            </a:r>
          </a:p>
        </p:txBody>
      </p:sp>
      <p:sp>
        <p:nvSpPr>
          <p:cNvPr id="56" name="TextBox 64">
            <a:extLst>
              <a:ext uri="{FF2B5EF4-FFF2-40B4-BE49-F238E27FC236}">
                <a16:creationId xmlns="" xmlns:a16="http://schemas.microsoft.com/office/drawing/2014/main" id="{3DC00724-D25C-41F3-95DE-F9F11598B550}"/>
              </a:ext>
            </a:extLst>
          </p:cNvPr>
          <p:cNvSpPr txBox="1"/>
          <p:nvPr/>
        </p:nvSpPr>
        <p:spPr>
          <a:xfrm>
            <a:off x="11224527" y="5328526"/>
            <a:ext cx="1078927" cy="307777"/>
          </a:xfrm>
          <a:prstGeom prst="rect">
            <a:avLst/>
          </a:prstGeom>
          <a:noFill/>
        </p:spPr>
        <p:txBody>
          <a:bodyPr wrap="square" lIns="0" rIns="0" rtlCol="0" anchor="b">
            <a:spAutoFit/>
          </a:bodyPr>
          <a:lstStyle/>
          <a:p>
            <a:r>
              <a:rPr lang="en-US" sz="1400" b="1" noProof="1">
                <a:solidFill>
                  <a:schemeClr val="accent1"/>
                </a:solidFill>
                <a:latin typeface="Century Gothic" panose="020B0502020202020204" pitchFamily="34" charset="0"/>
              </a:rPr>
              <a:t>Juego</a:t>
            </a:r>
          </a:p>
        </p:txBody>
      </p:sp>
      <p:sp>
        <p:nvSpPr>
          <p:cNvPr id="57" name="TextBox 83">
            <a:extLst>
              <a:ext uri="{FF2B5EF4-FFF2-40B4-BE49-F238E27FC236}">
                <a16:creationId xmlns="" xmlns:a16="http://schemas.microsoft.com/office/drawing/2014/main" id="{9FD1CD59-3461-4159-A9E6-93E9971B5A84}"/>
              </a:ext>
            </a:extLst>
          </p:cNvPr>
          <p:cNvSpPr txBox="1"/>
          <p:nvPr/>
        </p:nvSpPr>
        <p:spPr>
          <a:xfrm>
            <a:off x="5517605" y="4183650"/>
            <a:ext cx="2018134" cy="307777"/>
          </a:xfrm>
          <a:prstGeom prst="rect">
            <a:avLst/>
          </a:prstGeom>
          <a:noFill/>
        </p:spPr>
        <p:txBody>
          <a:bodyPr wrap="square" lIns="0" rIns="0" rtlCol="0" anchor="b">
            <a:spAutoFit/>
          </a:bodyPr>
          <a:lstStyle/>
          <a:p>
            <a:pPr algn="ctr"/>
            <a:r>
              <a:rPr lang="en-US" sz="1400" b="1" noProof="1">
                <a:solidFill>
                  <a:schemeClr val="accent6"/>
                </a:solidFill>
                <a:latin typeface="Century Gothic" panose="020B0502020202020204" pitchFamily="34" charset="0"/>
              </a:rPr>
              <a:t>Inclusión</a:t>
            </a:r>
            <a:endParaRPr lang="en-US" b="1" noProof="1">
              <a:solidFill>
                <a:schemeClr val="accent6"/>
              </a:solidFill>
              <a:latin typeface="Century Gothic" panose="020B0502020202020204" pitchFamily="34" charset="0"/>
            </a:endParaRPr>
          </a:p>
        </p:txBody>
      </p:sp>
      <p:sp>
        <p:nvSpPr>
          <p:cNvPr id="58" name="TextBox 81">
            <a:extLst>
              <a:ext uri="{FF2B5EF4-FFF2-40B4-BE49-F238E27FC236}">
                <a16:creationId xmlns="" xmlns:a16="http://schemas.microsoft.com/office/drawing/2014/main" id="{E60C89C0-5929-4B0B-95C5-B975AB30227B}"/>
              </a:ext>
            </a:extLst>
          </p:cNvPr>
          <p:cNvSpPr txBox="1"/>
          <p:nvPr/>
        </p:nvSpPr>
        <p:spPr>
          <a:xfrm>
            <a:off x="6719133" y="5836687"/>
            <a:ext cx="1215018" cy="307777"/>
          </a:xfrm>
          <a:prstGeom prst="rect">
            <a:avLst/>
          </a:prstGeom>
          <a:noFill/>
        </p:spPr>
        <p:txBody>
          <a:bodyPr wrap="square" lIns="0" rIns="0" rtlCol="0" anchor="b">
            <a:spAutoFit/>
          </a:bodyPr>
          <a:lstStyle/>
          <a:p>
            <a:pPr algn="r"/>
            <a:r>
              <a:rPr lang="en-US" sz="1400" b="1" noProof="1">
                <a:solidFill>
                  <a:schemeClr val="accent5"/>
                </a:solidFill>
                <a:latin typeface="Century Gothic" panose="020B0502020202020204" pitchFamily="34" charset="0"/>
              </a:rPr>
              <a:t>Interacciones</a:t>
            </a:r>
            <a:endParaRPr lang="en-US" sz="1600" b="1" noProof="1">
              <a:solidFill>
                <a:schemeClr val="accent5"/>
              </a:solidFill>
              <a:latin typeface="Century Gothic" panose="020B0502020202020204" pitchFamily="34" charset="0"/>
            </a:endParaRPr>
          </a:p>
        </p:txBody>
      </p:sp>
      <p:sp>
        <p:nvSpPr>
          <p:cNvPr id="59" name="TextBox 79">
            <a:extLst>
              <a:ext uri="{FF2B5EF4-FFF2-40B4-BE49-F238E27FC236}">
                <a16:creationId xmlns="" xmlns:a16="http://schemas.microsoft.com/office/drawing/2014/main" id="{F9D7292D-DF9E-403A-84A7-2D57260DC565}"/>
              </a:ext>
            </a:extLst>
          </p:cNvPr>
          <p:cNvSpPr txBox="1"/>
          <p:nvPr/>
        </p:nvSpPr>
        <p:spPr>
          <a:xfrm>
            <a:off x="6061947" y="1000071"/>
            <a:ext cx="3282568" cy="523220"/>
          </a:xfrm>
          <a:prstGeom prst="rect">
            <a:avLst/>
          </a:prstGeom>
          <a:noFill/>
        </p:spPr>
        <p:txBody>
          <a:bodyPr wrap="square" lIns="0" rIns="0" rtlCol="0" anchor="b">
            <a:spAutoFit/>
          </a:bodyPr>
          <a:lstStyle/>
          <a:p>
            <a:pPr algn="ctr"/>
            <a:r>
              <a:rPr lang="en-US" sz="1400" b="1" noProof="1">
                <a:solidFill>
                  <a:schemeClr val="tx2"/>
                </a:solidFill>
                <a:latin typeface="Century Gothic" panose="020B0502020202020204" pitchFamily="34" charset="0"/>
              </a:rPr>
              <a:t>Involucramiento familiar y comunitario</a:t>
            </a:r>
          </a:p>
        </p:txBody>
      </p:sp>
      <p:pic>
        <p:nvPicPr>
          <p:cNvPr id="60" name="Gráfico 38" descr="Grupo de mujeres con relleno sólido">
            <a:extLst>
              <a:ext uri="{FF2B5EF4-FFF2-40B4-BE49-F238E27FC236}">
                <a16:creationId xmlns="" xmlns:a16="http://schemas.microsoft.com/office/drawing/2014/main" id="{D4D84C2B-8389-4938-8C1C-04E8A3BB53C2}"/>
              </a:ext>
            </a:extLst>
          </p:cNvPr>
          <p:cNvPicPr>
            <a:picLocks noChangeAspect="1"/>
          </p:cNvPicPr>
          <p:nvPr/>
        </p:nvPicPr>
        <p:blipFill>
          <a:blip r:embed="rId3"/>
          <a:stretch>
            <a:fillRect/>
          </a:stretch>
        </p:blipFill>
        <p:spPr>
          <a:xfrm>
            <a:off x="9517217" y="1882692"/>
            <a:ext cx="720000" cy="720000"/>
          </a:xfrm>
          <a:prstGeom prst="rect">
            <a:avLst/>
          </a:prstGeom>
        </p:spPr>
      </p:pic>
      <p:pic>
        <p:nvPicPr>
          <p:cNvPr id="61" name="Gráfico 40" descr="Hogar con relleno sólido">
            <a:extLst>
              <a:ext uri="{FF2B5EF4-FFF2-40B4-BE49-F238E27FC236}">
                <a16:creationId xmlns="" xmlns:a16="http://schemas.microsoft.com/office/drawing/2014/main" id="{60E000DB-1A13-46CD-9905-E566AFE20121}"/>
              </a:ext>
            </a:extLst>
          </p:cNvPr>
          <p:cNvPicPr>
            <a:picLocks noChangeAspect="1"/>
          </p:cNvPicPr>
          <p:nvPr/>
        </p:nvPicPr>
        <p:blipFill>
          <a:blip r:embed="rId4"/>
          <a:stretch>
            <a:fillRect/>
          </a:stretch>
        </p:blipFill>
        <p:spPr>
          <a:xfrm>
            <a:off x="10446928" y="2929508"/>
            <a:ext cx="914400" cy="914400"/>
          </a:xfrm>
          <a:prstGeom prst="rect">
            <a:avLst/>
          </a:prstGeom>
        </p:spPr>
      </p:pic>
      <p:pic>
        <p:nvPicPr>
          <p:cNvPr id="62" name="Imagen 61">
            <a:extLst>
              <a:ext uri="{FF2B5EF4-FFF2-40B4-BE49-F238E27FC236}">
                <a16:creationId xmlns="" xmlns:a16="http://schemas.microsoft.com/office/drawing/2014/main" id="{63175020-9BC5-4700-978B-A6A866A8147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00491" y="4739542"/>
            <a:ext cx="703637" cy="720000"/>
          </a:xfrm>
          <a:prstGeom prst="rect">
            <a:avLst/>
          </a:prstGeom>
        </p:spPr>
      </p:pic>
      <p:pic>
        <p:nvPicPr>
          <p:cNvPr id="63" name="Imagen 62">
            <a:extLst>
              <a:ext uri="{FF2B5EF4-FFF2-40B4-BE49-F238E27FC236}">
                <a16:creationId xmlns="" xmlns:a16="http://schemas.microsoft.com/office/drawing/2014/main" id="{215B07FE-414B-452C-B5B6-E404C2E409B5}"/>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692714" y="5321769"/>
            <a:ext cx="862166" cy="862166"/>
          </a:xfrm>
          <a:prstGeom prst="rect">
            <a:avLst/>
          </a:prstGeom>
        </p:spPr>
      </p:pic>
      <p:pic>
        <p:nvPicPr>
          <p:cNvPr id="64" name="Imagen 63">
            <a:extLst>
              <a:ext uri="{FF2B5EF4-FFF2-40B4-BE49-F238E27FC236}">
                <a16:creationId xmlns="" xmlns:a16="http://schemas.microsoft.com/office/drawing/2014/main" id="{B6B21CB9-E09C-4511-A32C-F4189C822AB0}"/>
              </a:ext>
            </a:extLst>
          </p:cNvPr>
          <p:cNvPicPr>
            <a:picLocks noChangeAspect="1"/>
          </p:cNvPicPr>
          <p:nvPr/>
        </p:nvPicPr>
        <p:blipFill>
          <a:blip r:embed="rId7">
            <a:clrChange>
              <a:clrFrom>
                <a:srgbClr val="F8FAFB"/>
              </a:clrFrom>
              <a:clrTo>
                <a:srgbClr val="F8FAFB">
                  <a:alpha val="0"/>
                </a:srgbClr>
              </a:clrTo>
            </a:clrChange>
            <a:duotone>
              <a:schemeClr val="accent5">
                <a:shade val="45000"/>
                <a:satMod val="135000"/>
              </a:schemeClr>
              <a:prstClr val="white"/>
            </a:duotone>
          </a:blip>
          <a:stretch>
            <a:fillRect/>
          </a:stretch>
        </p:blipFill>
        <p:spPr>
          <a:xfrm>
            <a:off x="7142784" y="4684321"/>
            <a:ext cx="1098368" cy="720000"/>
          </a:xfrm>
          <a:prstGeom prst="rect">
            <a:avLst/>
          </a:prstGeom>
        </p:spPr>
      </p:pic>
      <p:pic>
        <p:nvPicPr>
          <p:cNvPr id="65" name="Marcador de contenido 7">
            <a:extLst>
              <a:ext uri="{FF2B5EF4-FFF2-40B4-BE49-F238E27FC236}">
                <a16:creationId xmlns="" xmlns:a16="http://schemas.microsoft.com/office/drawing/2014/main" id="{FDAA7247-D622-4DA0-85D7-B263618C8DDF}"/>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946744" y="1828903"/>
            <a:ext cx="801592" cy="801592"/>
          </a:xfrm>
          <a:prstGeom prst="rect">
            <a:avLst/>
          </a:prstGeom>
          <a:ln w="12700">
            <a:miter lim="400000"/>
          </a:ln>
          <a:extLst>
            <a:ext uri="{C572A759-6A51-4108-AA02-DFA0A04FC94B}">
              <ma14:wrappingTextBoxFlag xmlns:ma14="http://schemas.microsoft.com/office/mac/drawingml/2011/main" xmlns="" val="1"/>
            </a:ext>
          </a:extLst>
        </p:spPr>
      </p:pic>
      <p:pic>
        <p:nvPicPr>
          <p:cNvPr id="66" name="Gráfico 79" descr="Brindis con relleno sólido">
            <a:extLst>
              <a:ext uri="{FF2B5EF4-FFF2-40B4-BE49-F238E27FC236}">
                <a16:creationId xmlns="" xmlns:a16="http://schemas.microsoft.com/office/drawing/2014/main" id="{B5A565E7-5933-4E95-92C7-E26FDC845806}"/>
              </a:ext>
            </a:extLst>
          </p:cNvPr>
          <p:cNvPicPr>
            <a:picLocks noChangeAspect="1"/>
          </p:cNvPicPr>
          <p:nvPr/>
        </p:nvPicPr>
        <p:blipFill>
          <a:blip r:embed="rId10"/>
          <a:stretch>
            <a:fillRect/>
          </a:stretch>
        </p:blipFill>
        <p:spPr>
          <a:xfrm>
            <a:off x="6968483" y="3114534"/>
            <a:ext cx="720000" cy="720000"/>
          </a:xfrm>
          <a:prstGeom prst="rect">
            <a:avLst/>
          </a:prstGeom>
        </p:spPr>
      </p:pic>
      <p:sp>
        <p:nvSpPr>
          <p:cNvPr id="67" name="Google Shape;189;p3">
            <a:extLst>
              <a:ext uri="{FF2B5EF4-FFF2-40B4-BE49-F238E27FC236}">
                <a16:creationId xmlns="" xmlns:a16="http://schemas.microsoft.com/office/drawing/2014/main" id="{716640C5-1628-41B6-AEB7-D7CDFAF82783}"/>
              </a:ext>
            </a:extLst>
          </p:cNvPr>
          <p:cNvSpPr/>
          <p:nvPr/>
        </p:nvSpPr>
        <p:spPr>
          <a:xfrm>
            <a:off x="1975883" y="4442785"/>
            <a:ext cx="3735130" cy="55395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500" b="1">
                <a:solidFill>
                  <a:srgbClr val="253E7B"/>
                </a:solidFill>
                <a:ea typeface="Verdana"/>
                <a:cs typeface="Calibri"/>
                <a:sym typeface="Calibri"/>
              </a:rPr>
              <a:t>Características de las</a:t>
            </a:r>
            <a:r>
              <a:rPr lang="es-PE" sz="1500">
                <a:solidFill>
                  <a:srgbClr val="253E7B"/>
                </a:solidFill>
                <a:ea typeface="Verdana"/>
                <a:cs typeface="Calibri"/>
                <a:sym typeface="Calibri"/>
              </a:rPr>
              <a:t> </a:t>
            </a:r>
            <a:r>
              <a:rPr lang="es-PE" sz="1500" b="1">
                <a:solidFill>
                  <a:srgbClr val="253E7B"/>
                </a:solidFill>
                <a:ea typeface="Verdana"/>
                <a:cs typeface="Calibri"/>
                <a:sym typeface="Calibri"/>
              </a:rPr>
              <a:t>experiencias</a:t>
            </a:r>
            <a:r>
              <a:rPr lang="es-PE" sz="1500">
                <a:solidFill>
                  <a:srgbClr val="253E7B"/>
                </a:solidFill>
                <a:ea typeface="Verdana"/>
                <a:cs typeface="Calibri"/>
                <a:sym typeface="Calibri"/>
              </a:rPr>
              <a:t> que tienen los niños y las niñas </a:t>
            </a:r>
            <a:r>
              <a:rPr lang="es-PE" sz="1500" b="1">
                <a:solidFill>
                  <a:srgbClr val="253E7B"/>
                </a:solidFill>
                <a:ea typeface="Verdana"/>
                <a:cs typeface="Calibri"/>
                <a:sym typeface="Calibri"/>
              </a:rPr>
              <a:t>en el centro educativo</a:t>
            </a:r>
            <a:r>
              <a:rPr lang="es-PE" sz="1500">
                <a:solidFill>
                  <a:srgbClr val="253E7B"/>
                </a:solidFill>
                <a:ea typeface="Verdana"/>
                <a:cs typeface="Calibri"/>
                <a:sym typeface="Calibri"/>
              </a:rPr>
              <a:t>.</a:t>
            </a:r>
            <a:endParaRPr lang="es-PE" sz="1500">
              <a:solidFill>
                <a:srgbClr val="253E7B"/>
              </a:solidFill>
              <a:ea typeface="Verdana"/>
              <a:cs typeface="Calibri"/>
            </a:endParaRPr>
          </a:p>
        </p:txBody>
      </p:sp>
      <p:sp>
        <p:nvSpPr>
          <p:cNvPr id="68" name="Google Shape;190;p3">
            <a:extLst>
              <a:ext uri="{FF2B5EF4-FFF2-40B4-BE49-F238E27FC236}">
                <a16:creationId xmlns="" xmlns:a16="http://schemas.microsoft.com/office/drawing/2014/main" id="{860234C2-48E2-4393-A5A5-40B99FCE232C}"/>
              </a:ext>
            </a:extLst>
          </p:cNvPr>
          <p:cNvSpPr/>
          <p:nvPr/>
        </p:nvSpPr>
        <p:spPr>
          <a:xfrm>
            <a:off x="1974858" y="3576169"/>
            <a:ext cx="3819396" cy="7847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450" b="1" dirty="0">
                <a:solidFill>
                  <a:srgbClr val="253E7B"/>
                </a:solidFill>
                <a:ea typeface="Verdana"/>
                <a:cs typeface="Calibri"/>
                <a:sym typeface="Calibri"/>
              </a:rPr>
              <a:t>Aspectos del ambiente </a:t>
            </a:r>
            <a:r>
              <a:rPr lang="es-PE" sz="1450" dirty="0">
                <a:solidFill>
                  <a:srgbClr val="253E7B"/>
                </a:solidFill>
                <a:ea typeface="Verdana"/>
                <a:cs typeface="Calibri"/>
                <a:sym typeface="Calibri"/>
              </a:rPr>
              <a:t>que </a:t>
            </a:r>
            <a:r>
              <a:rPr lang="es-PE" sz="1450" b="1" dirty="0">
                <a:solidFill>
                  <a:srgbClr val="253E7B"/>
                </a:solidFill>
                <a:ea typeface="Verdana"/>
                <a:cs typeface="Calibri"/>
                <a:sym typeface="Calibri"/>
              </a:rPr>
              <a:t>influyen indirectamente en las experiencias de aprendizaje </a:t>
            </a:r>
            <a:r>
              <a:rPr lang="es-PE" sz="1450" dirty="0">
                <a:solidFill>
                  <a:srgbClr val="253E7B"/>
                </a:solidFill>
                <a:ea typeface="Verdana"/>
                <a:cs typeface="Calibri"/>
                <a:sym typeface="Calibri"/>
              </a:rPr>
              <a:t>de los niños y las niñas. </a:t>
            </a:r>
            <a:endParaRPr lang="es-PE" sz="1450" dirty="0">
              <a:solidFill>
                <a:srgbClr val="253E7B"/>
              </a:solidFill>
              <a:ea typeface="Verdana"/>
              <a:cs typeface="Calibri"/>
            </a:endParaRPr>
          </a:p>
        </p:txBody>
      </p:sp>
      <p:sp>
        <p:nvSpPr>
          <p:cNvPr id="70" name="Google Shape;194;p3">
            <a:extLst>
              <a:ext uri="{FF2B5EF4-FFF2-40B4-BE49-F238E27FC236}">
                <a16:creationId xmlns="" xmlns:a16="http://schemas.microsoft.com/office/drawing/2014/main" id="{DAFA3E81-3329-48DB-873B-0F19F27A1C6E}"/>
              </a:ext>
            </a:extLst>
          </p:cNvPr>
          <p:cNvSpPr txBox="1"/>
          <p:nvPr/>
        </p:nvSpPr>
        <p:spPr>
          <a:xfrm>
            <a:off x="373106" y="3581347"/>
            <a:ext cx="1368000" cy="584735"/>
          </a:xfrm>
          <a:prstGeom prst="rect">
            <a:avLst/>
          </a:prstGeom>
          <a:solidFill>
            <a:schemeClr val="accent1">
              <a:lumMod val="20000"/>
              <a:lumOff val="80000"/>
            </a:schemeClr>
          </a:solid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262626"/>
              </a:buClr>
              <a:buSzPts val="1800"/>
              <a:buFont typeface="Calibri"/>
              <a:buNone/>
            </a:pPr>
            <a:r>
              <a:rPr lang="es-PE" sz="1600" b="1" i="0" u="none" strike="noStrike" cap="none">
                <a:solidFill>
                  <a:srgbClr val="253E7B"/>
                </a:solidFill>
                <a:ea typeface="Calibri"/>
                <a:cs typeface="Calibri"/>
                <a:sym typeface="Calibri"/>
              </a:rPr>
              <a:t>Calidad</a:t>
            </a:r>
            <a:endParaRPr lang="es-PE" sz="1600" b="1" i="0" u="none" strike="noStrike" cap="none">
              <a:solidFill>
                <a:srgbClr val="253E7B"/>
              </a:solidFill>
              <a:ea typeface="Calibri"/>
              <a:cs typeface="Calibri"/>
            </a:endParaRPr>
          </a:p>
          <a:p>
            <a:pPr marL="0" marR="0" lvl="0" indent="0" algn="ctr" rtl="0">
              <a:lnSpc>
                <a:spcPct val="100000"/>
              </a:lnSpc>
              <a:spcBef>
                <a:spcPts val="0"/>
              </a:spcBef>
              <a:spcAft>
                <a:spcPts val="0"/>
              </a:spcAft>
              <a:buClr>
                <a:srgbClr val="262626"/>
              </a:buClr>
              <a:buSzPts val="1800"/>
              <a:buFont typeface="Calibri"/>
              <a:buNone/>
            </a:pPr>
            <a:r>
              <a:rPr lang="es-PE" sz="1600" b="1" i="0" u="none" strike="noStrike" cap="none">
                <a:solidFill>
                  <a:srgbClr val="253E7B"/>
                </a:solidFill>
                <a:ea typeface="Calibri"/>
                <a:cs typeface="Calibri"/>
                <a:sym typeface="Calibri"/>
              </a:rPr>
              <a:t>Estructural</a:t>
            </a:r>
            <a:endParaRPr lang="es-PE" sz="1600">
              <a:solidFill>
                <a:srgbClr val="253E7B"/>
              </a:solidFill>
              <a:cs typeface="Calibri"/>
            </a:endParaRPr>
          </a:p>
        </p:txBody>
      </p:sp>
      <p:sp>
        <p:nvSpPr>
          <p:cNvPr id="72" name="Google Shape;196;p3">
            <a:extLst>
              <a:ext uri="{FF2B5EF4-FFF2-40B4-BE49-F238E27FC236}">
                <a16:creationId xmlns="" xmlns:a16="http://schemas.microsoft.com/office/drawing/2014/main" id="{F70D52E5-3132-4350-B6FB-8D269AFD5546}"/>
              </a:ext>
            </a:extLst>
          </p:cNvPr>
          <p:cNvSpPr txBox="1"/>
          <p:nvPr/>
        </p:nvSpPr>
        <p:spPr>
          <a:xfrm>
            <a:off x="373108" y="4414897"/>
            <a:ext cx="1368000" cy="584735"/>
          </a:xfrm>
          <a:prstGeom prst="rect">
            <a:avLst/>
          </a:prstGeom>
          <a:solidFill>
            <a:schemeClr val="accent1">
              <a:lumMod val="20000"/>
              <a:lumOff val="80000"/>
            </a:schemeClr>
          </a:solid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262626"/>
              </a:buClr>
              <a:buSzPts val="1800"/>
              <a:buFont typeface="Calibri"/>
              <a:buNone/>
            </a:pPr>
            <a:r>
              <a:rPr lang="en-GB" sz="1600" b="1" i="0" u="none" strike="noStrike" cap="none">
                <a:solidFill>
                  <a:srgbClr val="253E7B"/>
                </a:solidFill>
                <a:ea typeface="Calibri"/>
                <a:cs typeface="Calibri"/>
                <a:sym typeface="Calibri"/>
              </a:rPr>
              <a:t>Calidad</a:t>
            </a:r>
          </a:p>
          <a:p>
            <a:pPr marL="0" marR="0" lvl="0" indent="0" algn="ctr" rtl="0">
              <a:lnSpc>
                <a:spcPct val="100000"/>
              </a:lnSpc>
              <a:spcBef>
                <a:spcPts val="0"/>
              </a:spcBef>
              <a:spcAft>
                <a:spcPts val="0"/>
              </a:spcAft>
              <a:buClr>
                <a:srgbClr val="262626"/>
              </a:buClr>
              <a:buSzPts val="1800"/>
              <a:buFont typeface="Calibri"/>
              <a:buNone/>
            </a:pPr>
            <a:r>
              <a:rPr lang="es-PE" sz="1600" b="1">
                <a:solidFill>
                  <a:srgbClr val="253E7B"/>
                </a:solidFill>
                <a:ea typeface="Calibri"/>
                <a:cs typeface="Calibri"/>
                <a:sym typeface="Calibri"/>
              </a:rPr>
              <a:t>d</a:t>
            </a:r>
            <a:r>
              <a:rPr lang="es-PE" sz="1600" b="1" i="0" u="none" strike="noStrike" cap="none">
                <a:solidFill>
                  <a:srgbClr val="253E7B"/>
                </a:solidFill>
                <a:ea typeface="Calibri"/>
                <a:cs typeface="Calibri"/>
                <a:sym typeface="Calibri"/>
              </a:rPr>
              <a:t>e Proceso</a:t>
            </a:r>
            <a:endParaRPr lang="es-PE" sz="1600">
              <a:solidFill>
                <a:srgbClr val="253E7B"/>
              </a:solidFill>
              <a:cs typeface="Calibri"/>
            </a:endParaRPr>
          </a:p>
        </p:txBody>
      </p:sp>
      <p:sp>
        <p:nvSpPr>
          <p:cNvPr id="73" name="Google Shape;191;p3">
            <a:extLst>
              <a:ext uri="{FF2B5EF4-FFF2-40B4-BE49-F238E27FC236}">
                <a16:creationId xmlns="" xmlns:a16="http://schemas.microsoft.com/office/drawing/2014/main" id="{6F186485-3CE5-41C7-B412-60789B4EC7EA}"/>
              </a:ext>
            </a:extLst>
          </p:cNvPr>
          <p:cNvSpPr/>
          <p:nvPr/>
        </p:nvSpPr>
        <p:spPr>
          <a:xfrm>
            <a:off x="304800" y="5441587"/>
            <a:ext cx="5511281" cy="960218"/>
          </a:xfrm>
          <a:prstGeom prst="roundRect">
            <a:avLst>
              <a:gd name="adj" fmla="val 16667"/>
            </a:avLst>
          </a:prstGeom>
          <a:solidFill>
            <a:schemeClr val="bg2">
              <a:alpha val="45490"/>
            </a:schemeClr>
          </a:solidFill>
          <a:ln w="381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lvl="1" algn="ctr">
              <a:lnSpc>
                <a:spcPct val="90000"/>
              </a:lnSpc>
              <a:buClr>
                <a:srgbClr val="262626"/>
              </a:buClr>
              <a:buSzPts val="1200"/>
            </a:pPr>
            <a:r>
              <a:rPr lang="es-PE" sz="1400" u="none" strike="noStrike" cap="none">
                <a:solidFill>
                  <a:srgbClr val="253E7B"/>
                </a:solidFill>
                <a:ea typeface="Verdana"/>
                <a:cs typeface="Calibri"/>
                <a:sym typeface="Calibri"/>
              </a:rPr>
              <a:t>Los aspectos de calidad estructural proveen un marco e influyen en los procesos de aprendizaje y cuidado que ocurren al interior del centro educativo. Los niños experimentan directamente estos, por lo que la calidad de los mismos influye en su bienestar y desarrollo.</a:t>
            </a:r>
            <a:r>
              <a:rPr lang="es-PE" sz="1400">
                <a:solidFill>
                  <a:srgbClr val="253E7B"/>
                </a:solidFill>
                <a:ea typeface="Verdana"/>
                <a:cs typeface="Calibri"/>
                <a:sym typeface="Calibri"/>
              </a:rPr>
              <a:t> </a:t>
            </a:r>
            <a:endParaRPr lang="es-PE" sz="1400" u="none" strike="noStrike" cap="none">
              <a:solidFill>
                <a:srgbClr val="253E7B"/>
              </a:solidFill>
              <a:ea typeface="Verdana" panose="020B0604030504040204" pitchFamily="34" charset="0"/>
              <a:cs typeface="Calibri"/>
            </a:endParaRPr>
          </a:p>
        </p:txBody>
      </p:sp>
    </p:spTree>
    <p:extLst>
      <p:ext uri="{BB962C8B-B14F-4D97-AF65-F5344CB8AC3E}">
        <p14:creationId xmlns:p14="http://schemas.microsoft.com/office/powerpoint/2010/main" val="3797126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736847" y="1806849"/>
            <a:ext cx="4443099" cy="28844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atin typeface="Arial Narrow" panose="020B0606020202030204" pitchFamily="34" charset="0"/>
            </a:endParaRPr>
          </a:p>
        </p:txBody>
      </p:sp>
      <p:sp>
        <p:nvSpPr>
          <p:cNvPr id="2" name="Título 1">
            <a:extLst>
              <a:ext uri="{FF2B5EF4-FFF2-40B4-BE49-F238E27FC236}">
                <a16:creationId xmlns="" xmlns:a16="http://schemas.microsoft.com/office/drawing/2014/main" id="{539FCBAA-70F9-4C83-8E9A-DAF9CAD2484F}"/>
              </a:ext>
            </a:extLst>
          </p:cNvPr>
          <p:cNvSpPr>
            <a:spLocks noGrp="1"/>
          </p:cNvSpPr>
          <p:nvPr>
            <p:ph type="title"/>
          </p:nvPr>
        </p:nvSpPr>
        <p:spPr>
          <a:xfrm>
            <a:off x="3179322" y="198393"/>
            <a:ext cx="7277284" cy="619726"/>
          </a:xfrm>
        </p:spPr>
        <p:txBody>
          <a:bodyPr>
            <a:noAutofit/>
          </a:bodyPr>
          <a:lstStyle/>
          <a:p>
            <a:pPr algn="ctr"/>
            <a:r>
              <a:rPr lang="es-PE" sz="2400">
                <a:solidFill>
                  <a:schemeClr val="tx1"/>
                </a:solidFill>
                <a:latin typeface="+mn-lt"/>
                <a:ea typeface="+mn-ea"/>
                <a:cs typeface="+mn-cs"/>
              </a:rPr>
              <a:t>¿Cómo es la calidad estructural de las IEI Públicas?</a:t>
            </a:r>
            <a:endParaRPr lang="en-US" sz="2400">
              <a:solidFill>
                <a:schemeClr val="tx1"/>
              </a:solidFill>
              <a:latin typeface="+mn-lt"/>
              <a:ea typeface="+mn-ea"/>
              <a:cs typeface="+mn-cs"/>
            </a:endParaRPr>
          </a:p>
        </p:txBody>
      </p:sp>
      <p:sp>
        <p:nvSpPr>
          <p:cNvPr id="11" name="Rectángulo: esquinas redondeadas 10">
            <a:extLst>
              <a:ext uri="{FF2B5EF4-FFF2-40B4-BE49-F238E27FC236}">
                <a16:creationId xmlns="" xmlns:a16="http://schemas.microsoft.com/office/drawing/2014/main" id="{FA957841-C9B0-4D34-B78A-9EE8DDAC7903}"/>
              </a:ext>
            </a:extLst>
          </p:cNvPr>
          <p:cNvSpPr/>
          <p:nvPr/>
        </p:nvSpPr>
        <p:spPr>
          <a:xfrm>
            <a:off x="1211473" y="1123022"/>
            <a:ext cx="2498541" cy="578882"/>
          </a:xfrm>
          <a:prstGeom prst="roundRect">
            <a:avLst/>
          </a:prstGeom>
          <a:noFill/>
        </p:spPr>
        <p:txBody>
          <a:bodyPr wrap="square">
            <a:spAutoFit/>
          </a:bodyPr>
          <a:lstStyle/>
          <a:p>
            <a:pPr algn="ctr"/>
            <a:r>
              <a:rPr lang="es-PE" sz="1200" b="1" cap="all" spc="120">
                <a:latin typeface="Arial Narrow" panose="020B0606020202030204" pitchFamily="34" charset="0"/>
                <a:sym typeface="Calibri"/>
              </a:rPr>
              <a:t>CONDICIONES PELIGROSAS</a:t>
            </a:r>
          </a:p>
          <a:p>
            <a:pPr algn="ctr"/>
            <a:r>
              <a:rPr lang="es-PE" sz="800">
                <a:solidFill>
                  <a:prstClr val="black"/>
                </a:solidFill>
                <a:latin typeface="Arial Narrow" panose="020B0606020202030204" pitchFamily="34" charset="0"/>
              </a:rPr>
              <a:t>(pueden causar enfermedades, lesiones o muerte; o interferir en los aprendizajes).</a:t>
            </a:r>
            <a:endParaRPr kumimoji="0" lang="es-PE" sz="800" b="1" i="0" u="none" strike="noStrike" kern="1200" cap="all" spc="120" normalizeH="0" baseline="0" noProof="0">
              <a:ln>
                <a:noFill/>
              </a:ln>
              <a:effectLst/>
              <a:uLnTx/>
              <a:uFillTx/>
              <a:latin typeface="Arial Narrow" panose="020B0606020202030204" pitchFamily="34" charset="0"/>
              <a:sym typeface="Calibri"/>
            </a:endParaRPr>
          </a:p>
        </p:txBody>
      </p:sp>
      <p:sp>
        <p:nvSpPr>
          <p:cNvPr id="18" name="Rectángulo: esquinas redondeadas 17">
            <a:extLst>
              <a:ext uri="{FF2B5EF4-FFF2-40B4-BE49-F238E27FC236}">
                <a16:creationId xmlns="" xmlns:a16="http://schemas.microsoft.com/office/drawing/2014/main" id="{04AEA57F-D412-454A-BF43-A2C9BF97CFA0}"/>
              </a:ext>
            </a:extLst>
          </p:cNvPr>
          <p:cNvSpPr/>
          <p:nvPr/>
        </p:nvSpPr>
        <p:spPr>
          <a:xfrm>
            <a:off x="1083177" y="3570531"/>
            <a:ext cx="2667247" cy="510778"/>
          </a:xfrm>
          <a:prstGeom prst="roundRect">
            <a:avLst/>
          </a:prstGeom>
          <a:noFill/>
        </p:spPr>
        <p:txBody>
          <a:bodyPr wrap="square">
            <a:spAutoFit/>
          </a:bodyPr>
          <a:lstStyle/>
          <a:p>
            <a:pPr algn="ctr"/>
            <a:r>
              <a:rPr lang="es-PE" sz="1200" b="1" cap="all" spc="120">
                <a:solidFill>
                  <a:prstClr val="black">
                    <a:lumMod val="65000"/>
                    <a:lumOff val="35000"/>
                  </a:prstClr>
                </a:solidFill>
                <a:latin typeface="Arial Narrow" panose="020B0606020202030204" pitchFamily="34" charset="0"/>
                <a:sym typeface="Calibri"/>
              </a:rPr>
              <a:t>CONDICIONES DE LIMPIEZA E HIGIENE</a:t>
            </a:r>
            <a:endParaRPr lang="en-US" sz="1200" b="1" cap="all" spc="120">
              <a:solidFill>
                <a:prstClr val="black">
                  <a:lumMod val="65000"/>
                  <a:lumOff val="35000"/>
                </a:prstClr>
              </a:solidFill>
              <a:latin typeface="Arial Narrow" panose="020B0606020202030204" pitchFamily="34" charset="0"/>
              <a:sym typeface="Calibri"/>
            </a:endParaRPr>
          </a:p>
        </p:txBody>
      </p:sp>
      <p:sp>
        <p:nvSpPr>
          <p:cNvPr id="20" name="Rectángulo: esquinas redondeadas 19">
            <a:extLst>
              <a:ext uri="{FF2B5EF4-FFF2-40B4-BE49-F238E27FC236}">
                <a16:creationId xmlns="" xmlns:a16="http://schemas.microsoft.com/office/drawing/2014/main" id="{F95AE3FD-3AE2-48C5-8169-09D3E5E37F46}"/>
              </a:ext>
            </a:extLst>
          </p:cNvPr>
          <p:cNvSpPr/>
          <p:nvPr/>
        </p:nvSpPr>
        <p:spPr>
          <a:xfrm>
            <a:off x="5179947" y="1216990"/>
            <a:ext cx="2126455" cy="306465"/>
          </a:xfrm>
          <a:prstGeom prst="roundRect">
            <a:avLst/>
          </a:prstGeom>
          <a:noFill/>
        </p:spPr>
        <p:txBody>
          <a:bodyPr wrap="square">
            <a:spAutoFit/>
          </a:bodyPr>
          <a:lstStyle/>
          <a:p>
            <a:pPr algn="ctr"/>
            <a:r>
              <a:rPr lang="es-PE" sz="1200" b="1" cap="all" spc="120">
                <a:latin typeface="Arial Narrow" panose="020B0606020202030204" pitchFamily="34" charset="0"/>
                <a:sym typeface="Calibri"/>
              </a:rPr>
              <a:t>SERVICIOS HIGIÉNICOS</a:t>
            </a:r>
            <a:endParaRPr lang="en-US" sz="1200" b="1" cap="all" spc="120">
              <a:latin typeface="Arial Narrow" panose="020B0606020202030204" pitchFamily="34" charset="0"/>
              <a:sym typeface="Calibri"/>
            </a:endParaRPr>
          </a:p>
        </p:txBody>
      </p:sp>
      <p:sp>
        <p:nvSpPr>
          <p:cNvPr id="30" name="Google Shape;732;p32">
            <a:extLst>
              <a:ext uri="{FF2B5EF4-FFF2-40B4-BE49-F238E27FC236}">
                <a16:creationId xmlns="" xmlns:a16="http://schemas.microsoft.com/office/drawing/2014/main" id="{EFEE4231-E226-4B6C-BD18-F481C6E89F2A}"/>
              </a:ext>
            </a:extLst>
          </p:cNvPr>
          <p:cNvSpPr txBox="1"/>
          <p:nvPr/>
        </p:nvSpPr>
        <p:spPr>
          <a:xfrm>
            <a:off x="4956420" y="2672913"/>
            <a:ext cx="259438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E" sz="1200">
                <a:solidFill>
                  <a:prstClr val="black"/>
                </a:solidFill>
                <a:latin typeface="Arial Narrow" panose="020B0606020202030204" pitchFamily="34" charset="0"/>
              </a:rPr>
              <a:t>No cuentan con</a:t>
            </a:r>
            <a:r>
              <a:rPr kumimoji="0" lang="es-PE" sz="1200" b="0" i="0" u="none" strike="noStrike" kern="1200" cap="none" spc="0" normalizeH="0" baseline="0" noProof="0">
                <a:ln>
                  <a:noFill/>
                </a:ln>
                <a:solidFill>
                  <a:prstClr val="black"/>
                </a:solidFill>
                <a:effectLst/>
                <a:uLnTx/>
                <a:uFillTx/>
                <a:latin typeface="Arial Narrow" panose="020B0606020202030204" pitchFamily="34" charset="0"/>
              </a:rPr>
              <a:t> SSHH disponibles (a menos de 10 metros del aula)</a:t>
            </a:r>
            <a:endParaRPr kumimoji="0" sz="1200" b="0" i="0" u="none" strike="noStrike" kern="1200" cap="none" spc="0" normalizeH="0" baseline="0" noProof="0">
              <a:ln>
                <a:noFill/>
              </a:ln>
              <a:solidFill>
                <a:prstClr val="black"/>
              </a:solidFill>
              <a:effectLst/>
              <a:uLnTx/>
              <a:uFillTx/>
              <a:latin typeface="Arial Narrow" panose="020B0606020202030204" pitchFamily="34" charset="0"/>
            </a:endParaRPr>
          </a:p>
        </p:txBody>
      </p:sp>
      <p:sp>
        <p:nvSpPr>
          <p:cNvPr id="34" name="Rectángulo: esquinas redondeadas 33">
            <a:extLst>
              <a:ext uri="{FF2B5EF4-FFF2-40B4-BE49-F238E27FC236}">
                <a16:creationId xmlns="" xmlns:a16="http://schemas.microsoft.com/office/drawing/2014/main" id="{A089CE69-E7B7-49C0-A4BB-62A84C405F56}"/>
              </a:ext>
            </a:extLst>
          </p:cNvPr>
          <p:cNvSpPr/>
          <p:nvPr/>
        </p:nvSpPr>
        <p:spPr>
          <a:xfrm>
            <a:off x="8861454" y="1098602"/>
            <a:ext cx="3330546" cy="715089"/>
          </a:xfrm>
          <a:prstGeom prst="roundRect">
            <a:avLst/>
          </a:prstGeom>
          <a:noFill/>
        </p:spPr>
        <p:txBody>
          <a:bodyPr wrap="square">
            <a:spAutoFit/>
          </a:bodyPr>
          <a:lstStyle/>
          <a:p>
            <a:pPr algn="ctr"/>
            <a:r>
              <a:rPr lang="es-PE" sz="1200" b="1" cap="all" spc="120">
                <a:solidFill>
                  <a:prstClr val="black">
                    <a:lumMod val="65000"/>
                    <a:lumOff val="35000"/>
                  </a:prstClr>
                </a:solidFill>
                <a:latin typeface="Arial Narrow" panose="020B0606020202030204" pitchFamily="34" charset="0"/>
                <a:sym typeface="Calibri"/>
              </a:rPr>
              <a:t>PRESENCIA y cantidad de materiales  accesibles por sector de juego</a:t>
            </a:r>
            <a:endParaRPr lang="en-US" sz="1200" b="1" cap="all" spc="120">
              <a:solidFill>
                <a:prstClr val="black">
                  <a:lumMod val="65000"/>
                  <a:lumOff val="35000"/>
                </a:prstClr>
              </a:solidFill>
              <a:latin typeface="Arial Narrow" panose="020B0606020202030204" pitchFamily="34" charset="0"/>
              <a:sym typeface="Calibri"/>
            </a:endParaRPr>
          </a:p>
        </p:txBody>
      </p:sp>
      <p:graphicFrame>
        <p:nvGraphicFramePr>
          <p:cNvPr id="10" name="Gráfico 9">
            <a:extLst>
              <a:ext uri="{FF2B5EF4-FFF2-40B4-BE49-F238E27FC236}">
                <a16:creationId xmlns="" xmlns:a16="http://schemas.microsoft.com/office/drawing/2014/main" id="{5DC3F5E7-36BC-439C-863E-91BAF56F25E5}"/>
              </a:ext>
            </a:extLst>
          </p:cNvPr>
          <p:cNvGraphicFramePr/>
          <p:nvPr/>
        </p:nvGraphicFramePr>
        <p:xfrm>
          <a:off x="269267" y="4027957"/>
          <a:ext cx="3408888" cy="1976382"/>
        </p:xfrm>
        <a:graphic>
          <a:graphicData uri="http://schemas.openxmlformats.org/drawingml/2006/chart">
            <c:chart xmlns:c="http://schemas.openxmlformats.org/drawingml/2006/chart" xmlns:r="http://schemas.openxmlformats.org/officeDocument/2006/relationships" r:id="rId3"/>
          </a:graphicData>
        </a:graphic>
      </p:graphicFrame>
      <p:sp>
        <p:nvSpPr>
          <p:cNvPr id="29" name="CuadroTexto 28">
            <a:extLst>
              <a:ext uri="{FF2B5EF4-FFF2-40B4-BE49-F238E27FC236}">
                <a16:creationId xmlns="" xmlns:a16="http://schemas.microsoft.com/office/drawing/2014/main" id="{3077E4CE-9DCB-46BD-8A9E-C60AD69C318B}"/>
              </a:ext>
            </a:extLst>
          </p:cNvPr>
          <p:cNvSpPr txBox="1"/>
          <p:nvPr/>
        </p:nvSpPr>
        <p:spPr>
          <a:xfrm>
            <a:off x="1253929" y="1852958"/>
            <a:ext cx="2400673" cy="830997"/>
          </a:xfrm>
          <a:prstGeom prst="rect">
            <a:avLst/>
          </a:prstGeom>
          <a:noFill/>
        </p:spPr>
        <p:txBody>
          <a:bodyPr wrap="square" rtlCol="0">
            <a:spAutoFit/>
          </a:bodyPr>
          <a:lstStyle/>
          <a:p>
            <a:pPr algn="ctr"/>
            <a:r>
              <a:rPr lang="es-419" sz="1200">
                <a:latin typeface="Arial Narrow" panose="020B0606020202030204" pitchFamily="34" charset="0"/>
              </a:rPr>
              <a:t>De las IEI Públicas cuentan con una barrera adecuada que protege a los niños de los </a:t>
            </a:r>
            <a:r>
              <a:rPr lang="es-419" sz="1200" b="1">
                <a:latin typeface="Arial Narrow" panose="020B0606020202030204" pitchFamily="34" charset="0"/>
              </a:rPr>
              <a:t>peligros externos, o no hay peligros externos</a:t>
            </a:r>
          </a:p>
        </p:txBody>
      </p:sp>
      <p:sp>
        <p:nvSpPr>
          <p:cNvPr id="31" name="CuadroTexto 30">
            <a:extLst>
              <a:ext uri="{FF2B5EF4-FFF2-40B4-BE49-F238E27FC236}">
                <a16:creationId xmlns="" xmlns:a16="http://schemas.microsoft.com/office/drawing/2014/main" id="{5799D52E-0C5E-40D8-B7A0-390A175DA2AE}"/>
              </a:ext>
            </a:extLst>
          </p:cNvPr>
          <p:cNvSpPr txBox="1"/>
          <p:nvPr/>
        </p:nvSpPr>
        <p:spPr>
          <a:xfrm>
            <a:off x="414544" y="1804161"/>
            <a:ext cx="957071" cy="523220"/>
          </a:xfrm>
          <a:prstGeom prst="rect">
            <a:avLst/>
          </a:prstGeom>
          <a:noFill/>
        </p:spPr>
        <p:txBody>
          <a:bodyPr wrap="square" rtlCol="0">
            <a:spAutoFit/>
          </a:bodyPr>
          <a:lstStyle/>
          <a:p>
            <a:pPr algn="ctr"/>
            <a:r>
              <a:rPr lang="es-419" sz="2800" b="1">
                <a:solidFill>
                  <a:schemeClr val="accent5">
                    <a:lumMod val="75000"/>
                  </a:schemeClr>
                </a:solidFill>
                <a:latin typeface="Arial Narrow" panose="020B0606020202030204" pitchFamily="34" charset="0"/>
              </a:rPr>
              <a:t>68%</a:t>
            </a:r>
          </a:p>
        </p:txBody>
      </p:sp>
      <p:sp>
        <p:nvSpPr>
          <p:cNvPr id="32" name="CuadroTexto 31">
            <a:extLst>
              <a:ext uri="{FF2B5EF4-FFF2-40B4-BE49-F238E27FC236}">
                <a16:creationId xmlns="" xmlns:a16="http://schemas.microsoft.com/office/drawing/2014/main" id="{1D286841-7CF9-4EDD-B902-E89614E62350}"/>
              </a:ext>
            </a:extLst>
          </p:cNvPr>
          <p:cNvSpPr txBox="1"/>
          <p:nvPr/>
        </p:nvSpPr>
        <p:spPr>
          <a:xfrm>
            <a:off x="1313177" y="2764930"/>
            <a:ext cx="2322077" cy="646331"/>
          </a:xfrm>
          <a:prstGeom prst="rect">
            <a:avLst/>
          </a:prstGeom>
          <a:noFill/>
        </p:spPr>
        <p:txBody>
          <a:bodyPr wrap="square" rtlCol="0">
            <a:spAutoFit/>
          </a:bodyPr>
          <a:lstStyle/>
          <a:p>
            <a:pPr algn="ctr"/>
            <a:r>
              <a:rPr lang="es-419" sz="1200">
                <a:latin typeface="Arial Narrow" panose="020B0606020202030204" pitchFamily="34" charset="0"/>
              </a:rPr>
              <a:t>De las IEI Públicas tienen 3 o más </a:t>
            </a:r>
            <a:r>
              <a:rPr lang="es-419" sz="1200" b="1">
                <a:latin typeface="Arial Narrow" panose="020B0606020202030204" pitchFamily="34" charset="0"/>
              </a:rPr>
              <a:t>condiciones peligrosas al interior de la IE</a:t>
            </a:r>
          </a:p>
        </p:txBody>
      </p:sp>
      <p:sp>
        <p:nvSpPr>
          <p:cNvPr id="35" name="CuadroTexto 34">
            <a:extLst>
              <a:ext uri="{FF2B5EF4-FFF2-40B4-BE49-F238E27FC236}">
                <a16:creationId xmlns="" xmlns:a16="http://schemas.microsoft.com/office/drawing/2014/main" id="{29394295-8306-4AB7-AA6D-D11E02E0905D}"/>
              </a:ext>
            </a:extLst>
          </p:cNvPr>
          <p:cNvSpPr txBox="1"/>
          <p:nvPr/>
        </p:nvSpPr>
        <p:spPr>
          <a:xfrm>
            <a:off x="383393" y="2726674"/>
            <a:ext cx="957071" cy="523220"/>
          </a:xfrm>
          <a:prstGeom prst="rect">
            <a:avLst/>
          </a:prstGeom>
          <a:noFill/>
        </p:spPr>
        <p:txBody>
          <a:bodyPr wrap="square" rtlCol="0">
            <a:spAutoFit/>
          </a:bodyPr>
          <a:lstStyle/>
          <a:p>
            <a:pPr algn="ctr"/>
            <a:r>
              <a:rPr lang="es-419" sz="2800" b="1">
                <a:solidFill>
                  <a:schemeClr val="accent2"/>
                </a:solidFill>
                <a:latin typeface="Arial Narrow" panose="020B0606020202030204" pitchFamily="34" charset="0"/>
              </a:rPr>
              <a:t>33%</a:t>
            </a:r>
          </a:p>
        </p:txBody>
      </p:sp>
      <p:sp>
        <p:nvSpPr>
          <p:cNvPr id="3" name="Rectángulo 2">
            <a:extLst>
              <a:ext uri="{FF2B5EF4-FFF2-40B4-BE49-F238E27FC236}">
                <a16:creationId xmlns="" xmlns:a16="http://schemas.microsoft.com/office/drawing/2014/main" id="{ADCAA453-6209-4949-8F08-8B8177E60099}"/>
              </a:ext>
            </a:extLst>
          </p:cNvPr>
          <p:cNvSpPr/>
          <p:nvPr/>
        </p:nvSpPr>
        <p:spPr>
          <a:xfrm>
            <a:off x="493495" y="5786141"/>
            <a:ext cx="120692" cy="12069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37" name="CuadroTexto 36">
            <a:extLst>
              <a:ext uri="{FF2B5EF4-FFF2-40B4-BE49-F238E27FC236}">
                <a16:creationId xmlns="" xmlns:a16="http://schemas.microsoft.com/office/drawing/2014/main" id="{9D4F37B9-0CA0-4B56-87D3-5335F8D89A12}"/>
              </a:ext>
            </a:extLst>
          </p:cNvPr>
          <p:cNvSpPr txBox="1"/>
          <p:nvPr/>
        </p:nvSpPr>
        <p:spPr>
          <a:xfrm>
            <a:off x="590173" y="5698205"/>
            <a:ext cx="1220857" cy="461665"/>
          </a:xfrm>
          <a:prstGeom prst="rect">
            <a:avLst/>
          </a:prstGeom>
          <a:noFill/>
        </p:spPr>
        <p:txBody>
          <a:bodyPr wrap="square">
            <a:spAutoFit/>
          </a:bodyPr>
          <a:lstStyle/>
          <a:p>
            <a:pPr algn="just"/>
            <a:r>
              <a:rPr lang="es-PE" sz="800">
                <a:solidFill>
                  <a:srgbClr val="000000"/>
                </a:solidFill>
                <a:latin typeface="Arial Narrow" panose="020B0606020202030204" pitchFamily="34" charset="0"/>
                <a:cs typeface="Calibri"/>
                <a:sym typeface="Calibri"/>
              </a:rPr>
              <a:t>2 o más condiciones de suciedad sin barrera de protección</a:t>
            </a:r>
            <a:endParaRPr lang="es-419" sz="800">
              <a:latin typeface="Arial Narrow" panose="020B0606020202030204" pitchFamily="34" charset="0"/>
            </a:endParaRPr>
          </a:p>
        </p:txBody>
      </p:sp>
      <p:sp>
        <p:nvSpPr>
          <p:cNvPr id="43" name="Rectángulo 42">
            <a:extLst>
              <a:ext uri="{FF2B5EF4-FFF2-40B4-BE49-F238E27FC236}">
                <a16:creationId xmlns="" xmlns:a16="http://schemas.microsoft.com/office/drawing/2014/main" id="{87142CD9-0B50-4DF2-972E-62644FF60DF2}"/>
              </a:ext>
            </a:extLst>
          </p:cNvPr>
          <p:cNvSpPr/>
          <p:nvPr/>
        </p:nvSpPr>
        <p:spPr>
          <a:xfrm>
            <a:off x="493495" y="6179270"/>
            <a:ext cx="120692" cy="120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45" name="CuadroTexto 44">
            <a:extLst>
              <a:ext uri="{FF2B5EF4-FFF2-40B4-BE49-F238E27FC236}">
                <a16:creationId xmlns="" xmlns:a16="http://schemas.microsoft.com/office/drawing/2014/main" id="{CAC92BFD-2600-46AB-8C51-9AE995FE402B}"/>
              </a:ext>
            </a:extLst>
          </p:cNvPr>
          <p:cNvSpPr txBox="1"/>
          <p:nvPr/>
        </p:nvSpPr>
        <p:spPr>
          <a:xfrm>
            <a:off x="556757" y="6117265"/>
            <a:ext cx="1160113" cy="338554"/>
          </a:xfrm>
          <a:prstGeom prst="rect">
            <a:avLst/>
          </a:prstGeom>
          <a:noFill/>
        </p:spPr>
        <p:txBody>
          <a:bodyPr wrap="square">
            <a:spAutoFit/>
          </a:bodyPr>
          <a:lstStyle/>
          <a:p>
            <a:pPr algn="just"/>
            <a:r>
              <a:rPr lang="es-PE" sz="800">
                <a:solidFill>
                  <a:srgbClr val="000000"/>
                </a:solidFill>
                <a:latin typeface="Arial Narrow" panose="020B0606020202030204" pitchFamily="34" charset="0"/>
                <a:cs typeface="Calibri"/>
                <a:sym typeface="Calibri"/>
              </a:rPr>
              <a:t>1 condición de suciedad sin barrera de protección</a:t>
            </a:r>
            <a:endParaRPr lang="es-419" sz="800">
              <a:latin typeface="Arial Narrow" panose="020B0606020202030204" pitchFamily="34" charset="0"/>
            </a:endParaRPr>
          </a:p>
        </p:txBody>
      </p:sp>
      <p:sp>
        <p:nvSpPr>
          <p:cNvPr id="46" name="Rectángulo 45">
            <a:extLst>
              <a:ext uri="{FF2B5EF4-FFF2-40B4-BE49-F238E27FC236}">
                <a16:creationId xmlns="" xmlns:a16="http://schemas.microsoft.com/office/drawing/2014/main" id="{3CC8F75D-11A8-4687-93CE-99DB76F8F933}"/>
              </a:ext>
            </a:extLst>
          </p:cNvPr>
          <p:cNvSpPr/>
          <p:nvPr/>
        </p:nvSpPr>
        <p:spPr>
          <a:xfrm>
            <a:off x="2074313" y="5786141"/>
            <a:ext cx="120692" cy="1206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47" name="CuadroTexto 46">
            <a:extLst>
              <a:ext uri="{FF2B5EF4-FFF2-40B4-BE49-F238E27FC236}">
                <a16:creationId xmlns="" xmlns:a16="http://schemas.microsoft.com/office/drawing/2014/main" id="{E85069B6-B122-46BB-956D-FD90E78435B0}"/>
              </a:ext>
            </a:extLst>
          </p:cNvPr>
          <p:cNvSpPr txBox="1"/>
          <p:nvPr/>
        </p:nvSpPr>
        <p:spPr>
          <a:xfrm>
            <a:off x="2202344" y="5717880"/>
            <a:ext cx="1510719" cy="461665"/>
          </a:xfrm>
          <a:prstGeom prst="rect">
            <a:avLst/>
          </a:prstGeom>
          <a:noFill/>
        </p:spPr>
        <p:txBody>
          <a:bodyPr wrap="square">
            <a:spAutoFit/>
          </a:bodyPr>
          <a:lstStyle/>
          <a:p>
            <a:pPr algn="just"/>
            <a:r>
              <a:rPr lang="es-PE" sz="800">
                <a:solidFill>
                  <a:srgbClr val="000000"/>
                </a:solidFill>
                <a:latin typeface="Arial Narrow" panose="020B0606020202030204" pitchFamily="34" charset="0"/>
                <a:cs typeface="Calibri"/>
                <a:sym typeface="Calibri"/>
              </a:rPr>
              <a:t>1 o más condiciones de suciedad con una barrera mínima de protección</a:t>
            </a:r>
            <a:endParaRPr lang="es-419" sz="800">
              <a:latin typeface="Arial Narrow" panose="020B0606020202030204" pitchFamily="34" charset="0"/>
            </a:endParaRPr>
          </a:p>
        </p:txBody>
      </p:sp>
      <p:sp>
        <p:nvSpPr>
          <p:cNvPr id="48" name="Rectángulo 47">
            <a:extLst>
              <a:ext uri="{FF2B5EF4-FFF2-40B4-BE49-F238E27FC236}">
                <a16:creationId xmlns="" xmlns:a16="http://schemas.microsoft.com/office/drawing/2014/main" id="{83B50558-F79E-4BBC-BD49-4069754BBFE1}"/>
              </a:ext>
            </a:extLst>
          </p:cNvPr>
          <p:cNvSpPr/>
          <p:nvPr/>
        </p:nvSpPr>
        <p:spPr>
          <a:xfrm>
            <a:off x="2066421" y="6167952"/>
            <a:ext cx="120692" cy="1206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49" name="CuadroTexto 48">
            <a:extLst>
              <a:ext uri="{FF2B5EF4-FFF2-40B4-BE49-F238E27FC236}">
                <a16:creationId xmlns="" xmlns:a16="http://schemas.microsoft.com/office/drawing/2014/main" id="{915ED8DC-08B6-454A-B745-35CCC10359D0}"/>
              </a:ext>
            </a:extLst>
          </p:cNvPr>
          <p:cNvSpPr txBox="1"/>
          <p:nvPr/>
        </p:nvSpPr>
        <p:spPr>
          <a:xfrm>
            <a:off x="2159544" y="6168692"/>
            <a:ext cx="1616028" cy="338554"/>
          </a:xfrm>
          <a:prstGeom prst="rect">
            <a:avLst/>
          </a:prstGeom>
          <a:noFill/>
        </p:spPr>
        <p:txBody>
          <a:bodyPr wrap="square">
            <a:spAutoFit/>
          </a:bodyPr>
          <a:lstStyle/>
          <a:p>
            <a:pPr algn="just"/>
            <a:r>
              <a:rPr lang="es-PE" sz="800">
                <a:solidFill>
                  <a:srgbClr val="000000"/>
                </a:solidFill>
                <a:latin typeface="Arial Narrow" panose="020B0606020202030204" pitchFamily="34" charset="0"/>
                <a:cs typeface="Calibri"/>
                <a:sym typeface="Calibri"/>
              </a:rPr>
              <a:t>No hay condiciones de suciedad o hay barrera adecuada</a:t>
            </a:r>
            <a:endParaRPr lang="es-419" sz="800">
              <a:latin typeface="Arial Narrow" panose="020B0606020202030204" pitchFamily="34" charset="0"/>
            </a:endParaRPr>
          </a:p>
        </p:txBody>
      </p:sp>
      <p:pic>
        <p:nvPicPr>
          <p:cNvPr id="7" name="Gráfico 6" descr="Advertencia con relleno sólido">
            <a:extLst>
              <a:ext uri="{FF2B5EF4-FFF2-40B4-BE49-F238E27FC236}">
                <a16:creationId xmlns="" xmlns:a16="http://schemas.microsoft.com/office/drawing/2014/main" id="{4B39AE5E-5674-45A3-B309-E02F2C80C0DC}"/>
              </a:ext>
            </a:extLst>
          </p:cNvPr>
          <p:cNvPicPr>
            <a:picLocks noChangeAspect="1"/>
          </p:cNvPicPr>
          <p:nvPr/>
        </p:nvPicPr>
        <p:blipFill>
          <a:blip r:embed="rId4">
            <a:duotone>
              <a:schemeClr val="accent3">
                <a:shade val="45000"/>
                <a:satMod val="135000"/>
              </a:schemeClr>
              <a:prstClr val="white"/>
            </a:duotone>
          </a:blip>
          <a:stretch>
            <a:fillRect/>
          </a:stretch>
        </p:blipFill>
        <p:spPr>
          <a:xfrm>
            <a:off x="551648" y="1100620"/>
            <a:ext cx="515887" cy="515887"/>
          </a:xfrm>
          <a:prstGeom prst="rect">
            <a:avLst/>
          </a:prstGeom>
        </p:spPr>
      </p:pic>
      <p:pic>
        <p:nvPicPr>
          <p:cNvPr id="9" name="Gráfico 8" descr="Inodoro con relleno sólido">
            <a:extLst>
              <a:ext uri="{FF2B5EF4-FFF2-40B4-BE49-F238E27FC236}">
                <a16:creationId xmlns="" xmlns:a16="http://schemas.microsoft.com/office/drawing/2014/main" id="{F3E5B80B-3408-4E44-A087-6BB925E1C43F}"/>
              </a:ext>
            </a:extLst>
          </p:cNvPr>
          <p:cNvPicPr>
            <a:picLocks noChangeAspect="1"/>
          </p:cNvPicPr>
          <p:nvPr/>
        </p:nvPicPr>
        <p:blipFill>
          <a:blip r:embed="rId5">
            <a:duotone>
              <a:schemeClr val="bg2">
                <a:shade val="45000"/>
                <a:satMod val="135000"/>
              </a:schemeClr>
              <a:prstClr val="white"/>
            </a:duotone>
          </a:blip>
          <a:stretch>
            <a:fillRect/>
          </a:stretch>
        </p:blipFill>
        <p:spPr>
          <a:xfrm>
            <a:off x="4610353" y="1080864"/>
            <a:ext cx="514800" cy="514800"/>
          </a:xfrm>
          <a:prstGeom prst="rect">
            <a:avLst/>
          </a:prstGeom>
        </p:spPr>
      </p:pic>
      <p:sp>
        <p:nvSpPr>
          <p:cNvPr id="50" name="CuadroTexto 49">
            <a:extLst>
              <a:ext uri="{FF2B5EF4-FFF2-40B4-BE49-F238E27FC236}">
                <a16:creationId xmlns="" xmlns:a16="http://schemas.microsoft.com/office/drawing/2014/main" id="{E03D92E0-FDF1-41CF-969D-4F881947648E}"/>
              </a:ext>
            </a:extLst>
          </p:cNvPr>
          <p:cNvSpPr txBox="1"/>
          <p:nvPr/>
        </p:nvSpPr>
        <p:spPr>
          <a:xfrm>
            <a:off x="4940264" y="1641736"/>
            <a:ext cx="2610538" cy="830997"/>
          </a:xfrm>
          <a:prstGeom prst="rect">
            <a:avLst/>
          </a:prstGeom>
          <a:noFill/>
        </p:spPr>
        <p:txBody>
          <a:bodyPr wrap="square" rtlCol="0">
            <a:spAutoFit/>
          </a:bodyPr>
          <a:lstStyle/>
          <a:p>
            <a:pPr algn="ctr"/>
            <a:r>
              <a:rPr kumimoji="0" lang="es-PE" sz="1200" b="0" i="0" u="none" strike="noStrike" kern="1200" cap="none" spc="0" normalizeH="0" baseline="0" noProof="0">
                <a:ln>
                  <a:noFill/>
                </a:ln>
                <a:solidFill>
                  <a:prstClr val="black"/>
                </a:solidFill>
                <a:effectLst/>
                <a:uLnTx/>
                <a:uFillTx/>
                <a:latin typeface="Arial Narrow" panose="020B0606020202030204" pitchFamily="34" charset="0"/>
              </a:rPr>
              <a:t>De los servicios visitados tiene un SSHH disponible (a menos de 10 metros del aula), con inodoro limpio con conexión a desagüe del tamaño de los niños.</a:t>
            </a:r>
            <a:endParaRPr lang="es-419" sz="1200" b="1">
              <a:latin typeface="Arial Narrow" panose="020B0606020202030204" pitchFamily="34" charset="0"/>
            </a:endParaRPr>
          </a:p>
        </p:txBody>
      </p:sp>
      <p:sp>
        <p:nvSpPr>
          <p:cNvPr id="51" name="CuadroTexto 50">
            <a:extLst>
              <a:ext uri="{FF2B5EF4-FFF2-40B4-BE49-F238E27FC236}">
                <a16:creationId xmlns="" xmlns:a16="http://schemas.microsoft.com/office/drawing/2014/main" id="{9EF70C87-7778-4E6F-A47C-8825FFDFB3D5}"/>
              </a:ext>
            </a:extLst>
          </p:cNvPr>
          <p:cNvSpPr txBox="1"/>
          <p:nvPr/>
        </p:nvSpPr>
        <p:spPr>
          <a:xfrm>
            <a:off x="4164682" y="1663516"/>
            <a:ext cx="957071" cy="523220"/>
          </a:xfrm>
          <a:prstGeom prst="rect">
            <a:avLst/>
          </a:prstGeom>
          <a:noFill/>
        </p:spPr>
        <p:txBody>
          <a:bodyPr wrap="square" rtlCol="0">
            <a:spAutoFit/>
          </a:bodyPr>
          <a:lstStyle/>
          <a:p>
            <a:pPr algn="ctr"/>
            <a:r>
              <a:rPr lang="es-419" sz="2800" b="1">
                <a:solidFill>
                  <a:schemeClr val="accent5">
                    <a:lumMod val="75000"/>
                  </a:schemeClr>
                </a:solidFill>
                <a:latin typeface="Arial Narrow" panose="020B0606020202030204" pitchFamily="34" charset="0"/>
              </a:rPr>
              <a:t>57%</a:t>
            </a:r>
          </a:p>
        </p:txBody>
      </p:sp>
      <p:sp>
        <p:nvSpPr>
          <p:cNvPr id="52" name="CuadroTexto 51">
            <a:extLst>
              <a:ext uri="{FF2B5EF4-FFF2-40B4-BE49-F238E27FC236}">
                <a16:creationId xmlns="" xmlns:a16="http://schemas.microsoft.com/office/drawing/2014/main" id="{34F2A3E5-40A8-49B1-9015-3DA8D805F582}"/>
              </a:ext>
            </a:extLst>
          </p:cNvPr>
          <p:cNvSpPr txBox="1"/>
          <p:nvPr/>
        </p:nvSpPr>
        <p:spPr>
          <a:xfrm>
            <a:off x="4148563" y="2585430"/>
            <a:ext cx="957071" cy="523220"/>
          </a:xfrm>
          <a:prstGeom prst="rect">
            <a:avLst/>
          </a:prstGeom>
          <a:noFill/>
        </p:spPr>
        <p:txBody>
          <a:bodyPr wrap="square" rtlCol="0">
            <a:spAutoFit/>
          </a:bodyPr>
          <a:lstStyle>
            <a:defPPr>
              <a:defRPr lang="es-PE"/>
            </a:defPPr>
            <a:lvl1pPr algn="ctr">
              <a:defRPr sz="2800" b="1">
                <a:solidFill>
                  <a:schemeClr val="accent2"/>
                </a:solidFill>
              </a:defRPr>
            </a:lvl1pPr>
          </a:lstStyle>
          <a:p>
            <a:r>
              <a:rPr lang="es-419">
                <a:latin typeface="Arial Narrow" panose="020B0606020202030204" pitchFamily="34" charset="0"/>
              </a:rPr>
              <a:t>21%</a:t>
            </a:r>
          </a:p>
        </p:txBody>
      </p:sp>
      <p:pic>
        <p:nvPicPr>
          <p:cNvPr id="59" name="Gráfico 58" descr="Cubo y fregona con relleno sólido">
            <a:extLst>
              <a:ext uri="{FF2B5EF4-FFF2-40B4-BE49-F238E27FC236}">
                <a16:creationId xmlns="" xmlns:a16="http://schemas.microsoft.com/office/drawing/2014/main" id="{8C473465-607D-4CB1-BFB7-1497EAEB11EA}"/>
              </a:ext>
            </a:extLst>
          </p:cNvPr>
          <p:cNvPicPr>
            <a:picLocks noChangeAspect="1"/>
          </p:cNvPicPr>
          <p:nvPr/>
        </p:nvPicPr>
        <p:blipFill>
          <a:blip r:embed="rId6">
            <a:duotone>
              <a:schemeClr val="bg2">
                <a:shade val="45000"/>
                <a:satMod val="135000"/>
              </a:schemeClr>
              <a:prstClr val="white"/>
            </a:duotone>
          </a:blip>
          <a:stretch>
            <a:fillRect/>
          </a:stretch>
        </p:blipFill>
        <p:spPr>
          <a:xfrm>
            <a:off x="663415" y="3495770"/>
            <a:ext cx="514800" cy="514800"/>
          </a:xfrm>
          <a:prstGeom prst="rect">
            <a:avLst/>
          </a:prstGeom>
        </p:spPr>
      </p:pic>
      <p:pic>
        <p:nvPicPr>
          <p:cNvPr id="61" name="Gráfico 60" descr="Centro educativo con relleno sólido">
            <a:extLst>
              <a:ext uri="{FF2B5EF4-FFF2-40B4-BE49-F238E27FC236}">
                <a16:creationId xmlns="" xmlns:a16="http://schemas.microsoft.com/office/drawing/2014/main" id="{126C7614-B035-4665-97EF-ECA66E91A30C}"/>
              </a:ext>
            </a:extLst>
          </p:cNvPr>
          <p:cNvPicPr>
            <a:picLocks noChangeAspect="1"/>
          </p:cNvPicPr>
          <p:nvPr/>
        </p:nvPicPr>
        <p:blipFill>
          <a:blip r:embed="rId7"/>
          <a:stretch>
            <a:fillRect/>
          </a:stretch>
        </p:blipFill>
        <p:spPr>
          <a:xfrm>
            <a:off x="2423322" y="77140"/>
            <a:ext cx="756000" cy="756000"/>
          </a:xfrm>
          <a:prstGeom prst="rect">
            <a:avLst/>
          </a:prstGeom>
        </p:spPr>
      </p:pic>
      <p:pic>
        <p:nvPicPr>
          <p:cNvPr id="63" name="Gráfico 62" descr="Piezas de rompecabezas con relleno sólido">
            <a:extLst>
              <a:ext uri="{FF2B5EF4-FFF2-40B4-BE49-F238E27FC236}">
                <a16:creationId xmlns="" xmlns:a16="http://schemas.microsoft.com/office/drawing/2014/main" id="{8A4F773E-AA18-45B3-842F-D42D03C13D65}"/>
              </a:ext>
            </a:extLst>
          </p:cNvPr>
          <p:cNvPicPr>
            <a:picLocks noChangeAspect="1"/>
          </p:cNvPicPr>
          <p:nvPr/>
        </p:nvPicPr>
        <p:blipFill>
          <a:blip r:embed="rId8">
            <a:duotone>
              <a:schemeClr val="bg2">
                <a:shade val="45000"/>
                <a:satMod val="135000"/>
              </a:schemeClr>
              <a:prstClr val="white"/>
            </a:duotone>
          </a:blip>
          <a:stretch>
            <a:fillRect/>
          </a:stretch>
        </p:blipFill>
        <p:spPr>
          <a:xfrm>
            <a:off x="8403867" y="955637"/>
            <a:ext cx="514800" cy="641851"/>
          </a:xfrm>
          <a:prstGeom prst="rect">
            <a:avLst/>
          </a:prstGeom>
        </p:spPr>
      </p:pic>
      <p:pic>
        <p:nvPicPr>
          <p:cNvPr id="62" name="Gráfico 61" descr="Lupa con relleno sólido">
            <a:extLst>
              <a:ext uri="{FF2B5EF4-FFF2-40B4-BE49-F238E27FC236}">
                <a16:creationId xmlns="" xmlns:a16="http://schemas.microsoft.com/office/drawing/2014/main" id="{9CFCD224-53D6-4528-8858-FFB26D842B7F}"/>
              </a:ext>
            </a:extLst>
          </p:cNvPr>
          <p:cNvPicPr>
            <a:picLocks noChangeAspect="1"/>
          </p:cNvPicPr>
          <p:nvPr/>
        </p:nvPicPr>
        <p:blipFill>
          <a:blip r:embed="rId9"/>
          <a:stretch>
            <a:fillRect/>
          </a:stretch>
        </p:blipFill>
        <p:spPr>
          <a:xfrm>
            <a:off x="8267561" y="4687372"/>
            <a:ext cx="288000" cy="288000"/>
          </a:xfrm>
          <a:prstGeom prst="rect">
            <a:avLst/>
          </a:prstGeom>
        </p:spPr>
      </p:pic>
      <p:pic>
        <p:nvPicPr>
          <p:cNvPr id="64" name="Gráfico 63" descr="Libros con relleno sólido">
            <a:extLst>
              <a:ext uri="{FF2B5EF4-FFF2-40B4-BE49-F238E27FC236}">
                <a16:creationId xmlns="" xmlns:a16="http://schemas.microsoft.com/office/drawing/2014/main" id="{BBEF8D93-C185-4CD3-B49C-B341288EC892}"/>
              </a:ext>
            </a:extLst>
          </p:cNvPr>
          <p:cNvPicPr>
            <a:picLocks noChangeAspect="1"/>
          </p:cNvPicPr>
          <p:nvPr/>
        </p:nvPicPr>
        <p:blipFill>
          <a:blip r:embed="rId10"/>
          <a:stretch>
            <a:fillRect/>
          </a:stretch>
        </p:blipFill>
        <p:spPr>
          <a:xfrm>
            <a:off x="8044229" y="2561421"/>
            <a:ext cx="288000" cy="288000"/>
          </a:xfrm>
          <a:prstGeom prst="rect">
            <a:avLst/>
          </a:prstGeom>
        </p:spPr>
      </p:pic>
      <p:pic>
        <p:nvPicPr>
          <p:cNvPr id="65" name="Gráfico 64" descr="Formas básicas con relleno sólido">
            <a:extLst>
              <a:ext uri="{FF2B5EF4-FFF2-40B4-BE49-F238E27FC236}">
                <a16:creationId xmlns="" xmlns:a16="http://schemas.microsoft.com/office/drawing/2014/main" id="{6DB092F3-A1A9-45CE-93F4-E51315AC9FD2}"/>
              </a:ext>
            </a:extLst>
          </p:cNvPr>
          <p:cNvPicPr>
            <a:picLocks noChangeAspect="1"/>
          </p:cNvPicPr>
          <p:nvPr/>
        </p:nvPicPr>
        <p:blipFill>
          <a:blip r:embed="rId11"/>
          <a:stretch>
            <a:fillRect/>
          </a:stretch>
        </p:blipFill>
        <p:spPr>
          <a:xfrm>
            <a:off x="7903110" y="1821409"/>
            <a:ext cx="288000" cy="288000"/>
          </a:xfrm>
          <a:prstGeom prst="rect">
            <a:avLst/>
          </a:prstGeom>
        </p:spPr>
      </p:pic>
      <p:pic>
        <p:nvPicPr>
          <p:cNvPr id="66" name="Gráfico 65" descr="Drama con relleno sólido">
            <a:extLst>
              <a:ext uri="{FF2B5EF4-FFF2-40B4-BE49-F238E27FC236}">
                <a16:creationId xmlns="" xmlns:a16="http://schemas.microsoft.com/office/drawing/2014/main" id="{1931B84C-1749-4D5B-A55B-0CA312AC039B}"/>
              </a:ext>
            </a:extLst>
          </p:cNvPr>
          <p:cNvPicPr>
            <a:picLocks noChangeAspect="1"/>
          </p:cNvPicPr>
          <p:nvPr/>
        </p:nvPicPr>
        <p:blipFill>
          <a:blip r:embed="rId12"/>
          <a:stretch>
            <a:fillRect/>
          </a:stretch>
        </p:blipFill>
        <p:spPr>
          <a:xfrm>
            <a:off x="8275286" y="3275563"/>
            <a:ext cx="288000" cy="288000"/>
          </a:xfrm>
          <a:prstGeom prst="rect">
            <a:avLst/>
          </a:prstGeom>
        </p:spPr>
      </p:pic>
      <p:pic>
        <p:nvPicPr>
          <p:cNvPr id="67" name="Gráfico 66" descr="Brindis con relleno sólido">
            <a:extLst>
              <a:ext uri="{FF2B5EF4-FFF2-40B4-BE49-F238E27FC236}">
                <a16:creationId xmlns="" xmlns:a16="http://schemas.microsoft.com/office/drawing/2014/main" id="{E75E7642-F80B-4637-92DD-70B7E8505F3E}"/>
              </a:ext>
            </a:extLst>
          </p:cNvPr>
          <p:cNvPicPr>
            <a:picLocks noChangeAspect="1"/>
          </p:cNvPicPr>
          <p:nvPr/>
        </p:nvPicPr>
        <p:blipFill>
          <a:blip r:embed="rId13">
            <a:duotone>
              <a:schemeClr val="bg2">
                <a:shade val="45000"/>
                <a:satMod val="135000"/>
              </a:schemeClr>
              <a:prstClr val="white"/>
            </a:duotone>
          </a:blip>
          <a:stretch>
            <a:fillRect/>
          </a:stretch>
        </p:blipFill>
        <p:spPr>
          <a:xfrm>
            <a:off x="9394701" y="5724390"/>
            <a:ext cx="288000" cy="288000"/>
          </a:xfrm>
          <a:prstGeom prst="rect">
            <a:avLst/>
          </a:prstGeom>
        </p:spPr>
      </p:pic>
      <p:graphicFrame>
        <p:nvGraphicFramePr>
          <p:cNvPr id="68" name="Gráfico 67">
            <a:extLst>
              <a:ext uri="{FF2B5EF4-FFF2-40B4-BE49-F238E27FC236}">
                <a16:creationId xmlns="" xmlns:a16="http://schemas.microsoft.com/office/drawing/2014/main" id="{3271E585-DD2F-4A8A-90C6-AF73FD520950}"/>
              </a:ext>
            </a:extLst>
          </p:cNvPr>
          <p:cNvGraphicFramePr/>
          <p:nvPr/>
        </p:nvGraphicFramePr>
        <p:xfrm>
          <a:off x="8166299" y="1182248"/>
          <a:ext cx="3744750" cy="4411415"/>
        </p:xfrm>
        <a:graphic>
          <a:graphicData uri="http://schemas.openxmlformats.org/drawingml/2006/chart">
            <c:chart xmlns:c="http://schemas.openxmlformats.org/drawingml/2006/chart" xmlns:r="http://schemas.openxmlformats.org/officeDocument/2006/relationships" r:id="rId14"/>
          </a:graphicData>
        </a:graphic>
      </p:graphicFrame>
      <p:sp>
        <p:nvSpPr>
          <p:cNvPr id="69" name="CuadroTexto 68">
            <a:extLst>
              <a:ext uri="{FF2B5EF4-FFF2-40B4-BE49-F238E27FC236}">
                <a16:creationId xmlns="" xmlns:a16="http://schemas.microsoft.com/office/drawing/2014/main" id="{A4E8422D-2CD8-4F7C-B3BE-D9AF73D7968B}"/>
              </a:ext>
            </a:extLst>
          </p:cNvPr>
          <p:cNvSpPr txBox="1"/>
          <p:nvPr/>
        </p:nvSpPr>
        <p:spPr>
          <a:xfrm>
            <a:off x="9156638" y="2154624"/>
            <a:ext cx="2550320" cy="369332"/>
          </a:xfrm>
          <a:prstGeom prst="rect">
            <a:avLst/>
          </a:prstGeom>
          <a:noFill/>
        </p:spPr>
        <p:txBody>
          <a:bodyPr wrap="square" rtlCol="0">
            <a:spAutoFit/>
          </a:bodyPr>
          <a:lstStyle>
            <a:defPPr>
              <a:defRPr lang="es-PE"/>
            </a:defPPr>
            <a:lvl1pPr>
              <a:defRPr sz="1050" b="1">
                <a:effectLst/>
                <a:latin typeface="Calibri" panose="020F0502020204030204" pitchFamily="34" charset="0"/>
                <a:ea typeface="Calibri" panose="020F0502020204030204" pitchFamily="34" charset="0"/>
                <a:cs typeface="Calibri" panose="020F0502020204030204" pitchFamily="34" charset="0"/>
              </a:defRPr>
            </a:lvl1pPr>
          </a:lstStyle>
          <a:p>
            <a:r>
              <a:rPr lang="en-GB" sz="900">
                <a:latin typeface="Arial Narrow" panose="020B0606020202030204" pitchFamily="34" charset="0"/>
              </a:rPr>
              <a:t>≥ 51 </a:t>
            </a:r>
            <a:r>
              <a:rPr lang="en-GB" sz="900" err="1">
                <a:latin typeface="Arial Narrow" panose="020B0606020202030204" pitchFamily="34" charset="0"/>
              </a:rPr>
              <a:t>bloques</a:t>
            </a:r>
            <a:r>
              <a:rPr lang="en-GB" sz="900">
                <a:latin typeface="Arial Narrow" panose="020B0606020202030204" pitchFamily="34" charset="0"/>
              </a:rPr>
              <a:t> de al </a:t>
            </a:r>
            <a:r>
              <a:rPr lang="en-GB" sz="900" err="1">
                <a:latin typeface="Arial Narrow" panose="020B0606020202030204" pitchFamily="34" charset="0"/>
              </a:rPr>
              <a:t>menos</a:t>
            </a:r>
            <a:r>
              <a:rPr lang="en-GB" sz="900">
                <a:latin typeface="Arial Narrow" panose="020B0606020202030204" pitchFamily="34" charset="0"/>
              </a:rPr>
              <a:t> 2 </a:t>
            </a:r>
            <a:r>
              <a:rPr lang="en-GB" sz="900" err="1">
                <a:latin typeface="Arial Narrow" panose="020B0606020202030204" pitchFamily="34" charset="0"/>
              </a:rPr>
              <a:t>formas</a:t>
            </a:r>
            <a:r>
              <a:rPr lang="en-GB" sz="900">
                <a:latin typeface="Arial Narrow" panose="020B0606020202030204" pitchFamily="34" charset="0"/>
              </a:rPr>
              <a:t> y/o </a:t>
            </a:r>
            <a:r>
              <a:rPr lang="en-GB" sz="900" err="1">
                <a:latin typeface="Arial Narrow" panose="020B0606020202030204" pitchFamily="34" charset="0"/>
              </a:rPr>
              <a:t>tamaños</a:t>
            </a:r>
            <a:r>
              <a:rPr lang="en-GB" sz="900">
                <a:latin typeface="Arial Narrow" panose="020B0606020202030204" pitchFamily="34" charset="0"/>
              </a:rPr>
              <a:t> </a:t>
            </a:r>
            <a:endParaRPr lang="en-US" sz="900">
              <a:latin typeface="Arial Narrow" panose="020B0606020202030204" pitchFamily="34" charset="0"/>
            </a:endParaRPr>
          </a:p>
          <a:p>
            <a:endParaRPr lang="en-US" sz="900">
              <a:latin typeface="Arial Narrow" panose="020B0606020202030204" pitchFamily="34" charset="0"/>
            </a:endParaRPr>
          </a:p>
        </p:txBody>
      </p:sp>
      <p:pic>
        <p:nvPicPr>
          <p:cNvPr id="70" name="Gráfico 69" descr="Paleta contorno">
            <a:extLst>
              <a:ext uri="{FF2B5EF4-FFF2-40B4-BE49-F238E27FC236}">
                <a16:creationId xmlns="" xmlns:a16="http://schemas.microsoft.com/office/drawing/2014/main" id="{B1114C11-C88D-4634-A90B-7D57957B079C}"/>
              </a:ext>
            </a:extLst>
          </p:cNvPr>
          <p:cNvPicPr>
            <a:picLocks noChangeAspect="1"/>
          </p:cNvPicPr>
          <p:nvPr/>
        </p:nvPicPr>
        <p:blipFill>
          <a:blip r:embed="rId15"/>
          <a:stretch>
            <a:fillRect/>
          </a:stretch>
        </p:blipFill>
        <p:spPr>
          <a:xfrm>
            <a:off x="8220819" y="3964328"/>
            <a:ext cx="415621" cy="415621"/>
          </a:xfrm>
          <a:prstGeom prst="rect">
            <a:avLst/>
          </a:prstGeom>
        </p:spPr>
      </p:pic>
      <p:sp>
        <p:nvSpPr>
          <p:cNvPr id="71" name="CuadroTexto 70">
            <a:extLst>
              <a:ext uri="{FF2B5EF4-FFF2-40B4-BE49-F238E27FC236}">
                <a16:creationId xmlns="" xmlns:a16="http://schemas.microsoft.com/office/drawing/2014/main" id="{DA221AE4-31AE-498E-B21F-709F0BCFC7F1}"/>
              </a:ext>
            </a:extLst>
          </p:cNvPr>
          <p:cNvSpPr txBox="1"/>
          <p:nvPr/>
        </p:nvSpPr>
        <p:spPr>
          <a:xfrm>
            <a:off x="9199303" y="3612653"/>
            <a:ext cx="1236906" cy="369332"/>
          </a:xfrm>
          <a:prstGeom prst="rect">
            <a:avLst/>
          </a:prstGeom>
          <a:noFill/>
        </p:spPr>
        <p:txBody>
          <a:bodyPr wrap="square" rtlCol="0">
            <a:spAutoFit/>
          </a:bodyPr>
          <a:lstStyle>
            <a:defPPr>
              <a:defRPr lang="es-PE"/>
            </a:defPPr>
            <a:lvl1pPr>
              <a:defRPr sz="900" b="1">
                <a:effectLst/>
                <a:latin typeface="Calibri" panose="020F0502020204030204" pitchFamily="34" charset="0"/>
                <a:ea typeface="Calibri" panose="020F0502020204030204" pitchFamily="34" charset="0"/>
                <a:cs typeface="Calibri" panose="020F0502020204030204" pitchFamily="34" charset="0"/>
              </a:defRPr>
            </a:lvl1pPr>
          </a:lstStyle>
          <a:p>
            <a:r>
              <a:rPr lang="en-GB">
                <a:latin typeface="Arial Narrow" panose="020B0606020202030204" pitchFamily="34" charset="0"/>
              </a:rPr>
              <a:t>≥ 21 </a:t>
            </a:r>
            <a:r>
              <a:rPr lang="en-GB" err="1">
                <a:latin typeface="Arial Narrow" panose="020B0606020202030204" pitchFamily="34" charset="0"/>
              </a:rPr>
              <a:t>artículos</a:t>
            </a:r>
            <a:endParaRPr lang="en-US">
              <a:latin typeface="Arial Narrow" panose="020B0606020202030204" pitchFamily="34" charset="0"/>
            </a:endParaRPr>
          </a:p>
          <a:p>
            <a:endParaRPr lang="en-US">
              <a:latin typeface="Arial Narrow" panose="020B0606020202030204" pitchFamily="34" charset="0"/>
            </a:endParaRPr>
          </a:p>
        </p:txBody>
      </p:sp>
      <p:sp>
        <p:nvSpPr>
          <p:cNvPr id="74" name="CuadroTexto 73">
            <a:extLst>
              <a:ext uri="{FF2B5EF4-FFF2-40B4-BE49-F238E27FC236}">
                <a16:creationId xmlns="" xmlns:a16="http://schemas.microsoft.com/office/drawing/2014/main" id="{4015F08F-7990-4D95-B060-8F769476704B}"/>
              </a:ext>
            </a:extLst>
          </p:cNvPr>
          <p:cNvSpPr txBox="1"/>
          <p:nvPr/>
        </p:nvSpPr>
        <p:spPr>
          <a:xfrm>
            <a:off x="9093783" y="5040581"/>
            <a:ext cx="1236906" cy="369332"/>
          </a:xfrm>
          <a:prstGeom prst="rect">
            <a:avLst/>
          </a:prstGeom>
          <a:noFill/>
        </p:spPr>
        <p:txBody>
          <a:bodyPr wrap="square" rtlCol="0">
            <a:spAutoFit/>
          </a:bodyPr>
          <a:lstStyle>
            <a:defPPr>
              <a:defRPr lang="es-PE"/>
            </a:defPPr>
            <a:lvl1pPr>
              <a:defRPr sz="900" b="1">
                <a:effectLst/>
                <a:latin typeface="Calibri" panose="020F0502020204030204" pitchFamily="34" charset="0"/>
                <a:ea typeface="Calibri" panose="020F0502020204030204" pitchFamily="34" charset="0"/>
                <a:cs typeface="Calibri" panose="020F0502020204030204" pitchFamily="34" charset="0"/>
              </a:defRPr>
            </a:lvl1pPr>
          </a:lstStyle>
          <a:p>
            <a:r>
              <a:rPr lang="en-GB">
                <a:latin typeface="Arial Narrow" panose="020B0606020202030204" pitchFamily="34" charset="0"/>
              </a:rPr>
              <a:t>21 </a:t>
            </a:r>
            <a:r>
              <a:rPr lang="en-GB" err="1">
                <a:latin typeface="Arial Narrow" panose="020B0606020202030204" pitchFamily="34" charset="0"/>
              </a:rPr>
              <a:t>artículos</a:t>
            </a:r>
            <a:endParaRPr lang="en-US">
              <a:latin typeface="Arial Narrow" panose="020B0606020202030204" pitchFamily="34" charset="0"/>
            </a:endParaRPr>
          </a:p>
          <a:p>
            <a:endParaRPr lang="en-US">
              <a:latin typeface="Arial Narrow" panose="020B0606020202030204" pitchFamily="34" charset="0"/>
            </a:endParaRPr>
          </a:p>
        </p:txBody>
      </p:sp>
      <p:sp>
        <p:nvSpPr>
          <p:cNvPr id="75" name="CuadroTexto 74">
            <a:extLst>
              <a:ext uri="{FF2B5EF4-FFF2-40B4-BE49-F238E27FC236}">
                <a16:creationId xmlns="" xmlns:a16="http://schemas.microsoft.com/office/drawing/2014/main" id="{6A947792-F132-453B-9150-04F9374DC2CE}"/>
              </a:ext>
            </a:extLst>
          </p:cNvPr>
          <p:cNvSpPr txBox="1"/>
          <p:nvPr/>
        </p:nvSpPr>
        <p:spPr>
          <a:xfrm>
            <a:off x="8375237" y="5683132"/>
            <a:ext cx="957071" cy="523220"/>
          </a:xfrm>
          <a:prstGeom prst="rect">
            <a:avLst/>
          </a:prstGeom>
          <a:noFill/>
        </p:spPr>
        <p:txBody>
          <a:bodyPr wrap="square" rtlCol="0">
            <a:spAutoFit/>
          </a:bodyPr>
          <a:lstStyle>
            <a:defPPr>
              <a:defRPr lang="es-PE"/>
            </a:defPPr>
            <a:lvl1pPr algn="ctr">
              <a:defRPr sz="2800" b="1">
                <a:solidFill>
                  <a:schemeClr val="accent5">
                    <a:lumMod val="75000"/>
                  </a:schemeClr>
                </a:solidFill>
              </a:defRPr>
            </a:lvl1pPr>
          </a:lstStyle>
          <a:p>
            <a:r>
              <a:rPr lang="es-419">
                <a:latin typeface="Arial Narrow" panose="020B0606020202030204" pitchFamily="34" charset="0"/>
              </a:rPr>
              <a:t>20%</a:t>
            </a:r>
          </a:p>
        </p:txBody>
      </p:sp>
      <p:sp>
        <p:nvSpPr>
          <p:cNvPr id="77" name="Google Shape;732;p32">
            <a:extLst>
              <a:ext uri="{FF2B5EF4-FFF2-40B4-BE49-F238E27FC236}">
                <a16:creationId xmlns="" xmlns:a16="http://schemas.microsoft.com/office/drawing/2014/main" id="{D064C32C-9F63-469B-9907-29997950B134}"/>
              </a:ext>
            </a:extLst>
          </p:cNvPr>
          <p:cNvSpPr txBox="1"/>
          <p:nvPr/>
        </p:nvSpPr>
        <p:spPr>
          <a:xfrm>
            <a:off x="9682701" y="5663217"/>
            <a:ext cx="2225745" cy="64629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Arial Narrow" panose="020B0606020202030204" pitchFamily="34" charset="0"/>
              </a:rPr>
              <a:t>de aulas observa</a:t>
            </a:r>
            <a:r>
              <a:rPr lang="es-ES" sz="1200">
                <a:solidFill>
                  <a:prstClr val="black"/>
                </a:solidFill>
                <a:latin typeface="Arial Narrow" panose="020B0606020202030204" pitchFamily="34" charset="0"/>
              </a:rPr>
              <a:t>das cuentan con al menos 13 materiales que promueven la diversidad cultural</a:t>
            </a:r>
            <a:endParaRPr kumimoji="0" sz="1200" b="0" i="0" u="none" strike="noStrike" kern="1200" cap="none" spc="0" normalizeH="0" baseline="0" noProof="0">
              <a:ln>
                <a:noFill/>
              </a:ln>
              <a:solidFill>
                <a:prstClr val="black"/>
              </a:solidFill>
              <a:effectLst/>
              <a:uLnTx/>
              <a:uFillTx/>
              <a:latin typeface="Arial Narrow" panose="020B0606020202030204" pitchFamily="34" charset="0"/>
            </a:endParaRPr>
          </a:p>
        </p:txBody>
      </p:sp>
      <p:graphicFrame>
        <p:nvGraphicFramePr>
          <p:cNvPr id="79" name="Gráfico 78">
            <a:extLst>
              <a:ext uri="{FF2B5EF4-FFF2-40B4-BE49-F238E27FC236}">
                <a16:creationId xmlns="" xmlns:a16="http://schemas.microsoft.com/office/drawing/2014/main" id="{24B00E50-F5A3-4E83-883D-F49D09F688F4}"/>
              </a:ext>
            </a:extLst>
          </p:cNvPr>
          <p:cNvGraphicFramePr/>
          <p:nvPr/>
        </p:nvGraphicFramePr>
        <p:xfrm>
          <a:off x="4312442" y="3981302"/>
          <a:ext cx="3176365" cy="1955404"/>
        </p:xfrm>
        <a:graphic>
          <a:graphicData uri="http://schemas.openxmlformats.org/drawingml/2006/chart">
            <c:chart xmlns:c="http://schemas.openxmlformats.org/drawingml/2006/chart" xmlns:r="http://schemas.openxmlformats.org/officeDocument/2006/relationships" r:id="rId16"/>
          </a:graphicData>
        </a:graphic>
      </p:graphicFrame>
      <p:sp>
        <p:nvSpPr>
          <p:cNvPr id="80" name="Rectángulo: esquinas redondeadas 79">
            <a:extLst>
              <a:ext uri="{FF2B5EF4-FFF2-40B4-BE49-F238E27FC236}">
                <a16:creationId xmlns="" xmlns:a16="http://schemas.microsoft.com/office/drawing/2014/main" id="{FE4898DE-9485-4256-B0B2-0F8085BD450A}"/>
              </a:ext>
            </a:extLst>
          </p:cNvPr>
          <p:cNvSpPr/>
          <p:nvPr/>
        </p:nvSpPr>
        <p:spPr>
          <a:xfrm>
            <a:off x="5027224" y="3534806"/>
            <a:ext cx="2209231" cy="578882"/>
          </a:xfrm>
          <a:prstGeom prst="roundRect">
            <a:avLst/>
          </a:prstGeom>
          <a:noFill/>
        </p:spPr>
        <p:txBody>
          <a:bodyPr wrap="square">
            <a:spAutoFit/>
          </a:bodyPr>
          <a:lstStyle/>
          <a:p>
            <a:pPr algn="ctr"/>
            <a:r>
              <a:rPr lang="es-PE" sz="1200" b="1" cap="all" spc="120">
                <a:latin typeface="Arial Narrow" panose="020B0606020202030204" pitchFamily="34" charset="0"/>
                <a:sym typeface="Calibri"/>
              </a:rPr>
              <a:t>Sectores de juego</a:t>
            </a:r>
          </a:p>
          <a:p>
            <a:pPr algn="ctr"/>
            <a:r>
              <a:rPr lang="es-PE" sz="800" spc="120">
                <a:latin typeface="Arial Narrow" panose="020B0606020202030204" pitchFamily="34" charset="0"/>
                <a:sym typeface="Calibri"/>
              </a:rPr>
              <a:t>(accesibles, con identidad y espacio definido)</a:t>
            </a:r>
            <a:endParaRPr lang="en-US" sz="800" spc="120">
              <a:latin typeface="Arial Narrow" panose="020B0606020202030204" pitchFamily="34" charset="0"/>
              <a:sym typeface="Calibri"/>
            </a:endParaRPr>
          </a:p>
        </p:txBody>
      </p:sp>
      <p:pic>
        <p:nvPicPr>
          <p:cNvPr id="81" name="Gráfico 80" descr="Formas básicas con relleno sólido">
            <a:extLst>
              <a:ext uri="{FF2B5EF4-FFF2-40B4-BE49-F238E27FC236}">
                <a16:creationId xmlns="" xmlns:a16="http://schemas.microsoft.com/office/drawing/2014/main" id="{EDB840AE-594F-4D34-AF67-D17E1D4C4DA3}"/>
              </a:ext>
            </a:extLst>
          </p:cNvPr>
          <p:cNvPicPr>
            <a:picLocks noChangeAspect="1"/>
          </p:cNvPicPr>
          <p:nvPr/>
        </p:nvPicPr>
        <p:blipFill>
          <a:blip r:embed="rId17">
            <a:duotone>
              <a:schemeClr val="bg2">
                <a:shade val="45000"/>
                <a:satMod val="135000"/>
              </a:schemeClr>
              <a:prstClr val="white"/>
            </a:duotone>
          </a:blip>
          <a:stretch>
            <a:fillRect/>
          </a:stretch>
        </p:blipFill>
        <p:spPr>
          <a:xfrm>
            <a:off x="4619364" y="3478133"/>
            <a:ext cx="514800" cy="514800"/>
          </a:xfrm>
          <a:prstGeom prst="rect">
            <a:avLst/>
          </a:prstGeom>
        </p:spPr>
      </p:pic>
      <p:sp>
        <p:nvSpPr>
          <p:cNvPr id="82" name="Rectángulo 81">
            <a:extLst>
              <a:ext uri="{FF2B5EF4-FFF2-40B4-BE49-F238E27FC236}">
                <a16:creationId xmlns="" xmlns:a16="http://schemas.microsoft.com/office/drawing/2014/main" id="{5608F476-858A-4257-BBFD-E4E7494C6996}"/>
              </a:ext>
            </a:extLst>
          </p:cNvPr>
          <p:cNvSpPr/>
          <p:nvPr/>
        </p:nvSpPr>
        <p:spPr>
          <a:xfrm>
            <a:off x="4359239" y="5948713"/>
            <a:ext cx="120692" cy="12069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83" name="CuadroTexto 82">
            <a:extLst>
              <a:ext uri="{FF2B5EF4-FFF2-40B4-BE49-F238E27FC236}">
                <a16:creationId xmlns="" xmlns:a16="http://schemas.microsoft.com/office/drawing/2014/main" id="{2C975773-B980-4483-909E-80D27B677D7D}"/>
              </a:ext>
            </a:extLst>
          </p:cNvPr>
          <p:cNvSpPr txBox="1"/>
          <p:nvPr/>
        </p:nvSpPr>
        <p:spPr>
          <a:xfrm>
            <a:off x="4418852" y="5839782"/>
            <a:ext cx="1510719" cy="338554"/>
          </a:xfrm>
          <a:prstGeom prst="rect">
            <a:avLst/>
          </a:prstGeom>
          <a:noFill/>
        </p:spPr>
        <p:txBody>
          <a:bodyPr wrap="square">
            <a:spAutoFit/>
          </a:bodyPr>
          <a:lstStyle/>
          <a:p>
            <a:pPr algn="ctr"/>
            <a:r>
              <a:rPr lang="es-PE" sz="800">
                <a:solidFill>
                  <a:srgbClr val="000000"/>
                </a:solidFill>
                <a:latin typeface="Arial Narrow" panose="020B0606020202030204" pitchFamily="34" charset="0"/>
                <a:cs typeface="Calibri"/>
                <a:sym typeface="Calibri"/>
              </a:rPr>
              <a:t>Al menos 4 sectores accesibles solo dentro del aula</a:t>
            </a:r>
            <a:endParaRPr lang="es-419" sz="800">
              <a:latin typeface="Arial Narrow" panose="020B0606020202030204" pitchFamily="34" charset="0"/>
            </a:endParaRPr>
          </a:p>
        </p:txBody>
      </p:sp>
      <p:sp>
        <p:nvSpPr>
          <p:cNvPr id="84" name="Rectángulo 83">
            <a:extLst>
              <a:ext uri="{FF2B5EF4-FFF2-40B4-BE49-F238E27FC236}">
                <a16:creationId xmlns="" xmlns:a16="http://schemas.microsoft.com/office/drawing/2014/main" id="{C6C3252D-28CD-4129-BC06-2830C1C55755}"/>
              </a:ext>
            </a:extLst>
          </p:cNvPr>
          <p:cNvSpPr/>
          <p:nvPr/>
        </p:nvSpPr>
        <p:spPr>
          <a:xfrm>
            <a:off x="4355382" y="6226921"/>
            <a:ext cx="120692" cy="120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85" name="CuadroTexto 84">
            <a:extLst>
              <a:ext uri="{FF2B5EF4-FFF2-40B4-BE49-F238E27FC236}">
                <a16:creationId xmlns="" xmlns:a16="http://schemas.microsoft.com/office/drawing/2014/main" id="{5D13F433-43BC-4F9A-BB52-EE4F742043F7}"/>
              </a:ext>
            </a:extLst>
          </p:cNvPr>
          <p:cNvSpPr txBox="1"/>
          <p:nvPr/>
        </p:nvSpPr>
        <p:spPr>
          <a:xfrm>
            <a:off x="4424684" y="6159870"/>
            <a:ext cx="1551086" cy="338554"/>
          </a:xfrm>
          <a:prstGeom prst="rect">
            <a:avLst/>
          </a:prstGeom>
          <a:noFill/>
        </p:spPr>
        <p:txBody>
          <a:bodyPr wrap="square">
            <a:spAutoFit/>
          </a:bodyPr>
          <a:lstStyle/>
          <a:p>
            <a:pPr algn="ctr"/>
            <a:r>
              <a:rPr lang="es-PE" sz="800">
                <a:solidFill>
                  <a:srgbClr val="000000"/>
                </a:solidFill>
                <a:latin typeface="Arial Narrow" panose="020B0606020202030204" pitchFamily="34" charset="0"/>
                <a:cs typeface="Calibri"/>
                <a:sym typeface="Calibri"/>
              </a:rPr>
              <a:t>Al menos 4 sectores accesibles dentro y fuera del aula</a:t>
            </a:r>
            <a:endParaRPr lang="es-419" sz="800">
              <a:latin typeface="Arial Narrow" panose="020B0606020202030204" pitchFamily="34" charset="0"/>
            </a:endParaRPr>
          </a:p>
        </p:txBody>
      </p:sp>
      <p:sp>
        <p:nvSpPr>
          <p:cNvPr id="86" name="Rectángulo 85">
            <a:extLst>
              <a:ext uri="{FF2B5EF4-FFF2-40B4-BE49-F238E27FC236}">
                <a16:creationId xmlns="" xmlns:a16="http://schemas.microsoft.com/office/drawing/2014/main" id="{104602EC-9BE4-41EB-ABE2-867464A72295}"/>
              </a:ext>
            </a:extLst>
          </p:cNvPr>
          <p:cNvSpPr/>
          <p:nvPr/>
        </p:nvSpPr>
        <p:spPr>
          <a:xfrm>
            <a:off x="5938662" y="5950132"/>
            <a:ext cx="120692" cy="1206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87" name="CuadroTexto 86">
            <a:extLst>
              <a:ext uri="{FF2B5EF4-FFF2-40B4-BE49-F238E27FC236}">
                <a16:creationId xmlns="" xmlns:a16="http://schemas.microsoft.com/office/drawing/2014/main" id="{FEB79396-F3B7-48CE-A891-010D832159FE}"/>
              </a:ext>
            </a:extLst>
          </p:cNvPr>
          <p:cNvSpPr txBox="1"/>
          <p:nvPr/>
        </p:nvSpPr>
        <p:spPr>
          <a:xfrm>
            <a:off x="6007964" y="5866610"/>
            <a:ext cx="1736688" cy="338554"/>
          </a:xfrm>
          <a:prstGeom prst="rect">
            <a:avLst/>
          </a:prstGeom>
          <a:noFill/>
        </p:spPr>
        <p:txBody>
          <a:bodyPr wrap="square">
            <a:spAutoFit/>
          </a:bodyPr>
          <a:lstStyle/>
          <a:p>
            <a:pPr algn="ctr"/>
            <a:r>
              <a:rPr lang="es-PE" sz="800">
                <a:solidFill>
                  <a:srgbClr val="000000"/>
                </a:solidFill>
                <a:latin typeface="Arial Narrow" panose="020B0606020202030204" pitchFamily="34" charset="0"/>
                <a:cs typeface="Calibri"/>
                <a:sym typeface="Calibri"/>
              </a:rPr>
              <a:t>1 a 3 sectores accesibles para los niños dentro y/o fuera del aula</a:t>
            </a:r>
            <a:endParaRPr lang="es-419" sz="800">
              <a:latin typeface="Arial Narrow" panose="020B0606020202030204" pitchFamily="34" charset="0"/>
            </a:endParaRPr>
          </a:p>
        </p:txBody>
      </p:sp>
      <p:sp>
        <p:nvSpPr>
          <p:cNvPr id="88" name="Rectángulo 87">
            <a:extLst>
              <a:ext uri="{FF2B5EF4-FFF2-40B4-BE49-F238E27FC236}">
                <a16:creationId xmlns="" xmlns:a16="http://schemas.microsoft.com/office/drawing/2014/main" id="{310250BD-49DE-40A7-A9A9-E50E9127BC18}"/>
              </a:ext>
            </a:extLst>
          </p:cNvPr>
          <p:cNvSpPr/>
          <p:nvPr/>
        </p:nvSpPr>
        <p:spPr>
          <a:xfrm>
            <a:off x="5954711" y="6249161"/>
            <a:ext cx="120692" cy="1206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89" name="CuadroTexto 88">
            <a:extLst>
              <a:ext uri="{FF2B5EF4-FFF2-40B4-BE49-F238E27FC236}">
                <a16:creationId xmlns="" xmlns:a16="http://schemas.microsoft.com/office/drawing/2014/main" id="{E1B0BE52-A4A8-4B48-9093-22E803BC567B}"/>
              </a:ext>
            </a:extLst>
          </p:cNvPr>
          <p:cNvSpPr txBox="1"/>
          <p:nvPr/>
        </p:nvSpPr>
        <p:spPr>
          <a:xfrm>
            <a:off x="6024013" y="6165639"/>
            <a:ext cx="1799032" cy="215444"/>
          </a:xfrm>
          <a:prstGeom prst="rect">
            <a:avLst/>
          </a:prstGeom>
          <a:noFill/>
        </p:spPr>
        <p:txBody>
          <a:bodyPr wrap="square">
            <a:spAutoFit/>
          </a:bodyPr>
          <a:lstStyle/>
          <a:p>
            <a:pPr algn="ctr"/>
            <a:r>
              <a:rPr lang="es-PE" sz="800">
                <a:solidFill>
                  <a:srgbClr val="000000"/>
                </a:solidFill>
                <a:latin typeface="Arial Narrow" panose="020B0606020202030204" pitchFamily="34" charset="0"/>
                <a:cs typeface="Calibri"/>
                <a:sym typeface="Calibri"/>
              </a:rPr>
              <a:t>No hay sectores accesibles para los niños</a:t>
            </a:r>
            <a:endParaRPr lang="es-419" sz="800">
              <a:latin typeface="Arial Narrow" panose="020B0606020202030204" pitchFamily="34" charset="0"/>
            </a:endParaRPr>
          </a:p>
        </p:txBody>
      </p:sp>
      <p:cxnSp>
        <p:nvCxnSpPr>
          <p:cNvPr id="5" name="Conector recto 4">
            <a:extLst>
              <a:ext uri="{FF2B5EF4-FFF2-40B4-BE49-F238E27FC236}">
                <a16:creationId xmlns="" xmlns:a16="http://schemas.microsoft.com/office/drawing/2014/main" id="{A71C0E85-0A5F-4684-A9C9-9496FC6D1BCA}"/>
              </a:ext>
            </a:extLst>
          </p:cNvPr>
          <p:cNvCxnSpPr/>
          <p:nvPr/>
        </p:nvCxnSpPr>
        <p:spPr>
          <a:xfrm>
            <a:off x="4052867" y="1052499"/>
            <a:ext cx="0" cy="54516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 xmlns:a16="http://schemas.microsoft.com/office/drawing/2014/main" id="{D5CE2570-090D-4A7F-B2CE-46EB2575AB7D}"/>
              </a:ext>
            </a:extLst>
          </p:cNvPr>
          <p:cNvCxnSpPr/>
          <p:nvPr/>
        </p:nvCxnSpPr>
        <p:spPr>
          <a:xfrm>
            <a:off x="7718161" y="1042406"/>
            <a:ext cx="0" cy="54516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 xmlns:a16="http://schemas.microsoft.com/office/drawing/2014/main" id="{0AEC66C5-85CD-4FEE-82D6-737FBEE14EF9}"/>
              </a:ext>
            </a:extLst>
          </p:cNvPr>
          <p:cNvCxnSpPr>
            <a:cxnSpLocks/>
          </p:cNvCxnSpPr>
          <p:nvPr/>
        </p:nvCxnSpPr>
        <p:spPr>
          <a:xfrm flipH="1">
            <a:off x="435184" y="3409194"/>
            <a:ext cx="723536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3" name="CuadroTexto 72">
            <a:extLst>
              <a:ext uri="{FF2B5EF4-FFF2-40B4-BE49-F238E27FC236}">
                <a16:creationId xmlns="" xmlns:a16="http://schemas.microsoft.com/office/drawing/2014/main" id="{4532D68B-9578-45FD-BED7-018F6154C2F5}"/>
              </a:ext>
            </a:extLst>
          </p:cNvPr>
          <p:cNvSpPr txBox="1"/>
          <p:nvPr/>
        </p:nvSpPr>
        <p:spPr>
          <a:xfrm>
            <a:off x="495747" y="6584159"/>
            <a:ext cx="11698692"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200" latinLnBrk="1" hangingPunct="0">
              <a:defRPr/>
            </a:pPr>
            <a:r>
              <a:rPr kumimoji="0" lang="es-PE" sz="1100" i="0" u="sng" strike="noStrike" kern="1200" cap="none" spc="0" normalizeH="0" baseline="0" noProof="0">
                <a:ln>
                  <a:noFill/>
                </a:ln>
                <a:solidFill>
                  <a:srgbClr val="000000"/>
                </a:solidFill>
                <a:effectLst/>
                <a:uLnTx/>
                <a:uFillTx/>
                <a:latin typeface="Arial Narrow"/>
                <a:ea typeface="Calibri"/>
                <a:cs typeface="Calibri"/>
                <a:sym typeface="Calibri"/>
              </a:rPr>
              <a:t>Fuente</a:t>
            </a:r>
            <a:r>
              <a:rPr kumimoji="0" lang="es-PE" sz="1100" i="0" u="none" strike="noStrike" kern="1200" cap="none" spc="0" normalizeH="0" baseline="0" noProof="0">
                <a:ln>
                  <a:noFill/>
                </a:ln>
                <a:solidFill>
                  <a:srgbClr val="000000"/>
                </a:solidFill>
                <a:effectLst/>
                <a:uLnTx/>
                <a:uFillTx/>
                <a:latin typeface="Arial Narrow"/>
                <a:ea typeface="Calibri"/>
                <a:cs typeface="Calibri"/>
                <a:sym typeface="Calibri"/>
              </a:rPr>
              <a:t>: </a:t>
            </a:r>
            <a:r>
              <a:rPr kumimoji="0" lang="es-PE" sz="1100" b="1" i="0" u="none" strike="noStrike" kern="1200" cap="none" spc="0" normalizeH="0" baseline="0" noProof="0">
                <a:ln>
                  <a:noFill/>
                </a:ln>
                <a:solidFill>
                  <a:srgbClr val="000000"/>
                </a:solidFill>
                <a:effectLst/>
                <a:uLnTx/>
                <a:uFillTx/>
                <a:latin typeface="Arial Narrow"/>
                <a:ea typeface="Calibri"/>
                <a:cs typeface="Calibri"/>
                <a:sym typeface="Calibri"/>
              </a:rPr>
              <a:t>MELQO 2019 </a:t>
            </a:r>
            <a:r>
              <a:rPr kumimoji="0" lang="es-PE" sz="1100" i="0" u="none" strike="noStrike" kern="1200" cap="none" spc="0" normalizeH="0" baseline="0" noProof="0">
                <a:ln>
                  <a:noFill/>
                </a:ln>
                <a:solidFill>
                  <a:srgbClr val="000000"/>
                </a:solidFill>
                <a:effectLst/>
                <a:uLnTx/>
                <a:uFillTx/>
                <a:latin typeface="Arial Narrow"/>
                <a:ea typeface="Calibri"/>
                <a:cs typeface="Calibri"/>
                <a:sym typeface="Calibri"/>
              </a:rPr>
              <a:t>(</a:t>
            </a:r>
            <a:r>
              <a:rPr lang="es-PE" sz="1100">
                <a:solidFill>
                  <a:srgbClr val="000000"/>
                </a:solidFill>
                <a:latin typeface="Arial Narrow"/>
                <a:ea typeface="Calibri"/>
                <a:cs typeface="Calibri"/>
                <a:sym typeface="Calibri"/>
              </a:rPr>
              <a:t>N </a:t>
            </a:r>
            <a:r>
              <a:rPr lang="en-GB" sz="1100">
                <a:solidFill>
                  <a:srgbClr val="000000"/>
                </a:solidFill>
                <a:latin typeface="Arial Narrow"/>
                <a:ea typeface="Calibri"/>
                <a:cs typeface="Calibri"/>
                <a:sym typeface="Calibri"/>
              </a:rPr>
              <a:t>= 228 IEI </a:t>
            </a:r>
            <a:r>
              <a:rPr lang="es-PE" sz="1100">
                <a:solidFill>
                  <a:srgbClr val="000000"/>
                </a:solidFill>
                <a:latin typeface="Arial Narrow"/>
                <a:ea typeface="Calibri"/>
                <a:cs typeface="Calibri"/>
                <a:sym typeface="Calibri"/>
              </a:rPr>
              <a:t>Públicas</a:t>
            </a:r>
            <a:r>
              <a:rPr lang="en-GB" sz="1100">
                <a:solidFill>
                  <a:srgbClr val="000000"/>
                </a:solidFill>
                <a:latin typeface="Arial Narrow"/>
                <a:ea typeface="Calibri"/>
                <a:cs typeface="Calibri"/>
                <a:sym typeface="Calibri"/>
              </a:rPr>
              <a:t> y 370 aulas </a:t>
            </a:r>
            <a:r>
              <a:rPr lang="es-US" sz="1100">
                <a:solidFill>
                  <a:srgbClr val="000000"/>
                </a:solidFill>
                <a:latin typeface="Arial Narrow"/>
                <a:ea typeface="Calibri"/>
                <a:cs typeface="Calibri"/>
                <a:sym typeface="Calibri"/>
              </a:rPr>
              <a:t>observadas</a:t>
            </a:r>
            <a:r>
              <a:rPr lang="en-GB" sz="1100">
                <a:solidFill>
                  <a:srgbClr val="000000"/>
                </a:solidFill>
                <a:latin typeface="Arial Narrow"/>
                <a:ea typeface="Calibri"/>
                <a:cs typeface="Calibri"/>
                <a:sym typeface="Calibri"/>
              </a:rPr>
              <a:t>)</a:t>
            </a:r>
            <a:endParaRPr lang="en-US" sz="1100">
              <a:solidFill>
                <a:srgbClr val="000000"/>
              </a:solidFill>
              <a:latin typeface="Arial Narrow"/>
              <a:ea typeface="Calibri"/>
              <a:cs typeface="Calibri"/>
              <a:sym typeface="Calibri"/>
            </a:endParaRPr>
          </a:p>
        </p:txBody>
      </p:sp>
    </p:spTree>
    <p:extLst>
      <p:ext uri="{BB962C8B-B14F-4D97-AF65-F5344CB8AC3E}">
        <p14:creationId xmlns:p14="http://schemas.microsoft.com/office/powerpoint/2010/main" val="4157110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736847" y="1895337"/>
            <a:ext cx="4443099" cy="28844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atin typeface="Arial Narrow" panose="020B0606020202030204" pitchFamily="34" charset="0"/>
            </a:endParaRPr>
          </a:p>
        </p:txBody>
      </p:sp>
      <p:sp>
        <p:nvSpPr>
          <p:cNvPr id="2" name="Título 1">
            <a:extLst>
              <a:ext uri="{FF2B5EF4-FFF2-40B4-BE49-F238E27FC236}">
                <a16:creationId xmlns="" xmlns:a16="http://schemas.microsoft.com/office/drawing/2014/main" id="{539FCBAA-70F9-4C83-8E9A-DAF9CAD2484F}"/>
              </a:ext>
            </a:extLst>
          </p:cNvPr>
          <p:cNvSpPr>
            <a:spLocks noGrp="1"/>
          </p:cNvSpPr>
          <p:nvPr>
            <p:ph type="title"/>
          </p:nvPr>
        </p:nvSpPr>
        <p:spPr>
          <a:xfrm>
            <a:off x="3179322" y="198393"/>
            <a:ext cx="7277284" cy="619726"/>
          </a:xfrm>
        </p:spPr>
        <p:txBody>
          <a:bodyPr>
            <a:noAutofit/>
          </a:bodyPr>
          <a:lstStyle/>
          <a:p>
            <a:pPr algn="ctr"/>
            <a:r>
              <a:rPr lang="es-PE" sz="2400">
                <a:solidFill>
                  <a:schemeClr val="tx1"/>
                </a:solidFill>
                <a:latin typeface="+mn-lt"/>
                <a:ea typeface="+mn-ea"/>
                <a:cs typeface="+mn-cs"/>
              </a:rPr>
              <a:t>¿Cómo es la calidad de proceso de las IEI Públicas?</a:t>
            </a:r>
            <a:endParaRPr lang="en-US" sz="2400">
              <a:solidFill>
                <a:schemeClr val="tx1"/>
              </a:solidFill>
              <a:latin typeface="+mn-lt"/>
              <a:ea typeface="+mn-ea"/>
              <a:cs typeface="+mn-cs"/>
            </a:endParaRPr>
          </a:p>
        </p:txBody>
      </p:sp>
      <p:sp>
        <p:nvSpPr>
          <p:cNvPr id="11" name="Rectángulo: esquinas redondeadas 10">
            <a:extLst>
              <a:ext uri="{FF2B5EF4-FFF2-40B4-BE49-F238E27FC236}">
                <a16:creationId xmlns="" xmlns:a16="http://schemas.microsoft.com/office/drawing/2014/main" id="{FA957841-C9B0-4D34-B78A-9EE8DDAC7903}"/>
              </a:ext>
            </a:extLst>
          </p:cNvPr>
          <p:cNvSpPr/>
          <p:nvPr/>
        </p:nvSpPr>
        <p:spPr>
          <a:xfrm>
            <a:off x="592496" y="1040331"/>
            <a:ext cx="2683670" cy="510778"/>
          </a:xfrm>
          <a:prstGeom prst="roundRect">
            <a:avLst/>
          </a:prstGeom>
          <a:noFill/>
        </p:spPr>
        <p:txBody>
          <a:bodyPr wrap="square">
            <a:spAutoFit/>
          </a:bodyPr>
          <a:lstStyle/>
          <a:p>
            <a:pPr algn="ctr"/>
            <a:r>
              <a:rPr lang="es-PE" sz="1200" b="1" cap="all" spc="120">
                <a:latin typeface="Arial Narrow" panose="020B0606020202030204" pitchFamily="34" charset="0"/>
                <a:sym typeface="Calibri"/>
              </a:rPr>
              <a:t>JUEGO LIBRE EN SECTORES (</a:t>
            </a:r>
            <a:r>
              <a:rPr lang="es-PE" sz="1200" b="1" cap="all" spc="120" err="1">
                <a:latin typeface="Arial Narrow" panose="020B0606020202030204" pitchFamily="34" charset="0"/>
                <a:sym typeface="Calibri"/>
              </a:rPr>
              <a:t>jls</a:t>
            </a:r>
            <a:r>
              <a:rPr lang="es-PE" sz="1200" b="1" cap="all" spc="120">
                <a:latin typeface="Arial Narrow" panose="020B0606020202030204" pitchFamily="34" charset="0"/>
                <a:sym typeface="Calibri"/>
              </a:rPr>
              <a:t>)</a:t>
            </a:r>
          </a:p>
        </p:txBody>
      </p:sp>
      <p:sp>
        <p:nvSpPr>
          <p:cNvPr id="20" name="Rectángulo: esquinas redondeadas 19">
            <a:extLst>
              <a:ext uri="{FF2B5EF4-FFF2-40B4-BE49-F238E27FC236}">
                <a16:creationId xmlns="" xmlns:a16="http://schemas.microsoft.com/office/drawing/2014/main" id="{F95AE3FD-3AE2-48C5-8169-09D3E5E37F46}"/>
              </a:ext>
            </a:extLst>
          </p:cNvPr>
          <p:cNvSpPr/>
          <p:nvPr/>
        </p:nvSpPr>
        <p:spPr>
          <a:xfrm>
            <a:off x="5108812" y="1159505"/>
            <a:ext cx="2126455" cy="306465"/>
          </a:xfrm>
          <a:prstGeom prst="roundRect">
            <a:avLst/>
          </a:prstGeom>
          <a:noFill/>
        </p:spPr>
        <p:txBody>
          <a:bodyPr wrap="square">
            <a:spAutoFit/>
          </a:bodyPr>
          <a:lstStyle/>
          <a:p>
            <a:pPr algn="ctr"/>
            <a:r>
              <a:rPr lang="es-PE" sz="1200" b="1" cap="all" spc="120">
                <a:latin typeface="Arial Narrow" panose="020B0606020202030204" pitchFamily="34" charset="0"/>
                <a:sym typeface="Calibri"/>
              </a:rPr>
              <a:t>PENSAMIENTO CREATIVO</a:t>
            </a:r>
            <a:endParaRPr lang="en-US" sz="1200" b="1" cap="all" spc="120">
              <a:latin typeface="Arial Narrow" panose="020B0606020202030204" pitchFamily="34" charset="0"/>
              <a:sym typeface="Calibri"/>
            </a:endParaRPr>
          </a:p>
        </p:txBody>
      </p:sp>
      <p:sp>
        <p:nvSpPr>
          <p:cNvPr id="34" name="Rectángulo: esquinas redondeadas 33">
            <a:extLst>
              <a:ext uri="{FF2B5EF4-FFF2-40B4-BE49-F238E27FC236}">
                <a16:creationId xmlns="" xmlns:a16="http://schemas.microsoft.com/office/drawing/2014/main" id="{A089CE69-E7B7-49C0-A4BB-62A84C405F56}"/>
              </a:ext>
            </a:extLst>
          </p:cNvPr>
          <p:cNvSpPr/>
          <p:nvPr/>
        </p:nvSpPr>
        <p:spPr>
          <a:xfrm>
            <a:off x="8600671" y="1053364"/>
            <a:ext cx="3572233" cy="340519"/>
          </a:xfrm>
          <a:prstGeom prst="roundRect">
            <a:avLst/>
          </a:prstGeom>
          <a:noFill/>
          <a:ln>
            <a:noFill/>
          </a:ln>
        </p:spPr>
        <p:txBody>
          <a:bodyPr wrap="square">
            <a:spAutoFit/>
          </a:bodyPr>
          <a:lstStyle/>
          <a:p>
            <a:pPr algn="ctr"/>
            <a:r>
              <a:rPr lang="es-PE" sz="1200" b="1" cap="all" spc="120">
                <a:latin typeface="Arial Narrow" panose="020B0606020202030204" pitchFamily="34" charset="0"/>
                <a:sym typeface="Calibri"/>
              </a:rPr>
              <a:t>Interacciones</a:t>
            </a:r>
            <a:r>
              <a:rPr lang="es-PE" sz="1400" b="1" cap="all" spc="120">
                <a:latin typeface="Arial Narrow" panose="020B0606020202030204" pitchFamily="34" charset="0"/>
                <a:sym typeface="Calibri"/>
              </a:rPr>
              <a:t> </a:t>
            </a:r>
            <a:r>
              <a:rPr lang="es-PE" sz="1200" b="1" cap="all" spc="120">
                <a:latin typeface="Arial Narrow" panose="020B0606020202030204" pitchFamily="34" charset="0"/>
                <a:sym typeface="Calibri"/>
              </a:rPr>
              <a:t>docentes -</a:t>
            </a:r>
            <a:r>
              <a:rPr lang="es-PE" sz="1400" b="1" cap="all" spc="120">
                <a:latin typeface="Arial Narrow" panose="020B0606020202030204" pitchFamily="34" charset="0"/>
                <a:sym typeface="Calibri"/>
              </a:rPr>
              <a:t> </a:t>
            </a:r>
            <a:r>
              <a:rPr lang="es-PE" sz="1200" b="1" cap="all" spc="120">
                <a:latin typeface="Arial Narrow" panose="020B0606020202030204" pitchFamily="34" charset="0"/>
                <a:sym typeface="Calibri"/>
              </a:rPr>
              <a:t>estudiantes</a:t>
            </a:r>
            <a:endParaRPr lang="en-US" sz="1200" b="1" cap="all" spc="120">
              <a:latin typeface="Arial Narrow" panose="020B0606020202030204" pitchFamily="34" charset="0"/>
              <a:sym typeface="Calibri"/>
            </a:endParaRPr>
          </a:p>
        </p:txBody>
      </p:sp>
      <p:graphicFrame>
        <p:nvGraphicFramePr>
          <p:cNvPr id="10" name="Gráfico 9">
            <a:extLst>
              <a:ext uri="{FF2B5EF4-FFF2-40B4-BE49-F238E27FC236}">
                <a16:creationId xmlns="" xmlns:a16="http://schemas.microsoft.com/office/drawing/2014/main" id="{5DC3F5E7-36BC-439C-863E-91BAF56F25E5}"/>
              </a:ext>
            </a:extLst>
          </p:cNvPr>
          <p:cNvGraphicFramePr/>
          <p:nvPr/>
        </p:nvGraphicFramePr>
        <p:xfrm>
          <a:off x="269267" y="4116445"/>
          <a:ext cx="3408888" cy="1976382"/>
        </p:xfrm>
        <a:graphic>
          <a:graphicData uri="http://schemas.openxmlformats.org/drawingml/2006/chart">
            <c:chart xmlns:c="http://schemas.openxmlformats.org/drawingml/2006/chart" xmlns:r="http://schemas.openxmlformats.org/officeDocument/2006/relationships" r:id="rId3"/>
          </a:graphicData>
        </a:graphic>
      </p:graphicFrame>
      <p:pic>
        <p:nvPicPr>
          <p:cNvPr id="61" name="Gráfico 60" descr="Centro educativo con relleno sólido">
            <a:extLst>
              <a:ext uri="{FF2B5EF4-FFF2-40B4-BE49-F238E27FC236}">
                <a16:creationId xmlns="" xmlns:a16="http://schemas.microsoft.com/office/drawing/2014/main" id="{126C7614-B035-4665-97EF-ECA66E91A30C}"/>
              </a:ext>
            </a:extLst>
          </p:cNvPr>
          <p:cNvPicPr>
            <a:picLocks noChangeAspect="1"/>
          </p:cNvPicPr>
          <p:nvPr/>
        </p:nvPicPr>
        <p:blipFill>
          <a:blip r:embed="rId4"/>
          <a:stretch>
            <a:fillRect/>
          </a:stretch>
        </p:blipFill>
        <p:spPr>
          <a:xfrm>
            <a:off x="2423322" y="77140"/>
            <a:ext cx="756000" cy="756000"/>
          </a:xfrm>
          <a:prstGeom prst="rect">
            <a:avLst/>
          </a:prstGeom>
        </p:spPr>
      </p:pic>
      <p:sp>
        <p:nvSpPr>
          <p:cNvPr id="75" name="CuadroTexto 74">
            <a:extLst>
              <a:ext uri="{FF2B5EF4-FFF2-40B4-BE49-F238E27FC236}">
                <a16:creationId xmlns="" xmlns:a16="http://schemas.microsoft.com/office/drawing/2014/main" id="{6A947792-F132-453B-9150-04F9374DC2CE}"/>
              </a:ext>
            </a:extLst>
          </p:cNvPr>
          <p:cNvSpPr txBox="1"/>
          <p:nvPr/>
        </p:nvSpPr>
        <p:spPr>
          <a:xfrm>
            <a:off x="8030723" y="4944902"/>
            <a:ext cx="1286870" cy="523220"/>
          </a:xfrm>
          <a:prstGeom prst="rect">
            <a:avLst/>
          </a:prstGeom>
          <a:noFill/>
        </p:spPr>
        <p:txBody>
          <a:bodyPr wrap="square" rtlCol="0">
            <a:spAutoFit/>
          </a:bodyPr>
          <a:lstStyle>
            <a:defPPr>
              <a:defRPr lang="es-PE"/>
            </a:defPPr>
            <a:lvl1pPr algn="ctr">
              <a:defRPr sz="2800" b="1">
                <a:solidFill>
                  <a:schemeClr val="accent5">
                    <a:lumMod val="75000"/>
                  </a:schemeClr>
                </a:solidFill>
              </a:defRPr>
            </a:lvl1pPr>
          </a:lstStyle>
          <a:p>
            <a:r>
              <a:rPr lang="es-419" sz="1200">
                <a:latin typeface="Arial Narrow" panose="020B0606020202030204" pitchFamily="34" charset="0"/>
              </a:rPr>
              <a:t>En el  </a:t>
            </a:r>
            <a:r>
              <a:rPr lang="es-419">
                <a:latin typeface="Arial Narrow" panose="020B0606020202030204" pitchFamily="34" charset="0"/>
              </a:rPr>
              <a:t>93%</a:t>
            </a:r>
          </a:p>
        </p:txBody>
      </p:sp>
      <p:sp>
        <p:nvSpPr>
          <p:cNvPr id="77" name="Google Shape;732;p32">
            <a:extLst>
              <a:ext uri="{FF2B5EF4-FFF2-40B4-BE49-F238E27FC236}">
                <a16:creationId xmlns="" xmlns:a16="http://schemas.microsoft.com/office/drawing/2014/main" id="{D064C32C-9F63-469B-9907-29997950B134}"/>
              </a:ext>
            </a:extLst>
          </p:cNvPr>
          <p:cNvSpPr txBox="1"/>
          <p:nvPr/>
        </p:nvSpPr>
        <p:spPr>
          <a:xfrm>
            <a:off x="7885521" y="5396774"/>
            <a:ext cx="1787621" cy="938678"/>
          </a:xfrm>
          <a:prstGeom prst="rect">
            <a:avLst/>
          </a:prstGeom>
          <a:noFill/>
          <a:ln>
            <a:noFill/>
          </a:ln>
        </p:spPr>
        <p:txBody>
          <a:bodyPr spcFirstLastPara="1" wrap="square" lIns="91425" tIns="45700" rIns="91425" bIns="45700" anchor="t" anchorCtr="0">
            <a:spAutoFit/>
          </a:bodyPr>
          <a:lstStyle/>
          <a:p>
            <a:pPr lvl="0" algn="ctr">
              <a:defRPr/>
            </a:pPr>
            <a:r>
              <a:rPr kumimoji="0" lang="es-ES" sz="1100" b="0" i="0" u="none" strike="noStrike" kern="1200" cap="none" spc="0" normalizeH="0" baseline="0" noProof="0">
                <a:ln>
                  <a:noFill/>
                </a:ln>
                <a:solidFill>
                  <a:prstClr val="black"/>
                </a:solidFill>
                <a:effectLst/>
                <a:uLnTx/>
                <a:uFillTx/>
                <a:latin typeface="Arial Narrow" panose="020B0606020202030204" pitchFamily="34" charset="0"/>
              </a:rPr>
              <a:t>de aulas observa</a:t>
            </a:r>
            <a:r>
              <a:rPr lang="es-ES" sz="1100">
                <a:solidFill>
                  <a:prstClr val="black"/>
                </a:solidFill>
                <a:latin typeface="Arial Narrow" panose="020B0606020202030204" pitchFamily="34" charset="0"/>
              </a:rPr>
              <a:t>das los estudiantes interactúan mediante conversaciones y gestos amigables a lo largo de toda la jornada</a:t>
            </a:r>
          </a:p>
        </p:txBody>
      </p:sp>
      <p:sp>
        <p:nvSpPr>
          <p:cNvPr id="80" name="Rectángulo: esquinas redondeadas 79">
            <a:extLst>
              <a:ext uri="{FF2B5EF4-FFF2-40B4-BE49-F238E27FC236}">
                <a16:creationId xmlns="" xmlns:a16="http://schemas.microsoft.com/office/drawing/2014/main" id="{FE4898DE-9485-4256-B0B2-0F8085BD450A}"/>
              </a:ext>
            </a:extLst>
          </p:cNvPr>
          <p:cNvSpPr/>
          <p:nvPr/>
        </p:nvSpPr>
        <p:spPr>
          <a:xfrm>
            <a:off x="4642905" y="3714133"/>
            <a:ext cx="3118641" cy="510778"/>
          </a:xfrm>
          <a:prstGeom prst="roundRect">
            <a:avLst/>
          </a:prstGeom>
          <a:noFill/>
        </p:spPr>
        <p:txBody>
          <a:bodyPr wrap="square">
            <a:spAutoFit/>
          </a:bodyPr>
          <a:lstStyle/>
          <a:p>
            <a:pPr algn="ctr"/>
            <a:r>
              <a:rPr lang="es-PE" sz="1200" b="1" cap="all" spc="120">
                <a:latin typeface="Arial Narrow" panose="020B0606020202030204" pitchFamily="34" charset="0"/>
                <a:sym typeface="Calibri"/>
              </a:rPr>
              <a:t>Ayuda para resolver dificultades, dudas y/o errores</a:t>
            </a:r>
          </a:p>
        </p:txBody>
      </p:sp>
      <p:sp>
        <p:nvSpPr>
          <p:cNvPr id="82" name="Rectángulo 81">
            <a:extLst>
              <a:ext uri="{FF2B5EF4-FFF2-40B4-BE49-F238E27FC236}">
                <a16:creationId xmlns="" xmlns:a16="http://schemas.microsoft.com/office/drawing/2014/main" id="{5608F476-858A-4257-BBFD-E4E7494C6996}"/>
              </a:ext>
            </a:extLst>
          </p:cNvPr>
          <p:cNvSpPr/>
          <p:nvPr/>
        </p:nvSpPr>
        <p:spPr>
          <a:xfrm>
            <a:off x="5797489" y="4475905"/>
            <a:ext cx="120692" cy="12069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83" name="CuadroTexto 82">
            <a:extLst>
              <a:ext uri="{FF2B5EF4-FFF2-40B4-BE49-F238E27FC236}">
                <a16:creationId xmlns="" xmlns:a16="http://schemas.microsoft.com/office/drawing/2014/main" id="{2C975773-B980-4483-909E-80D27B677D7D}"/>
              </a:ext>
            </a:extLst>
          </p:cNvPr>
          <p:cNvSpPr txBox="1"/>
          <p:nvPr/>
        </p:nvSpPr>
        <p:spPr>
          <a:xfrm>
            <a:off x="5983322" y="4406330"/>
            <a:ext cx="1533398" cy="415498"/>
          </a:xfrm>
          <a:prstGeom prst="rect">
            <a:avLst/>
          </a:prstGeom>
          <a:noFill/>
        </p:spPr>
        <p:txBody>
          <a:bodyPr wrap="square">
            <a:spAutoFit/>
          </a:bodyPr>
          <a:lstStyle/>
          <a:p>
            <a:r>
              <a:rPr lang="es-ES" sz="700">
                <a:latin typeface="Arial Narrow" panose="020B0606020202030204" pitchFamily="34" charset="0"/>
              </a:rPr>
              <a:t>La docente no presta atención a las dificultades, dudas y/o errores de sus estudiantes.</a:t>
            </a:r>
          </a:p>
        </p:txBody>
      </p:sp>
      <p:sp>
        <p:nvSpPr>
          <p:cNvPr id="84" name="Rectángulo 83">
            <a:extLst>
              <a:ext uri="{FF2B5EF4-FFF2-40B4-BE49-F238E27FC236}">
                <a16:creationId xmlns="" xmlns:a16="http://schemas.microsoft.com/office/drawing/2014/main" id="{C6C3252D-28CD-4129-BC06-2830C1C55755}"/>
              </a:ext>
            </a:extLst>
          </p:cNvPr>
          <p:cNvSpPr/>
          <p:nvPr/>
        </p:nvSpPr>
        <p:spPr>
          <a:xfrm>
            <a:off x="5792983" y="4931202"/>
            <a:ext cx="120692" cy="120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85" name="CuadroTexto 84">
            <a:extLst>
              <a:ext uri="{FF2B5EF4-FFF2-40B4-BE49-F238E27FC236}">
                <a16:creationId xmlns="" xmlns:a16="http://schemas.microsoft.com/office/drawing/2014/main" id="{5D13F433-43BC-4F9A-BB52-EE4F742043F7}"/>
              </a:ext>
            </a:extLst>
          </p:cNvPr>
          <p:cNvSpPr txBox="1"/>
          <p:nvPr/>
        </p:nvSpPr>
        <p:spPr>
          <a:xfrm>
            <a:off x="5978816" y="4852567"/>
            <a:ext cx="1603009" cy="415498"/>
          </a:xfrm>
          <a:prstGeom prst="rect">
            <a:avLst/>
          </a:prstGeom>
          <a:noFill/>
        </p:spPr>
        <p:txBody>
          <a:bodyPr wrap="square">
            <a:spAutoFit/>
          </a:bodyPr>
          <a:lstStyle/>
          <a:p>
            <a:pPr lvl="0"/>
            <a:r>
              <a:rPr lang="es-ES" sz="700">
                <a:latin typeface="Arial Narrow" panose="020B0606020202030204" pitchFamily="34" charset="0"/>
              </a:rPr>
              <a:t>La docente presta atención a las dificultades, dudas y/o errores, pero proporciona la respuesta correcta</a:t>
            </a:r>
          </a:p>
        </p:txBody>
      </p:sp>
      <p:sp>
        <p:nvSpPr>
          <p:cNvPr id="86" name="Rectángulo 85">
            <a:extLst>
              <a:ext uri="{FF2B5EF4-FFF2-40B4-BE49-F238E27FC236}">
                <a16:creationId xmlns="" xmlns:a16="http://schemas.microsoft.com/office/drawing/2014/main" id="{104602EC-9BE4-41EB-ABE2-867464A72295}"/>
              </a:ext>
            </a:extLst>
          </p:cNvPr>
          <p:cNvSpPr/>
          <p:nvPr/>
        </p:nvSpPr>
        <p:spPr>
          <a:xfrm>
            <a:off x="5806154" y="5401629"/>
            <a:ext cx="120692" cy="1206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87" name="CuadroTexto 86">
            <a:extLst>
              <a:ext uri="{FF2B5EF4-FFF2-40B4-BE49-F238E27FC236}">
                <a16:creationId xmlns="" xmlns:a16="http://schemas.microsoft.com/office/drawing/2014/main" id="{FEB79396-F3B7-48CE-A891-010D832159FE}"/>
              </a:ext>
            </a:extLst>
          </p:cNvPr>
          <p:cNvSpPr txBox="1"/>
          <p:nvPr/>
        </p:nvSpPr>
        <p:spPr>
          <a:xfrm>
            <a:off x="5972199" y="5329543"/>
            <a:ext cx="1633568" cy="523220"/>
          </a:xfrm>
          <a:prstGeom prst="rect">
            <a:avLst/>
          </a:prstGeom>
          <a:noFill/>
        </p:spPr>
        <p:txBody>
          <a:bodyPr wrap="square">
            <a:spAutoFit/>
          </a:bodyPr>
          <a:lstStyle/>
          <a:p>
            <a:r>
              <a:rPr lang="es-ES" sz="700">
                <a:solidFill>
                  <a:srgbClr val="000000"/>
                </a:solidFill>
                <a:latin typeface="Arial Narrow" panose="020B0606020202030204" pitchFamily="34" charset="0"/>
                <a:cs typeface="Calibri"/>
                <a:sym typeface="Calibri"/>
              </a:rPr>
              <a:t>La docente presta atención a las dificultades, dudas y/o errores, animándoles a alcanzar su propia respuesta, brindándoles asistencia limitada.</a:t>
            </a:r>
          </a:p>
        </p:txBody>
      </p:sp>
      <p:sp>
        <p:nvSpPr>
          <p:cNvPr id="88" name="Rectángulo 87">
            <a:extLst>
              <a:ext uri="{FF2B5EF4-FFF2-40B4-BE49-F238E27FC236}">
                <a16:creationId xmlns="" xmlns:a16="http://schemas.microsoft.com/office/drawing/2014/main" id="{310250BD-49DE-40A7-A9A9-E50E9127BC18}"/>
              </a:ext>
            </a:extLst>
          </p:cNvPr>
          <p:cNvSpPr/>
          <p:nvPr/>
        </p:nvSpPr>
        <p:spPr>
          <a:xfrm>
            <a:off x="5820423" y="6033813"/>
            <a:ext cx="120692" cy="1206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89" name="CuadroTexto 88">
            <a:extLst>
              <a:ext uri="{FF2B5EF4-FFF2-40B4-BE49-F238E27FC236}">
                <a16:creationId xmlns="" xmlns:a16="http://schemas.microsoft.com/office/drawing/2014/main" id="{E1B0BE52-A4A8-4B48-9093-22E803BC567B}"/>
              </a:ext>
            </a:extLst>
          </p:cNvPr>
          <p:cNvSpPr txBox="1"/>
          <p:nvPr/>
        </p:nvSpPr>
        <p:spPr>
          <a:xfrm>
            <a:off x="5965909" y="5935707"/>
            <a:ext cx="1656805" cy="523220"/>
          </a:xfrm>
          <a:prstGeom prst="rect">
            <a:avLst/>
          </a:prstGeom>
          <a:noFill/>
        </p:spPr>
        <p:txBody>
          <a:bodyPr wrap="square">
            <a:spAutoFit/>
          </a:bodyPr>
          <a:lstStyle/>
          <a:p>
            <a:r>
              <a:rPr lang="es-ES" sz="700">
                <a:latin typeface="Arial Narrow" panose="020B0606020202030204" pitchFamily="34" charset="0"/>
              </a:rPr>
              <a:t>La docente presta atención a las dificultades, dudas y/o errores ayudando a los/las estudiantes a alcanzar su propia respuesta a través de la reflexión.</a:t>
            </a:r>
          </a:p>
        </p:txBody>
      </p:sp>
      <p:cxnSp>
        <p:nvCxnSpPr>
          <p:cNvPr id="5" name="Conector recto 4">
            <a:extLst>
              <a:ext uri="{FF2B5EF4-FFF2-40B4-BE49-F238E27FC236}">
                <a16:creationId xmlns="" xmlns:a16="http://schemas.microsoft.com/office/drawing/2014/main" id="{A71C0E85-0A5F-4684-A9C9-9496FC6D1BCA}"/>
              </a:ext>
            </a:extLst>
          </p:cNvPr>
          <p:cNvCxnSpPr/>
          <p:nvPr/>
        </p:nvCxnSpPr>
        <p:spPr>
          <a:xfrm>
            <a:off x="4052867" y="1140987"/>
            <a:ext cx="0" cy="54516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 xmlns:a16="http://schemas.microsoft.com/office/drawing/2014/main" id="{D5CE2570-090D-4A7F-B2CE-46EB2575AB7D}"/>
              </a:ext>
            </a:extLst>
          </p:cNvPr>
          <p:cNvCxnSpPr/>
          <p:nvPr/>
        </p:nvCxnSpPr>
        <p:spPr>
          <a:xfrm>
            <a:off x="7718160" y="1140987"/>
            <a:ext cx="0" cy="54516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 xmlns:a16="http://schemas.microsoft.com/office/drawing/2014/main" id="{0AEC66C5-85CD-4FEE-82D6-737FBEE14EF9}"/>
              </a:ext>
            </a:extLst>
          </p:cNvPr>
          <p:cNvCxnSpPr>
            <a:cxnSpLocks/>
          </p:cNvCxnSpPr>
          <p:nvPr/>
        </p:nvCxnSpPr>
        <p:spPr>
          <a:xfrm flipH="1">
            <a:off x="435184" y="3497682"/>
            <a:ext cx="723536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7852902" y="2343250"/>
            <a:ext cx="4236878" cy="1015663"/>
          </a:xfrm>
          <a:prstGeom prst="rect">
            <a:avLst/>
          </a:prstGeom>
          <a:solidFill>
            <a:schemeClr val="accent1">
              <a:lumMod val="20000"/>
              <a:lumOff val="80000"/>
            </a:schemeClr>
          </a:solidFill>
        </p:spPr>
        <p:txBody>
          <a:bodyPr wrap="square">
            <a:spAutoFit/>
          </a:bodyPr>
          <a:lstStyle/>
          <a:p>
            <a:pPr lvl="0" algn="ctr">
              <a:defRPr/>
            </a:pPr>
            <a:r>
              <a:rPr lang="es-PE" b="1">
                <a:latin typeface="Arial Narrow" panose="020B0606020202030204" pitchFamily="34" charset="0"/>
              </a:rPr>
              <a:t>54%</a:t>
            </a:r>
          </a:p>
          <a:p>
            <a:pPr lvl="0" algn="ctr">
              <a:defRPr/>
            </a:pPr>
            <a:r>
              <a:rPr lang="es-419" sz="1400">
                <a:latin typeface="Arial Narrow" panose="020B0606020202030204" pitchFamily="34" charset="0"/>
              </a:rPr>
              <a:t>De docentes mantienen </a:t>
            </a:r>
            <a:r>
              <a:rPr lang="es-419" sz="1400" b="1">
                <a:latin typeface="Arial Narrow" panose="020B0606020202030204" pitchFamily="34" charset="0"/>
              </a:rPr>
              <a:t>interacciones verbales negativas </a:t>
            </a:r>
            <a:r>
              <a:rPr lang="es-419" sz="1400">
                <a:latin typeface="Arial Narrow" panose="020B0606020202030204" pitchFamily="34" charset="0"/>
              </a:rPr>
              <a:t>con estudiantes individuales a lo largo de la jornada, siendo la más frecuente el uso de amenazas</a:t>
            </a:r>
            <a:endParaRPr lang="es-PE" sz="1400">
              <a:latin typeface="Arial Narrow" panose="020B0606020202030204" pitchFamily="34" charset="0"/>
            </a:endParaRPr>
          </a:p>
        </p:txBody>
      </p:sp>
      <p:sp>
        <p:nvSpPr>
          <p:cNvPr id="6" name="Rectángulo 5"/>
          <p:cNvSpPr/>
          <p:nvPr/>
        </p:nvSpPr>
        <p:spPr>
          <a:xfrm>
            <a:off x="7852541" y="3446333"/>
            <a:ext cx="4258972" cy="923330"/>
          </a:xfrm>
          <a:prstGeom prst="rect">
            <a:avLst/>
          </a:prstGeom>
          <a:solidFill>
            <a:schemeClr val="accent2">
              <a:lumMod val="20000"/>
              <a:lumOff val="80000"/>
            </a:schemeClr>
          </a:solidFill>
        </p:spPr>
        <p:txBody>
          <a:bodyPr wrap="square">
            <a:spAutoFit/>
          </a:bodyPr>
          <a:lstStyle/>
          <a:p>
            <a:pPr lvl="0" algn="ctr">
              <a:defRPr/>
            </a:pPr>
            <a:r>
              <a:rPr lang="es-PE" b="1">
                <a:latin typeface="Arial Narrow" panose="020B0606020202030204" pitchFamily="34" charset="0"/>
              </a:rPr>
              <a:t>41%</a:t>
            </a:r>
          </a:p>
          <a:p>
            <a:pPr lvl="0" algn="ctr">
              <a:defRPr/>
            </a:pPr>
            <a:r>
              <a:rPr lang="es-419" sz="1200">
                <a:latin typeface="Arial Narrow" panose="020B0606020202030204" pitchFamily="34" charset="0"/>
              </a:rPr>
              <a:t>De docentes mantienen </a:t>
            </a:r>
            <a:r>
              <a:rPr lang="es-419" sz="1200" b="1">
                <a:latin typeface="Arial Narrow" panose="020B0606020202030204" pitchFamily="34" charset="0"/>
              </a:rPr>
              <a:t>interacciones físicas negativas </a:t>
            </a:r>
            <a:r>
              <a:rPr lang="es-419" sz="1200">
                <a:latin typeface="Arial Narrow" panose="020B0606020202030204" pitchFamily="34" charset="0"/>
              </a:rPr>
              <a:t>con estudiantes individuales a lo largo de la jornada, siendo la más frecuente el uso de la fuerza para controlar a los niños/as</a:t>
            </a:r>
            <a:endParaRPr lang="es-PE" sz="1200">
              <a:latin typeface="Arial Narrow" panose="020B0606020202030204" pitchFamily="34" charset="0"/>
            </a:endParaRPr>
          </a:p>
        </p:txBody>
      </p:sp>
      <p:sp>
        <p:nvSpPr>
          <p:cNvPr id="12" name="Rectángulo 11"/>
          <p:cNvSpPr/>
          <p:nvPr/>
        </p:nvSpPr>
        <p:spPr>
          <a:xfrm>
            <a:off x="7852901" y="1491984"/>
            <a:ext cx="4236880" cy="800219"/>
          </a:xfrm>
          <a:prstGeom prst="rect">
            <a:avLst/>
          </a:prstGeom>
          <a:solidFill>
            <a:schemeClr val="accent4">
              <a:lumMod val="20000"/>
              <a:lumOff val="80000"/>
            </a:schemeClr>
          </a:solidFill>
        </p:spPr>
        <p:txBody>
          <a:bodyPr wrap="square">
            <a:spAutoFit/>
          </a:bodyPr>
          <a:lstStyle/>
          <a:p>
            <a:pPr lvl="0" algn="ctr">
              <a:defRPr/>
            </a:pPr>
            <a:r>
              <a:rPr lang="es-PE" b="1">
                <a:latin typeface="Arial Narrow" panose="020B0606020202030204" pitchFamily="34" charset="0"/>
              </a:rPr>
              <a:t>78%</a:t>
            </a:r>
          </a:p>
          <a:p>
            <a:pPr lvl="0" algn="ctr">
              <a:defRPr/>
            </a:pPr>
            <a:r>
              <a:rPr lang="es-419" sz="1400">
                <a:latin typeface="Arial Narrow" panose="020B0606020202030204" pitchFamily="34" charset="0"/>
              </a:rPr>
              <a:t>De docentes mantienen </a:t>
            </a:r>
            <a:r>
              <a:rPr lang="es-419" sz="1400" b="1">
                <a:latin typeface="Arial Narrow" panose="020B0606020202030204" pitchFamily="34" charset="0"/>
              </a:rPr>
              <a:t>interacciones positivas </a:t>
            </a:r>
            <a:r>
              <a:rPr lang="es-419" sz="1400">
                <a:latin typeface="Arial Narrow" panose="020B0606020202030204" pitchFamily="34" charset="0"/>
              </a:rPr>
              <a:t>con los estudiantes a lo largo de la jornada</a:t>
            </a:r>
            <a:endParaRPr lang="es-PE" sz="1400">
              <a:latin typeface="Arial Narrow" panose="020B0606020202030204" pitchFamily="34" charset="0"/>
            </a:endParaRPr>
          </a:p>
        </p:txBody>
      </p:sp>
      <p:sp>
        <p:nvSpPr>
          <p:cNvPr id="76" name="CuadroTexto 75">
            <a:extLst>
              <a:ext uri="{FF2B5EF4-FFF2-40B4-BE49-F238E27FC236}">
                <a16:creationId xmlns="" xmlns:a16="http://schemas.microsoft.com/office/drawing/2014/main" id="{6A947792-F132-453B-9150-04F9374DC2CE}"/>
              </a:ext>
            </a:extLst>
          </p:cNvPr>
          <p:cNvSpPr txBox="1"/>
          <p:nvPr/>
        </p:nvSpPr>
        <p:spPr>
          <a:xfrm>
            <a:off x="10262646" y="4913039"/>
            <a:ext cx="1286870" cy="523220"/>
          </a:xfrm>
          <a:prstGeom prst="rect">
            <a:avLst/>
          </a:prstGeom>
          <a:noFill/>
        </p:spPr>
        <p:txBody>
          <a:bodyPr wrap="square" rtlCol="0">
            <a:spAutoFit/>
          </a:bodyPr>
          <a:lstStyle>
            <a:defPPr>
              <a:defRPr lang="es-PE"/>
            </a:defPPr>
            <a:lvl1pPr algn="ctr">
              <a:defRPr sz="2800" b="1">
                <a:solidFill>
                  <a:schemeClr val="accent5">
                    <a:lumMod val="75000"/>
                  </a:schemeClr>
                </a:solidFill>
              </a:defRPr>
            </a:lvl1pPr>
          </a:lstStyle>
          <a:p>
            <a:r>
              <a:rPr lang="es-419" sz="1200">
                <a:latin typeface="Arial Narrow" panose="020B0606020202030204" pitchFamily="34" charset="0"/>
              </a:rPr>
              <a:t>En el  </a:t>
            </a:r>
            <a:r>
              <a:rPr lang="es-419">
                <a:latin typeface="Arial Narrow" panose="020B0606020202030204" pitchFamily="34" charset="0"/>
              </a:rPr>
              <a:t>41%</a:t>
            </a:r>
          </a:p>
        </p:txBody>
      </p:sp>
      <p:sp>
        <p:nvSpPr>
          <p:cNvPr id="78" name="Google Shape;732;p32">
            <a:extLst>
              <a:ext uri="{FF2B5EF4-FFF2-40B4-BE49-F238E27FC236}">
                <a16:creationId xmlns="" xmlns:a16="http://schemas.microsoft.com/office/drawing/2014/main" id="{D064C32C-9F63-469B-9907-29997950B134}"/>
              </a:ext>
            </a:extLst>
          </p:cNvPr>
          <p:cNvSpPr txBox="1"/>
          <p:nvPr/>
        </p:nvSpPr>
        <p:spPr>
          <a:xfrm>
            <a:off x="9735619" y="5375544"/>
            <a:ext cx="2354162" cy="1107955"/>
          </a:xfrm>
          <a:prstGeom prst="rect">
            <a:avLst/>
          </a:prstGeom>
          <a:noFill/>
          <a:ln>
            <a:noFill/>
          </a:ln>
        </p:spPr>
        <p:txBody>
          <a:bodyPr spcFirstLastPara="1" wrap="square" lIns="91425" tIns="45700" rIns="91425" bIns="45700" anchor="t" anchorCtr="0">
            <a:spAutoFit/>
          </a:bodyPr>
          <a:lstStyle/>
          <a:p>
            <a:pPr lvl="0" algn="ctr">
              <a:defRPr/>
            </a:pPr>
            <a:r>
              <a:rPr kumimoji="0" lang="es-ES" sz="1100" b="0" i="0" u="none" strike="noStrike" kern="1200" cap="none" spc="0" normalizeH="0" baseline="0" noProof="0">
                <a:ln>
                  <a:noFill/>
                </a:ln>
                <a:solidFill>
                  <a:prstClr val="black"/>
                </a:solidFill>
                <a:effectLst/>
                <a:uLnTx/>
                <a:uFillTx/>
                <a:latin typeface="Arial Narrow" panose="020B0606020202030204" pitchFamily="34" charset="0"/>
              </a:rPr>
              <a:t>de aulas observa</a:t>
            </a:r>
            <a:r>
              <a:rPr lang="es-ES" sz="1100">
                <a:solidFill>
                  <a:prstClr val="black"/>
                </a:solidFill>
                <a:latin typeface="Arial Narrow" panose="020B0606020202030204" pitchFamily="34" charset="0"/>
              </a:rPr>
              <a:t>das </a:t>
            </a:r>
            <a:r>
              <a:rPr lang="es-419" sz="1100">
                <a:latin typeface="Arial Narrow" panose="020B0606020202030204" pitchFamily="34" charset="0"/>
              </a:rPr>
              <a:t>se identifican </a:t>
            </a:r>
            <a:r>
              <a:rPr lang="es-419" sz="1100" b="1">
                <a:latin typeface="Arial Narrow" panose="020B0606020202030204" pitchFamily="34" charset="0"/>
              </a:rPr>
              <a:t>interacciones negativas </a:t>
            </a:r>
            <a:r>
              <a:rPr lang="es-419" sz="1100">
                <a:latin typeface="Arial Narrow" panose="020B0606020202030204" pitchFamily="34" charset="0"/>
              </a:rPr>
              <a:t>entre estudiantes, s</a:t>
            </a:r>
            <a:r>
              <a:rPr lang="es-PE" sz="1100" err="1">
                <a:latin typeface="Arial Narrow" panose="020B0606020202030204" pitchFamily="34" charset="0"/>
                <a:sym typeface="Calibri"/>
              </a:rPr>
              <a:t>iendo</a:t>
            </a:r>
            <a:r>
              <a:rPr lang="es-PE" sz="1100">
                <a:latin typeface="Arial Narrow" panose="020B0606020202030204" pitchFamily="34" charset="0"/>
                <a:sym typeface="Calibri"/>
              </a:rPr>
              <a:t> la más frecuente </a:t>
            </a:r>
            <a:r>
              <a:rPr lang="es-PE" sz="1100" b="1">
                <a:latin typeface="Arial Narrow" panose="020B0606020202030204" pitchFamily="34" charset="0"/>
                <a:sym typeface="Calibri"/>
              </a:rPr>
              <a:t>la agresión </a:t>
            </a:r>
            <a:r>
              <a:rPr lang="es-ES" sz="1100" b="1">
                <a:latin typeface="Arial Narrow" panose="020B0606020202030204" pitchFamily="34" charset="0"/>
                <a:sym typeface="Calibri"/>
              </a:rPr>
              <a:t>física  y/o daño intencional a la propiedad del otro</a:t>
            </a:r>
            <a:r>
              <a:rPr lang="es-ES" sz="1100">
                <a:latin typeface="Arial Narrow" panose="020B0606020202030204" pitchFamily="34" charset="0"/>
                <a:sym typeface="Calibri"/>
              </a:rPr>
              <a:t> (al menos en </a:t>
            </a:r>
            <a:r>
              <a:rPr lang="es-ES" sz="1100" b="1">
                <a:latin typeface="Arial Narrow" panose="020B0606020202030204" pitchFamily="34" charset="0"/>
                <a:sym typeface="Calibri"/>
              </a:rPr>
              <a:t>3 </a:t>
            </a:r>
            <a:r>
              <a:rPr lang="es-ES" sz="1100">
                <a:latin typeface="Arial Narrow" panose="020B0606020202030204" pitchFamily="34" charset="0"/>
                <a:sym typeface="Calibri"/>
              </a:rPr>
              <a:t>oportunidades).</a:t>
            </a:r>
            <a:endParaRPr lang="es-PE" sz="1100">
              <a:latin typeface="Arial Narrow" panose="020B0606020202030204" pitchFamily="34" charset="0"/>
            </a:endParaRPr>
          </a:p>
        </p:txBody>
      </p:sp>
      <p:sp>
        <p:nvSpPr>
          <p:cNvPr id="90" name="Rectángulo: esquinas redondeadas 33">
            <a:extLst>
              <a:ext uri="{FF2B5EF4-FFF2-40B4-BE49-F238E27FC236}">
                <a16:creationId xmlns="" xmlns:a16="http://schemas.microsoft.com/office/drawing/2014/main" id="{A089CE69-E7B7-49C0-A4BB-62A84C405F56}"/>
              </a:ext>
            </a:extLst>
          </p:cNvPr>
          <p:cNvSpPr/>
          <p:nvPr/>
        </p:nvSpPr>
        <p:spPr>
          <a:xfrm>
            <a:off x="8825340" y="4560785"/>
            <a:ext cx="3277339" cy="306467"/>
          </a:xfrm>
          <a:prstGeom prst="roundRect">
            <a:avLst/>
          </a:prstGeom>
          <a:noFill/>
          <a:ln>
            <a:noFill/>
          </a:ln>
        </p:spPr>
        <p:txBody>
          <a:bodyPr wrap="square">
            <a:spAutoFit/>
          </a:bodyPr>
          <a:lstStyle/>
          <a:p>
            <a:pPr algn="ctr"/>
            <a:r>
              <a:rPr lang="es-PE" sz="1200" b="1" cap="all" spc="120">
                <a:latin typeface="Arial Narrow" panose="020B0606020202030204" pitchFamily="34" charset="0"/>
                <a:sym typeface="Calibri"/>
              </a:rPr>
              <a:t>Interacciones entre estudiantes</a:t>
            </a:r>
            <a:endParaRPr lang="en-US" sz="1200" b="1" cap="all" spc="120">
              <a:latin typeface="Arial Narrow" panose="020B0606020202030204" pitchFamily="34" charset="0"/>
              <a:sym typeface="Calibri"/>
            </a:endParaRPr>
          </a:p>
        </p:txBody>
      </p:sp>
      <p:graphicFrame>
        <p:nvGraphicFramePr>
          <p:cNvPr id="91" name="Gráfico 90">
            <a:extLst>
              <a:ext uri="{FF2B5EF4-FFF2-40B4-BE49-F238E27FC236}">
                <a16:creationId xmlns="" xmlns:a16="http://schemas.microsoft.com/office/drawing/2014/main" id="{11570C4F-F426-49CB-9717-B96DA21C573B}"/>
              </a:ext>
            </a:extLst>
          </p:cNvPr>
          <p:cNvGraphicFramePr/>
          <p:nvPr/>
        </p:nvGraphicFramePr>
        <p:xfrm>
          <a:off x="3354679" y="4548063"/>
          <a:ext cx="2898998" cy="2352103"/>
        </p:xfrm>
        <a:graphic>
          <a:graphicData uri="http://schemas.openxmlformats.org/drawingml/2006/chart">
            <c:chart xmlns:c="http://schemas.openxmlformats.org/drawingml/2006/chart" xmlns:r="http://schemas.openxmlformats.org/officeDocument/2006/relationships" r:id="rId5"/>
          </a:graphicData>
        </a:graphic>
      </p:graphicFrame>
      <p:pic>
        <p:nvPicPr>
          <p:cNvPr id="92" name="Imagen 91">
            <a:extLst>
              <a:ext uri="{FF2B5EF4-FFF2-40B4-BE49-F238E27FC236}">
                <a16:creationId xmlns="" xmlns:a16="http://schemas.microsoft.com/office/drawing/2014/main" id="{B4B69F94-7C01-4587-8550-EE20244C53EE}"/>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65756" y="936776"/>
            <a:ext cx="635693" cy="635693"/>
          </a:xfrm>
          <a:prstGeom prst="rect">
            <a:avLst/>
          </a:prstGeom>
        </p:spPr>
      </p:pic>
      <p:graphicFrame>
        <p:nvGraphicFramePr>
          <p:cNvPr id="93" name="Gráfico 92">
            <a:extLst>
              <a:ext uri="{FF2B5EF4-FFF2-40B4-BE49-F238E27FC236}">
                <a16:creationId xmlns="" xmlns:a16="http://schemas.microsoft.com/office/drawing/2014/main" id="{11570C4F-F426-49CB-9717-B96DA21C573B}"/>
              </a:ext>
            </a:extLst>
          </p:cNvPr>
          <p:cNvGraphicFramePr/>
          <p:nvPr/>
        </p:nvGraphicFramePr>
        <p:xfrm>
          <a:off x="3380777" y="1649407"/>
          <a:ext cx="2898998" cy="23521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4" name="Gráfico 93">
            <a:extLst>
              <a:ext uri="{FF2B5EF4-FFF2-40B4-BE49-F238E27FC236}">
                <a16:creationId xmlns="" xmlns:a16="http://schemas.microsoft.com/office/drawing/2014/main" id="{11570C4F-F426-49CB-9717-B96DA21C573B}"/>
              </a:ext>
            </a:extLst>
          </p:cNvPr>
          <p:cNvGraphicFramePr/>
          <p:nvPr/>
        </p:nvGraphicFramePr>
        <p:xfrm>
          <a:off x="-411022" y="4591760"/>
          <a:ext cx="2898998" cy="2352103"/>
        </p:xfrm>
        <a:graphic>
          <a:graphicData uri="http://schemas.openxmlformats.org/drawingml/2006/chart">
            <c:chart xmlns:c="http://schemas.openxmlformats.org/drawingml/2006/chart" xmlns:r="http://schemas.openxmlformats.org/officeDocument/2006/relationships" r:id="rId8"/>
          </a:graphicData>
        </a:graphic>
      </p:graphicFrame>
      <p:sp>
        <p:nvSpPr>
          <p:cNvPr id="95" name="Rectángulo 94">
            <a:extLst>
              <a:ext uri="{FF2B5EF4-FFF2-40B4-BE49-F238E27FC236}">
                <a16:creationId xmlns="" xmlns:a16="http://schemas.microsoft.com/office/drawing/2014/main" id="{5608F476-858A-4257-BBFD-E4E7494C6996}"/>
              </a:ext>
            </a:extLst>
          </p:cNvPr>
          <p:cNvSpPr/>
          <p:nvPr/>
        </p:nvSpPr>
        <p:spPr>
          <a:xfrm>
            <a:off x="5857175" y="1711841"/>
            <a:ext cx="111616" cy="12069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96" name="CuadroTexto 95">
            <a:extLst>
              <a:ext uri="{FF2B5EF4-FFF2-40B4-BE49-F238E27FC236}">
                <a16:creationId xmlns="" xmlns:a16="http://schemas.microsoft.com/office/drawing/2014/main" id="{2C975773-B980-4483-909E-80D27B677D7D}"/>
              </a:ext>
            </a:extLst>
          </p:cNvPr>
          <p:cNvSpPr txBox="1"/>
          <p:nvPr/>
        </p:nvSpPr>
        <p:spPr>
          <a:xfrm>
            <a:off x="5949460" y="1623270"/>
            <a:ext cx="1688372" cy="307777"/>
          </a:xfrm>
          <a:prstGeom prst="rect">
            <a:avLst/>
          </a:prstGeom>
          <a:noFill/>
        </p:spPr>
        <p:txBody>
          <a:bodyPr wrap="square">
            <a:spAutoFit/>
          </a:bodyPr>
          <a:lstStyle/>
          <a:p>
            <a:pPr lvl="0"/>
            <a:r>
              <a:rPr lang="es-ES" sz="700">
                <a:latin typeface="Arial Narrow" panose="020B0606020202030204" pitchFamily="34" charset="0"/>
              </a:rPr>
              <a:t>La docente rara vez le hace preguntas a los/as niños.</a:t>
            </a:r>
          </a:p>
        </p:txBody>
      </p:sp>
      <p:sp>
        <p:nvSpPr>
          <p:cNvPr id="97" name="Rectángulo 96">
            <a:extLst>
              <a:ext uri="{FF2B5EF4-FFF2-40B4-BE49-F238E27FC236}">
                <a16:creationId xmlns="" xmlns:a16="http://schemas.microsoft.com/office/drawing/2014/main" id="{C6C3252D-28CD-4129-BC06-2830C1C55755}"/>
              </a:ext>
            </a:extLst>
          </p:cNvPr>
          <p:cNvSpPr/>
          <p:nvPr/>
        </p:nvSpPr>
        <p:spPr>
          <a:xfrm>
            <a:off x="5855959" y="2066912"/>
            <a:ext cx="111616" cy="120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98" name="CuadroTexto 97">
            <a:extLst>
              <a:ext uri="{FF2B5EF4-FFF2-40B4-BE49-F238E27FC236}">
                <a16:creationId xmlns="" xmlns:a16="http://schemas.microsoft.com/office/drawing/2014/main" id="{5D13F433-43BC-4F9A-BB52-EE4F742043F7}"/>
              </a:ext>
            </a:extLst>
          </p:cNvPr>
          <p:cNvSpPr txBox="1"/>
          <p:nvPr/>
        </p:nvSpPr>
        <p:spPr>
          <a:xfrm>
            <a:off x="5943394" y="1969649"/>
            <a:ext cx="1694533" cy="415498"/>
          </a:xfrm>
          <a:prstGeom prst="rect">
            <a:avLst/>
          </a:prstGeom>
          <a:noFill/>
        </p:spPr>
        <p:txBody>
          <a:bodyPr wrap="square">
            <a:spAutoFit/>
          </a:bodyPr>
          <a:lstStyle/>
          <a:p>
            <a:pPr lvl="0"/>
            <a:r>
              <a:rPr lang="es-ES" sz="700">
                <a:latin typeface="Arial Narrow" panose="020B0606020202030204" pitchFamily="34" charset="0"/>
              </a:rPr>
              <a:t>La docente hace preguntas y/o entabla diálogos con los/as niños/as que evocan respuestas cerradas.</a:t>
            </a:r>
          </a:p>
        </p:txBody>
      </p:sp>
      <p:sp>
        <p:nvSpPr>
          <p:cNvPr id="99" name="Rectángulo 98">
            <a:extLst>
              <a:ext uri="{FF2B5EF4-FFF2-40B4-BE49-F238E27FC236}">
                <a16:creationId xmlns="" xmlns:a16="http://schemas.microsoft.com/office/drawing/2014/main" id="{104602EC-9BE4-41EB-ABE2-867464A72295}"/>
              </a:ext>
            </a:extLst>
          </p:cNvPr>
          <p:cNvSpPr/>
          <p:nvPr/>
        </p:nvSpPr>
        <p:spPr>
          <a:xfrm>
            <a:off x="5853374" y="2489689"/>
            <a:ext cx="111616" cy="1206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100" name="CuadroTexto 99">
            <a:extLst>
              <a:ext uri="{FF2B5EF4-FFF2-40B4-BE49-F238E27FC236}">
                <a16:creationId xmlns="" xmlns:a16="http://schemas.microsoft.com/office/drawing/2014/main" id="{FEB79396-F3B7-48CE-A891-010D832159FE}"/>
              </a:ext>
            </a:extLst>
          </p:cNvPr>
          <p:cNvSpPr txBox="1"/>
          <p:nvPr/>
        </p:nvSpPr>
        <p:spPr>
          <a:xfrm>
            <a:off x="5957529" y="2398593"/>
            <a:ext cx="1669925" cy="415498"/>
          </a:xfrm>
          <a:prstGeom prst="rect">
            <a:avLst/>
          </a:prstGeom>
          <a:noFill/>
        </p:spPr>
        <p:txBody>
          <a:bodyPr wrap="square">
            <a:spAutoFit/>
          </a:bodyPr>
          <a:lstStyle/>
          <a:p>
            <a:r>
              <a:rPr lang="es-ES" sz="700">
                <a:latin typeface="Arial Narrow" panose="020B0606020202030204" pitchFamily="34" charset="0"/>
              </a:rPr>
              <a:t>La docente hace preguntas abiertas los niños, pero no brinda tiempo para que profundicen en sus respuestas.</a:t>
            </a:r>
          </a:p>
        </p:txBody>
      </p:sp>
      <p:sp>
        <p:nvSpPr>
          <p:cNvPr id="101" name="Rectángulo 100">
            <a:extLst>
              <a:ext uri="{FF2B5EF4-FFF2-40B4-BE49-F238E27FC236}">
                <a16:creationId xmlns="" xmlns:a16="http://schemas.microsoft.com/office/drawing/2014/main" id="{310250BD-49DE-40A7-A9A9-E50E9127BC18}"/>
              </a:ext>
            </a:extLst>
          </p:cNvPr>
          <p:cNvSpPr/>
          <p:nvPr/>
        </p:nvSpPr>
        <p:spPr>
          <a:xfrm>
            <a:off x="5858599" y="2923771"/>
            <a:ext cx="111616" cy="1206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102" name="CuadroTexto 101">
            <a:extLst>
              <a:ext uri="{FF2B5EF4-FFF2-40B4-BE49-F238E27FC236}">
                <a16:creationId xmlns="" xmlns:a16="http://schemas.microsoft.com/office/drawing/2014/main" id="{E1B0BE52-A4A8-4B48-9093-22E803BC567B}"/>
              </a:ext>
            </a:extLst>
          </p:cNvPr>
          <p:cNvSpPr txBox="1"/>
          <p:nvPr/>
        </p:nvSpPr>
        <p:spPr>
          <a:xfrm>
            <a:off x="5900352" y="2825459"/>
            <a:ext cx="1650448" cy="415498"/>
          </a:xfrm>
          <a:prstGeom prst="rect">
            <a:avLst/>
          </a:prstGeom>
          <a:noFill/>
        </p:spPr>
        <p:txBody>
          <a:bodyPr wrap="square">
            <a:spAutoFit/>
          </a:bodyPr>
          <a:lstStyle/>
          <a:p>
            <a:r>
              <a:rPr lang="es-ES" sz="700">
                <a:latin typeface="Arial Narrow" panose="020B0606020202030204" pitchFamily="34" charset="0"/>
              </a:rPr>
              <a:t>La docente hace preguntas abiertas y brinda tiempo para que profundicen en sus opiniones, elaboren y/o creen nuevas ideas.</a:t>
            </a:r>
          </a:p>
        </p:txBody>
      </p:sp>
      <p:sp>
        <p:nvSpPr>
          <p:cNvPr id="69" name="Rectángulo: esquinas redondeadas 10">
            <a:extLst>
              <a:ext uri="{FF2B5EF4-FFF2-40B4-BE49-F238E27FC236}">
                <a16:creationId xmlns="" xmlns:a16="http://schemas.microsoft.com/office/drawing/2014/main" id="{FA957841-C9B0-4D34-B78A-9EE8DDAC7903}"/>
              </a:ext>
            </a:extLst>
          </p:cNvPr>
          <p:cNvSpPr/>
          <p:nvPr/>
        </p:nvSpPr>
        <p:spPr>
          <a:xfrm>
            <a:off x="755955" y="3850981"/>
            <a:ext cx="2498541" cy="510778"/>
          </a:xfrm>
          <a:prstGeom prst="roundRect">
            <a:avLst/>
          </a:prstGeom>
          <a:noFill/>
        </p:spPr>
        <p:txBody>
          <a:bodyPr wrap="square">
            <a:spAutoFit/>
          </a:bodyPr>
          <a:lstStyle/>
          <a:p>
            <a:pPr algn="ctr"/>
            <a:r>
              <a:rPr lang="es-PE" sz="1200" b="1" cap="all" spc="120">
                <a:latin typeface="Arial Narrow" panose="020B0606020202030204" pitchFamily="34" charset="0"/>
                <a:sym typeface="Calibri"/>
              </a:rPr>
              <a:t>ACTIVIDADES QUE REQUIEREN COLABORACIÓN</a:t>
            </a:r>
          </a:p>
        </p:txBody>
      </p:sp>
      <p:sp>
        <p:nvSpPr>
          <p:cNvPr id="70" name="Rectángulo 69"/>
          <p:cNvSpPr/>
          <p:nvPr/>
        </p:nvSpPr>
        <p:spPr>
          <a:xfrm>
            <a:off x="2040270" y="4615084"/>
            <a:ext cx="2038586" cy="307777"/>
          </a:xfrm>
          <a:prstGeom prst="rect">
            <a:avLst/>
          </a:prstGeom>
        </p:spPr>
        <p:txBody>
          <a:bodyPr wrap="square">
            <a:spAutoFit/>
          </a:bodyPr>
          <a:lstStyle/>
          <a:p>
            <a:r>
              <a:rPr lang="es-PE" sz="700">
                <a:latin typeface="Arial Narrow" panose="020B0606020202030204" pitchFamily="34" charset="0"/>
              </a:rPr>
              <a:t>Todo o casi todo el tiempo realiza actividades individuales y/o de grupo completo.</a:t>
            </a:r>
          </a:p>
        </p:txBody>
      </p:sp>
      <p:sp>
        <p:nvSpPr>
          <p:cNvPr id="71" name="Rectángulo 70"/>
          <p:cNvSpPr/>
          <p:nvPr/>
        </p:nvSpPr>
        <p:spPr>
          <a:xfrm>
            <a:off x="2039887" y="4948700"/>
            <a:ext cx="1812995" cy="415498"/>
          </a:xfrm>
          <a:prstGeom prst="rect">
            <a:avLst/>
          </a:prstGeom>
        </p:spPr>
        <p:txBody>
          <a:bodyPr wrap="square">
            <a:spAutoFit/>
          </a:bodyPr>
          <a:lstStyle/>
          <a:p>
            <a:r>
              <a:rPr lang="es-PE" sz="700">
                <a:latin typeface="Arial Narrow" panose="020B0606020202030204" pitchFamily="34" charset="0"/>
              </a:rPr>
              <a:t>La docente planea al menos una actividad de grupo pequeño pero esta no requiere colaboración.</a:t>
            </a:r>
          </a:p>
        </p:txBody>
      </p:sp>
      <p:sp>
        <p:nvSpPr>
          <p:cNvPr id="73" name="Rectángulo 72"/>
          <p:cNvSpPr/>
          <p:nvPr/>
        </p:nvSpPr>
        <p:spPr>
          <a:xfrm>
            <a:off x="2039887" y="5378054"/>
            <a:ext cx="1781945" cy="307777"/>
          </a:xfrm>
          <a:prstGeom prst="rect">
            <a:avLst/>
          </a:prstGeom>
        </p:spPr>
        <p:txBody>
          <a:bodyPr wrap="square">
            <a:spAutoFit/>
          </a:bodyPr>
          <a:lstStyle/>
          <a:p>
            <a:r>
              <a:rPr lang="es-PE" sz="700">
                <a:latin typeface="Arial Narrow" panose="020B0606020202030204" pitchFamily="34" charset="0"/>
              </a:rPr>
              <a:t>La docente planea una actividad de grupo pequeño que requiere colaboración.</a:t>
            </a:r>
          </a:p>
        </p:txBody>
      </p:sp>
      <p:sp>
        <p:nvSpPr>
          <p:cNvPr id="74" name="Rectángulo 73"/>
          <p:cNvSpPr/>
          <p:nvPr/>
        </p:nvSpPr>
        <p:spPr>
          <a:xfrm>
            <a:off x="2039887" y="5822649"/>
            <a:ext cx="1977164" cy="307777"/>
          </a:xfrm>
          <a:prstGeom prst="rect">
            <a:avLst/>
          </a:prstGeom>
        </p:spPr>
        <p:txBody>
          <a:bodyPr wrap="square">
            <a:spAutoFit/>
          </a:bodyPr>
          <a:lstStyle/>
          <a:p>
            <a:r>
              <a:rPr lang="es-PE" sz="700">
                <a:latin typeface="Arial Narrow" panose="020B0606020202030204" pitchFamily="34" charset="0"/>
              </a:rPr>
              <a:t>La docente planea más de una actividad de grupo pequeño que requiere colaboración.</a:t>
            </a:r>
          </a:p>
        </p:txBody>
      </p:sp>
      <p:sp>
        <p:nvSpPr>
          <p:cNvPr id="79" name="Rectángulo 78">
            <a:extLst>
              <a:ext uri="{FF2B5EF4-FFF2-40B4-BE49-F238E27FC236}">
                <a16:creationId xmlns="" xmlns:a16="http://schemas.microsoft.com/office/drawing/2014/main" id="{5608F476-858A-4257-BBFD-E4E7494C6996}"/>
              </a:ext>
            </a:extLst>
          </p:cNvPr>
          <p:cNvSpPr/>
          <p:nvPr/>
        </p:nvSpPr>
        <p:spPr>
          <a:xfrm>
            <a:off x="1938431" y="4671703"/>
            <a:ext cx="111616" cy="12069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103" name="Rectángulo 102">
            <a:extLst>
              <a:ext uri="{FF2B5EF4-FFF2-40B4-BE49-F238E27FC236}">
                <a16:creationId xmlns="" xmlns:a16="http://schemas.microsoft.com/office/drawing/2014/main" id="{C6C3252D-28CD-4129-BC06-2830C1C55755}"/>
              </a:ext>
            </a:extLst>
          </p:cNvPr>
          <p:cNvSpPr/>
          <p:nvPr/>
        </p:nvSpPr>
        <p:spPr>
          <a:xfrm>
            <a:off x="1937215" y="5026774"/>
            <a:ext cx="111616" cy="120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104" name="Rectángulo 103">
            <a:extLst>
              <a:ext uri="{FF2B5EF4-FFF2-40B4-BE49-F238E27FC236}">
                <a16:creationId xmlns="" xmlns:a16="http://schemas.microsoft.com/office/drawing/2014/main" id="{104602EC-9BE4-41EB-ABE2-867464A72295}"/>
              </a:ext>
            </a:extLst>
          </p:cNvPr>
          <p:cNvSpPr/>
          <p:nvPr/>
        </p:nvSpPr>
        <p:spPr>
          <a:xfrm>
            <a:off x="1934630" y="5449551"/>
            <a:ext cx="111616" cy="1206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sp>
        <p:nvSpPr>
          <p:cNvPr id="105" name="Rectángulo 104">
            <a:extLst>
              <a:ext uri="{FF2B5EF4-FFF2-40B4-BE49-F238E27FC236}">
                <a16:creationId xmlns="" xmlns:a16="http://schemas.microsoft.com/office/drawing/2014/main" id="{310250BD-49DE-40A7-A9A9-E50E9127BC18}"/>
              </a:ext>
            </a:extLst>
          </p:cNvPr>
          <p:cNvSpPr/>
          <p:nvPr/>
        </p:nvSpPr>
        <p:spPr>
          <a:xfrm>
            <a:off x="1939855" y="5883633"/>
            <a:ext cx="111616" cy="1206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Arial Narrow" panose="020B0606020202030204" pitchFamily="34" charset="0"/>
            </a:endParaRPr>
          </a:p>
        </p:txBody>
      </p:sp>
      <p:grpSp>
        <p:nvGrpSpPr>
          <p:cNvPr id="110" name="Grupo 109">
            <a:extLst>
              <a:ext uri="{FF2B5EF4-FFF2-40B4-BE49-F238E27FC236}">
                <a16:creationId xmlns="" xmlns:a16="http://schemas.microsoft.com/office/drawing/2014/main" id="{2E2F8484-DD18-4616-AFAD-0FE754719916}"/>
              </a:ext>
            </a:extLst>
          </p:cNvPr>
          <p:cNvGrpSpPr/>
          <p:nvPr/>
        </p:nvGrpSpPr>
        <p:grpSpPr>
          <a:xfrm>
            <a:off x="286943" y="1510381"/>
            <a:ext cx="3649802" cy="781664"/>
            <a:chOff x="511494" y="2765476"/>
            <a:chExt cx="3044301" cy="461553"/>
          </a:xfrm>
        </p:grpSpPr>
        <p:sp>
          <p:nvSpPr>
            <p:cNvPr id="111" name="CuadroTexto 110">
              <a:extLst>
                <a:ext uri="{FF2B5EF4-FFF2-40B4-BE49-F238E27FC236}">
                  <a16:creationId xmlns="" xmlns:a16="http://schemas.microsoft.com/office/drawing/2014/main" id="{CB6E5580-AD2E-4C76-B363-2349C851A032}"/>
                </a:ext>
              </a:extLst>
            </p:cNvPr>
            <p:cNvSpPr txBox="1"/>
            <p:nvPr/>
          </p:nvSpPr>
          <p:spPr>
            <a:xfrm>
              <a:off x="511494" y="2765476"/>
              <a:ext cx="3044301" cy="199908"/>
            </a:xfrm>
            <a:prstGeom prst="rect">
              <a:avLst/>
            </a:prstGeom>
            <a:noFill/>
          </p:spPr>
          <p:txBody>
            <a:bodyPr wrap="square" rtlCol="0">
              <a:spAutoFit/>
            </a:bodyPr>
            <a:lstStyle/>
            <a:p>
              <a:pPr algn="just"/>
              <a:r>
                <a:rPr lang="es-419" sz="1200" b="1">
                  <a:solidFill>
                    <a:schemeClr val="tx2">
                      <a:lumMod val="75000"/>
                    </a:schemeClr>
                  </a:solidFill>
                  <a:latin typeface="Arial Narrow" panose="020B0606020202030204" pitchFamily="34" charset="0"/>
                </a:rPr>
                <a:t>En </a:t>
              </a:r>
              <a:r>
                <a:rPr lang="es-419" sz="1600" b="1">
                  <a:solidFill>
                    <a:schemeClr val="accent1"/>
                  </a:solidFill>
                  <a:latin typeface="Arial Narrow" panose="020B0606020202030204" pitchFamily="34" charset="0"/>
                </a:rPr>
                <a:t>86%</a:t>
              </a:r>
              <a:r>
                <a:rPr lang="es-419" sz="1200" b="1">
                  <a:solidFill>
                    <a:schemeClr val="tx2">
                      <a:lumMod val="75000"/>
                    </a:schemeClr>
                  </a:solidFill>
                  <a:latin typeface="Arial Narrow" panose="020B0606020202030204" pitchFamily="34" charset="0"/>
                </a:rPr>
                <a:t> de aulas ocurre la actividad de JLS</a:t>
              </a:r>
            </a:p>
          </p:txBody>
        </p:sp>
        <p:sp>
          <p:nvSpPr>
            <p:cNvPr id="112" name="CuadroTexto 111">
              <a:extLst>
                <a:ext uri="{FF2B5EF4-FFF2-40B4-BE49-F238E27FC236}">
                  <a16:creationId xmlns="" xmlns:a16="http://schemas.microsoft.com/office/drawing/2014/main" id="{B5B08ABE-33C7-4361-A4AF-E763E8083E94}"/>
                </a:ext>
              </a:extLst>
            </p:cNvPr>
            <p:cNvSpPr txBox="1"/>
            <p:nvPr/>
          </p:nvSpPr>
          <p:spPr>
            <a:xfrm>
              <a:off x="840259" y="2936254"/>
              <a:ext cx="2713325" cy="290775"/>
            </a:xfrm>
            <a:prstGeom prst="rect">
              <a:avLst/>
            </a:prstGeom>
            <a:noFill/>
          </p:spPr>
          <p:txBody>
            <a:bodyPr wrap="square" rtlCol="0">
              <a:spAutoFit/>
            </a:bodyPr>
            <a:lstStyle/>
            <a:p>
              <a:pPr algn="just"/>
              <a:r>
                <a:rPr lang="es-419" sz="1200" b="1">
                  <a:solidFill>
                    <a:schemeClr val="tx2">
                      <a:lumMod val="75000"/>
                    </a:schemeClr>
                  </a:solidFill>
                  <a:latin typeface="Arial Narrow" panose="020B0606020202030204" pitchFamily="34" charset="0"/>
                </a:rPr>
                <a:t>El </a:t>
              </a:r>
              <a:r>
                <a:rPr lang="es-419" sz="1400" b="1">
                  <a:solidFill>
                    <a:schemeClr val="accent6"/>
                  </a:solidFill>
                  <a:latin typeface="Arial Narrow" panose="020B0606020202030204" pitchFamily="34" charset="0"/>
                </a:rPr>
                <a:t>94%</a:t>
              </a:r>
              <a:r>
                <a:rPr lang="es-419" sz="1200" b="1">
                  <a:solidFill>
                    <a:schemeClr val="tx2">
                      <a:lumMod val="75000"/>
                    </a:schemeClr>
                  </a:solidFill>
                  <a:latin typeface="Arial Narrow" panose="020B0606020202030204" pitchFamily="34" charset="0"/>
                </a:rPr>
                <a:t> de estas veces, se permite a los niños elegir en qué sector jugar (N3)</a:t>
              </a:r>
            </a:p>
          </p:txBody>
        </p:sp>
        <p:cxnSp>
          <p:nvCxnSpPr>
            <p:cNvPr id="113" name="Conector: angular 4">
              <a:extLst>
                <a:ext uri="{FF2B5EF4-FFF2-40B4-BE49-F238E27FC236}">
                  <a16:creationId xmlns="" xmlns:a16="http://schemas.microsoft.com/office/drawing/2014/main" id="{A89739E4-A7CD-40C9-91BD-1D82E0E95E6C}"/>
                </a:ext>
              </a:extLst>
            </p:cNvPr>
            <p:cNvCxnSpPr>
              <a:cxnSpLocks/>
            </p:cNvCxnSpPr>
            <p:nvPr/>
          </p:nvCxnSpPr>
          <p:spPr>
            <a:xfrm rot="16200000" flipH="1">
              <a:off x="682384" y="2908403"/>
              <a:ext cx="136304" cy="179447"/>
            </a:xfrm>
            <a:prstGeom prst="bentConnector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5" name="CuadroTexto 114">
            <a:extLst>
              <a:ext uri="{FF2B5EF4-FFF2-40B4-BE49-F238E27FC236}">
                <a16:creationId xmlns="" xmlns:a16="http://schemas.microsoft.com/office/drawing/2014/main" id="{5799D52E-0C5E-40D8-B7A0-390A175DA2AE}"/>
              </a:ext>
            </a:extLst>
          </p:cNvPr>
          <p:cNvSpPr txBox="1"/>
          <p:nvPr/>
        </p:nvSpPr>
        <p:spPr>
          <a:xfrm>
            <a:off x="387575" y="2409356"/>
            <a:ext cx="957071" cy="523220"/>
          </a:xfrm>
          <a:prstGeom prst="rect">
            <a:avLst/>
          </a:prstGeom>
          <a:noFill/>
        </p:spPr>
        <p:txBody>
          <a:bodyPr wrap="square" rtlCol="0">
            <a:spAutoFit/>
          </a:bodyPr>
          <a:lstStyle/>
          <a:p>
            <a:pPr algn="ctr"/>
            <a:r>
              <a:rPr lang="es-419" sz="2800" b="1">
                <a:solidFill>
                  <a:schemeClr val="accent5">
                    <a:lumMod val="75000"/>
                  </a:schemeClr>
                </a:solidFill>
                <a:latin typeface="Arial Narrow" panose="020B0606020202030204" pitchFamily="34" charset="0"/>
              </a:rPr>
              <a:t>49%</a:t>
            </a:r>
          </a:p>
        </p:txBody>
      </p:sp>
      <p:sp>
        <p:nvSpPr>
          <p:cNvPr id="116" name="CuadroTexto 115">
            <a:extLst>
              <a:ext uri="{FF2B5EF4-FFF2-40B4-BE49-F238E27FC236}">
                <a16:creationId xmlns="" xmlns:a16="http://schemas.microsoft.com/office/drawing/2014/main" id="{3077E4CE-9DCB-46BD-8A9E-C60AD69C318B}"/>
              </a:ext>
            </a:extLst>
          </p:cNvPr>
          <p:cNvSpPr txBox="1"/>
          <p:nvPr/>
        </p:nvSpPr>
        <p:spPr>
          <a:xfrm>
            <a:off x="1319977" y="2405566"/>
            <a:ext cx="2557627" cy="600164"/>
          </a:xfrm>
          <a:prstGeom prst="rect">
            <a:avLst/>
          </a:prstGeom>
          <a:noFill/>
        </p:spPr>
        <p:txBody>
          <a:bodyPr wrap="square" rtlCol="0">
            <a:spAutoFit/>
          </a:bodyPr>
          <a:lstStyle/>
          <a:p>
            <a:r>
              <a:rPr lang="es-419" sz="1100">
                <a:latin typeface="Arial Narrow" panose="020B0606020202030204" pitchFamily="34" charset="0"/>
              </a:rPr>
              <a:t>de docentes acompañan el juego de los niños/as de manera superficial (con preguntas cerradas)</a:t>
            </a:r>
            <a:endParaRPr lang="es-419" sz="1100" b="1">
              <a:latin typeface="Arial Narrow" panose="020B0606020202030204" pitchFamily="34" charset="0"/>
            </a:endParaRPr>
          </a:p>
        </p:txBody>
      </p:sp>
      <p:sp>
        <p:nvSpPr>
          <p:cNvPr id="117" name="CuadroTexto 116">
            <a:extLst>
              <a:ext uri="{FF2B5EF4-FFF2-40B4-BE49-F238E27FC236}">
                <a16:creationId xmlns="" xmlns:a16="http://schemas.microsoft.com/office/drawing/2014/main" id="{1D286841-7CF9-4EDD-B902-E89614E62350}"/>
              </a:ext>
            </a:extLst>
          </p:cNvPr>
          <p:cNvSpPr txBox="1"/>
          <p:nvPr/>
        </p:nvSpPr>
        <p:spPr>
          <a:xfrm>
            <a:off x="1300266" y="3002403"/>
            <a:ext cx="2562742" cy="430887"/>
          </a:xfrm>
          <a:prstGeom prst="rect">
            <a:avLst/>
          </a:prstGeom>
          <a:noFill/>
        </p:spPr>
        <p:txBody>
          <a:bodyPr wrap="square" rtlCol="0">
            <a:spAutoFit/>
          </a:bodyPr>
          <a:lstStyle/>
          <a:p>
            <a:pPr lvl="0" algn="just">
              <a:defRPr/>
            </a:pPr>
            <a:r>
              <a:rPr lang="es-PE" sz="1100">
                <a:solidFill>
                  <a:sysClr val="windowText" lastClr="000000"/>
                </a:solidFill>
                <a:latin typeface="Arial Narrow" panose="020B0606020202030204" pitchFamily="34" charset="0"/>
              </a:rPr>
              <a:t>de docentes son directivas o acompañan solo aspectos instrumentales del juego.</a:t>
            </a:r>
            <a:endParaRPr lang="en-US" sz="1100">
              <a:solidFill>
                <a:sysClr val="windowText" lastClr="000000"/>
              </a:solidFill>
              <a:latin typeface="Arial Narrow" panose="020B0606020202030204" pitchFamily="34" charset="0"/>
            </a:endParaRPr>
          </a:p>
        </p:txBody>
      </p:sp>
      <p:sp>
        <p:nvSpPr>
          <p:cNvPr id="118" name="CuadroTexto 117">
            <a:extLst>
              <a:ext uri="{FF2B5EF4-FFF2-40B4-BE49-F238E27FC236}">
                <a16:creationId xmlns="" xmlns:a16="http://schemas.microsoft.com/office/drawing/2014/main" id="{29394295-8306-4AB7-AA6D-D11E02E0905D}"/>
              </a:ext>
            </a:extLst>
          </p:cNvPr>
          <p:cNvSpPr txBox="1"/>
          <p:nvPr/>
        </p:nvSpPr>
        <p:spPr>
          <a:xfrm>
            <a:off x="133084" y="2909871"/>
            <a:ext cx="1201450" cy="523220"/>
          </a:xfrm>
          <a:prstGeom prst="rect">
            <a:avLst/>
          </a:prstGeom>
          <a:noFill/>
        </p:spPr>
        <p:txBody>
          <a:bodyPr wrap="square" rtlCol="0">
            <a:spAutoFit/>
          </a:bodyPr>
          <a:lstStyle/>
          <a:p>
            <a:pPr algn="ctr"/>
            <a:r>
              <a:rPr lang="es-419" sz="2800" b="1">
                <a:solidFill>
                  <a:schemeClr val="accent2"/>
                </a:solidFill>
                <a:latin typeface="Arial Narrow" panose="020B0606020202030204" pitchFamily="34" charset="0"/>
              </a:rPr>
              <a:t>35.9%</a:t>
            </a:r>
          </a:p>
        </p:txBody>
      </p:sp>
      <p:pic>
        <p:nvPicPr>
          <p:cNvPr id="119" name="Gráfico 80" descr="Formas básicas con relleno sólido">
            <a:extLst>
              <a:ext uri="{FF2B5EF4-FFF2-40B4-BE49-F238E27FC236}">
                <a16:creationId xmlns="" xmlns:a16="http://schemas.microsoft.com/office/drawing/2014/main" id="{EDB840AE-594F-4D34-AF67-D17E1D4C4DA3}"/>
              </a:ext>
            </a:extLst>
          </p:cNvPr>
          <p:cNvPicPr>
            <a:picLocks noChangeAspect="1"/>
          </p:cNvPicPr>
          <p:nvPr/>
        </p:nvPicPr>
        <p:blipFill>
          <a:blip r:embed="rId9">
            <a:duotone>
              <a:schemeClr val="accent3">
                <a:shade val="45000"/>
                <a:satMod val="135000"/>
              </a:schemeClr>
              <a:prstClr val="white"/>
            </a:duotone>
          </a:blip>
          <a:stretch>
            <a:fillRect/>
          </a:stretch>
        </p:blipFill>
        <p:spPr>
          <a:xfrm>
            <a:off x="185664" y="878700"/>
            <a:ext cx="514800" cy="514800"/>
          </a:xfrm>
          <a:prstGeom prst="rect">
            <a:avLst/>
          </a:prstGeom>
        </p:spPr>
      </p:pic>
      <p:pic>
        <p:nvPicPr>
          <p:cNvPr id="120" name="Gráfico 66" descr="Brindis con relleno sólido">
            <a:extLst>
              <a:ext uri="{FF2B5EF4-FFF2-40B4-BE49-F238E27FC236}">
                <a16:creationId xmlns="" xmlns:a16="http://schemas.microsoft.com/office/drawing/2014/main" id="{E75E7642-F80B-4637-92DD-70B7E8505F3E}"/>
              </a:ext>
            </a:extLst>
          </p:cNvPr>
          <p:cNvPicPr>
            <a:picLocks noChangeAspect="1"/>
          </p:cNvPicPr>
          <p:nvPr/>
        </p:nvPicPr>
        <p:blipFill>
          <a:blip r:embed="rId10">
            <a:duotone>
              <a:schemeClr val="bg2">
                <a:shade val="45000"/>
                <a:satMod val="135000"/>
              </a:schemeClr>
              <a:prstClr val="white"/>
            </a:duotone>
          </a:blip>
          <a:stretch>
            <a:fillRect/>
          </a:stretch>
        </p:blipFill>
        <p:spPr>
          <a:xfrm>
            <a:off x="366309" y="3830510"/>
            <a:ext cx="456628" cy="456628"/>
          </a:xfrm>
          <a:prstGeom prst="rect">
            <a:avLst/>
          </a:prstGeom>
        </p:spPr>
      </p:pic>
      <p:pic>
        <p:nvPicPr>
          <p:cNvPr id="1028" name="Picture 4" descr="3,942 Daycare Icon Illustrations &amp; Clip Art - iStock"/>
          <p:cNvPicPr>
            <a:picLocks noChangeAspect="1" noChangeArrowheads="1"/>
          </p:cNvPicPr>
          <p:nvPr/>
        </p:nvPicPr>
        <p:blipFill rotWithShape="1">
          <a:blip r:embed="rId11">
            <a:duotone>
              <a:schemeClr val="bg2">
                <a:shade val="45000"/>
                <a:satMod val="135000"/>
              </a:schemeClr>
              <a:prstClr val="white"/>
            </a:duotone>
            <a:extLst>
              <a:ext uri="{BEBA8EAE-BF5A-486C-A8C5-ECC9F3942E4B}">
                <a14:imgProps xmlns:a14="http://schemas.microsoft.com/office/drawing/2010/main">
                  <a14:imgLayer r:embed="rId12">
                    <a14:imgEffect>
                      <a14:colorTemperature colorTemp="15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898" t="18545" r="56115" b="22270"/>
          <a:stretch/>
        </p:blipFill>
        <p:spPr bwMode="auto">
          <a:xfrm>
            <a:off x="7913571" y="925679"/>
            <a:ext cx="662034" cy="477141"/>
          </a:xfrm>
          <a:prstGeom prst="rect">
            <a:avLst/>
          </a:prstGeom>
          <a:noFill/>
          <a:extLst>
            <a:ext uri="{909E8E84-426E-40DD-AFC4-6F175D3DCCD1}">
              <a14:hiddenFill xmlns:a14="http://schemas.microsoft.com/office/drawing/2010/main">
                <a:solidFill>
                  <a:srgbClr val="FFFFFF"/>
                </a:solidFill>
              </a14:hiddenFill>
            </a:ext>
          </a:extLst>
        </p:spPr>
      </p:pic>
      <p:pic>
        <p:nvPicPr>
          <p:cNvPr id="123" name="Imagen 122">
            <a:extLst>
              <a:ext uri="{FF2B5EF4-FFF2-40B4-BE49-F238E27FC236}">
                <a16:creationId xmlns="" xmlns:a16="http://schemas.microsoft.com/office/drawing/2014/main" id="{E2F63713-D3D4-4BDA-A456-7A7E65EFABBB}"/>
              </a:ext>
            </a:extLst>
          </p:cNvPr>
          <p:cNvPicPr>
            <a:picLocks noChangeAspect="1"/>
          </p:cNvPicPr>
          <p:nvPr/>
        </p:nvPicPr>
        <p:blipFill>
          <a:blip r:embed="rId13">
            <a:duotone>
              <a:schemeClr val="bg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Lst>
          </a:blip>
          <a:stretch>
            <a:fillRect/>
          </a:stretch>
        </p:blipFill>
        <p:spPr>
          <a:xfrm>
            <a:off x="8108852" y="4461314"/>
            <a:ext cx="725322" cy="475462"/>
          </a:xfrm>
          <a:prstGeom prst="rect">
            <a:avLst/>
          </a:prstGeom>
        </p:spPr>
      </p:pic>
      <p:pic>
        <p:nvPicPr>
          <p:cNvPr id="1030" name="Picture 6" descr="Teamwork Together icon PNG and SVG Vector Free Download"/>
          <p:cNvPicPr>
            <a:picLocks noChangeAspect="1" noChangeArrowheads="1"/>
          </p:cNvPicPr>
          <p:nvPr/>
        </p:nvPicPr>
        <p:blipFill>
          <a:blip r:embed="rId15">
            <a:duotone>
              <a:schemeClr val="accent3">
                <a:shade val="45000"/>
                <a:satMod val="135000"/>
              </a:schemeClr>
              <a:prstClr val="white"/>
            </a:duotone>
            <a:extLst>
              <a:ext uri="{BEBA8EAE-BF5A-486C-A8C5-ECC9F3942E4B}">
                <a14:imgProps xmlns:a14="http://schemas.microsoft.com/office/drawing/2010/main">
                  <a14:imgLayer r:embed="rId1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238192" y="3723423"/>
            <a:ext cx="448098" cy="492071"/>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367931" y="6589512"/>
            <a:ext cx="11807589" cy="271135"/>
          </a:xfrm>
          <a:prstGeom prst="rect">
            <a:avLst/>
          </a:prstGeom>
          <a:noFill/>
        </p:spPr>
        <p:txBody>
          <a:bodyPr wrap="square" lIns="91440" tIns="45720" rIns="91440" bIns="45720" anchor="t">
            <a:spAutoFit/>
          </a:bodyPr>
          <a:lstStyle/>
          <a:p>
            <a:pPr algn="ctr" defTabSz="457200" latinLnBrk="1" hangingPunct="0">
              <a:defRPr/>
            </a:pPr>
            <a:r>
              <a:rPr lang="es-PE" sz="1100" u="sng">
                <a:solidFill>
                  <a:srgbClr val="000000"/>
                </a:solidFill>
                <a:latin typeface="Arial Narrow"/>
                <a:ea typeface="Calibri"/>
                <a:cs typeface="Calibri"/>
                <a:sym typeface="Calibri"/>
              </a:rPr>
              <a:t>Fuente</a:t>
            </a:r>
            <a:r>
              <a:rPr lang="es-PE" sz="1100">
                <a:solidFill>
                  <a:srgbClr val="000000"/>
                </a:solidFill>
                <a:latin typeface="Arial Narrow"/>
                <a:ea typeface="Calibri"/>
                <a:cs typeface="Calibri"/>
                <a:sym typeface="Calibri"/>
              </a:rPr>
              <a:t>: </a:t>
            </a:r>
            <a:r>
              <a:rPr lang="es-PE" sz="1100" b="1">
                <a:solidFill>
                  <a:srgbClr val="000000"/>
                </a:solidFill>
                <a:latin typeface="Arial Narrow"/>
                <a:ea typeface="Calibri"/>
                <a:cs typeface="Calibri"/>
                <a:sym typeface="Calibri"/>
              </a:rPr>
              <a:t>MELQO 2019 </a:t>
            </a:r>
            <a:r>
              <a:rPr lang="es-PE" sz="1100">
                <a:solidFill>
                  <a:srgbClr val="000000"/>
                </a:solidFill>
                <a:latin typeface="Arial Narrow"/>
                <a:ea typeface="Calibri"/>
                <a:cs typeface="Calibri"/>
                <a:sym typeface="Calibri"/>
              </a:rPr>
              <a:t>(N </a:t>
            </a:r>
            <a:r>
              <a:rPr lang="en-GB" sz="1100">
                <a:solidFill>
                  <a:srgbClr val="000000"/>
                </a:solidFill>
                <a:latin typeface="Arial Narrow"/>
                <a:ea typeface="Calibri"/>
                <a:cs typeface="Calibri"/>
                <a:sym typeface="Calibri"/>
              </a:rPr>
              <a:t>= 228 IEI </a:t>
            </a:r>
            <a:r>
              <a:rPr lang="es-PE" sz="1100">
                <a:solidFill>
                  <a:srgbClr val="000000"/>
                </a:solidFill>
                <a:latin typeface="Arial Narrow"/>
                <a:ea typeface="Calibri"/>
                <a:cs typeface="Calibri"/>
                <a:sym typeface="Calibri"/>
              </a:rPr>
              <a:t>Públicas</a:t>
            </a:r>
            <a:r>
              <a:rPr lang="en-GB" sz="1100">
                <a:solidFill>
                  <a:srgbClr val="000000"/>
                </a:solidFill>
                <a:latin typeface="Arial Narrow"/>
                <a:ea typeface="Calibri"/>
                <a:cs typeface="Calibri"/>
                <a:sym typeface="Calibri"/>
              </a:rPr>
              <a:t> y 370 aulas </a:t>
            </a:r>
            <a:r>
              <a:rPr lang="es-PE" sz="1100">
                <a:solidFill>
                  <a:srgbClr val="000000"/>
                </a:solidFill>
                <a:latin typeface="Arial Narrow"/>
                <a:ea typeface="Calibri"/>
                <a:cs typeface="Calibri"/>
                <a:sym typeface="Calibri"/>
              </a:rPr>
              <a:t>observadas</a:t>
            </a:r>
            <a:r>
              <a:rPr lang="en-GB" sz="1100">
                <a:solidFill>
                  <a:srgbClr val="000000"/>
                </a:solidFill>
                <a:latin typeface="Arial Narrow"/>
                <a:ea typeface="Calibri"/>
                <a:cs typeface="Calibri"/>
                <a:sym typeface="Calibri"/>
              </a:rPr>
              <a:t>)</a:t>
            </a:r>
            <a:endParaRPr lang="en-US" sz="1100">
              <a:solidFill>
                <a:srgbClr val="000000"/>
              </a:solidFill>
              <a:latin typeface="Arial Narrow"/>
              <a:ea typeface="Calibri"/>
              <a:cs typeface="Calibri"/>
              <a:sym typeface="Calibri"/>
            </a:endParaRPr>
          </a:p>
        </p:txBody>
      </p:sp>
    </p:spTree>
    <p:extLst>
      <p:ext uri="{BB962C8B-B14F-4D97-AF65-F5344CB8AC3E}">
        <p14:creationId xmlns:p14="http://schemas.microsoft.com/office/powerpoint/2010/main" val="125048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 xmlns:a16="http://schemas.microsoft.com/office/drawing/2014/main" id="{6EE25C9A-BD40-4FBE-6725-A50FEFE6C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49" y="2095130"/>
            <a:ext cx="865792" cy="865792"/>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 xmlns:a16="http://schemas.microsoft.com/office/drawing/2014/main" id="{E91FDCDE-B0DB-06A6-5592-B990D88A13A0}"/>
              </a:ext>
            </a:extLst>
          </p:cNvPr>
          <p:cNvSpPr txBox="1"/>
          <p:nvPr/>
        </p:nvSpPr>
        <p:spPr>
          <a:xfrm>
            <a:off x="1888958" y="2161350"/>
            <a:ext cx="3858699" cy="919401"/>
          </a:xfrm>
          <a:prstGeom prst="roundRect">
            <a:avLst/>
          </a:prstGeom>
          <a:solidFill>
            <a:schemeClr val="bg1">
              <a:lumMod val="85000"/>
            </a:schemeClr>
          </a:solidFill>
        </p:spPr>
        <p:txBody>
          <a:bodyPr wrap="square">
            <a:spAutoFit/>
          </a:bodyPr>
          <a:lstStyle/>
          <a:p>
            <a:pPr marL="180975" indent="-180975" algn="just">
              <a:buFont typeface="Wingdings" panose="05000000000000000000" pitchFamily="2" charset="2"/>
              <a:buChar char="ü"/>
            </a:pPr>
            <a:r>
              <a:rPr lang="es-ES" sz="1600" b="1">
                <a:solidFill>
                  <a:srgbClr val="333F50"/>
                </a:solidFill>
                <a:latin typeface="Century Gothic" panose="020B0502020202020204" pitchFamily="34" charset="0"/>
              </a:rPr>
              <a:t>Cierre de brecha de personal docente y auxiliares de Educación Inicial </a:t>
            </a:r>
            <a:endParaRPr lang="es-PE" sz="1600" b="1">
              <a:solidFill>
                <a:srgbClr val="333F50"/>
              </a:solidFill>
              <a:latin typeface="Century Gothic" panose="020B0502020202020204" pitchFamily="34" charset="0"/>
            </a:endParaRPr>
          </a:p>
        </p:txBody>
      </p:sp>
      <p:pic>
        <p:nvPicPr>
          <p:cNvPr id="15" name="Picture 12">
            <a:extLst>
              <a:ext uri="{FF2B5EF4-FFF2-40B4-BE49-F238E27FC236}">
                <a16:creationId xmlns="" xmlns:a16="http://schemas.microsoft.com/office/drawing/2014/main" id="{F86F592F-0914-2160-44B3-172830603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79" y="3609040"/>
            <a:ext cx="865792" cy="865792"/>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 xmlns:a16="http://schemas.microsoft.com/office/drawing/2014/main" id="{A398CF2A-DFBE-851F-510A-78E9746A17C5}"/>
              </a:ext>
            </a:extLst>
          </p:cNvPr>
          <p:cNvSpPr txBox="1"/>
          <p:nvPr/>
        </p:nvSpPr>
        <p:spPr>
          <a:xfrm>
            <a:off x="1874313" y="3597756"/>
            <a:ext cx="3858699" cy="919401"/>
          </a:xfrm>
          <a:prstGeom prst="roundRect">
            <a:avLst/>
          </a:prstGeom>
          <a:solidFill>
            <a:schemeClr val="bg1">
              <a:lumMod val="85000"/>
            </a:schemeClr>
          </a:solidFill>
        </p:spPr>
        <p:txBody>
          <a:bodyPr wrap="square">
            <a:spAutoFit/>
          </a:bodyPr>
          <a:lstStyle/>
          <a:p>
            <a:pPr marL="285750" indent="-285750" algn="just">
              <a:buFont typeface="Wingdings" panose="05000000000000000000" pitchFamily="2" charset="2"/>
              <a:buChar char="ü"/>
            </a:pPr>
            <a:r>
              <a:rPr lang="es-ES" sz="1600" b="1">
                <a:solidFill>
                  <a:srgbClr val="333F50"/>
                </a:solidFill>
                <a:latin typeface="Century Gothic" panose="020B0502020202020204" pitchFamily="34" charset="0"/>
              </a:rPr>
              <a:t>Cierre de brecha de infraestructura de locales en el nivel de Educación Inicial</a:t>
            </a:r>
            <a:endParaRPr lang="es-PE" sz="1600" b="1">
              <a:solidFill>
                <a:srgbClr val="333F50"/>
              </a:solidFill>
              <a:latin typeface="Century Gothic" panose="020B0502020202020204" pitchFamily="34" charset="0"/>
            </a:endParaRPr>
          </a:p>
        </p:txBody>
      </p:sp>
      <p:pic>
        <p:nvPicPr>
          <p:cNvPr id="1026" name="Picture 2">
            <a:extLst>
              <a:ext uri="{FF2B5EF4-FFF2-40B4-BE49-F238E27FC236}">
                <a16:creationId xmlns="" xmlns:a16="http://schemas.microsoft.com/office/drawing/2014/main" id="{CCED75FF-E230-BA8E-DE6F-00AF0D45F7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049" y="5164071"/>
            <a:ext cx="865792" cy="715089"/>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 xmlns:a16="http://schemas.microsoft.com/office/drawing/2014/main" id="{8B737675-B6B5-9C4F-6594-C5EBCA46F1D7}"/>
              </a:ext>
            </a:extLst>
          </p:cNvPr>
          <p:cNvSpPr txBox="1"/>
          <p:nvPr/>
        </p:nvSpPr>
        <p:spPr>
          <a:xfrm>
            <a:off x="6672787" y="2164264"/>
            <a:ext cx="4356099" cy="919401"/>
          </a:xfrm>
          <a:prstGeom prst="roundRect">
            <a:avLst/>
          </a:prstGeom>
          <a:solidFill>
            <a:schemeClr val="bg1">
              <a:lumMod val="85000"/>
            </a:schemeClr>
          </a:solidFill>
        </p:spPr>
        <p:txBody>
          <a:bodyPr wrap="square">
            <a:spAutoFit/>
          </a:bodyPr>
          <a:lstStyle/>
          <a:p>
            <a:pPr algn="ctr"/>
            <a:r>
              <a:rPr lang="es-ES" sz="2800" b="1">
                <a:solidFill>
                  <a:srgbClr val="333F50"/>
                </a:solidFill>
                <a:latin typeface="Century Gothic" panose="020B0502020202020204" pitchFamily="34" charset="0"/>
              </a:rPr>
              <a:t>S/ 119 millones </a:t>
            </a:r>
          </a:p>
          <a:p>
            <a:pPr algn="ctr"/>
            <a:r>
              <a:rPr lang="es-ES" sz="2000" b="1">
                <a:solidFill>
                  <a:srgbClr val="333F50"/>
                </a:solidFill>
                <a:latin typeface="Century Gothic" panose="020B0502020202020204" pitchFamily="34" charset="0"/>
              </a:rPr>
              <a:t>($ 31 millones)</a:t>
            </a:r>
            <a:endParaRPr lang="es-PE" sz="2000" b="1">
              <a:solidFill>
                <a:srgbClr val="333F50"/>
              </a:solidFill>
              <a:latin typeface="Century Gothic" panose="020B0502020202020204" pitchFamily="34" charset="0"/>
            </a:endParaRPr>
          </a:p>
        </p:txBody>
      </p:sp>
      <p:sp>
        <p:nvSpPr>
          <p:cNvPr id="27" name="Google Shape;304;g8f3807065e_1_221">
            <a:extLst>
              <a:ext uri="{FF2B5EF4-FFF2-40B4-BE49-F238E27FC236}">
                <a16:creationId xmlns="" xmlns:a16="http://schemas.microsoft.com/office/drawing/2014/main" id="{A24E9E50-923F-D29C-4611-053441B46B6A}"/>
              </a:ext>
            </a:extLst>
          </p:cNvPr>
          <p:cNvSpPr/>
          <p:nvPr/>
        </p:nvSpPr>
        <p:spPr>
          <a:xfrm>
            <a:off x="179406" y="1127709"/>
            <a:ext cx="11482184" cy="715089"/>
          </a:xfrm>
          <a:prstGeom prst="rect">
            <a:avLst/>
          </a:prstGeom>
          <a:noFill/>
          <a:ln>
            <a:noFill/>
          </a:ln>
        </p:spPr>
        <p:txBody>
          <a:bodyPr spcFirstLastPara="1" wrap="square" lIns="91419" tIns="45698" rIns="91419" bIns="45698" anchor="ctr" anchorCtr="0">
            <a:noAutofit/>
          </a:bodyPr>
          <a:lstStyle/>
          <a:p>
            <a:pPr algn="ctr">
              <a:lnSpc>
                <a:spcPct val="90000"/>
              </a:lnSpc>
            </a:pPr>
            <a:r>
              <a:rPr lang="es-ES" sz="2800" b="1">
                <a:solidFill>
                  <a:srgbClr val="333F50"/>
                </a:solidFill>
                <a:latin typeface="Century Gothic" panose="020B0502020202020204" pitchFamily="34" charset="0"/>
                <a:ea typeface="Arial"/>
                <a:cs typeface="Arial"/>
                <a:sym typeface="Arial"/>
              </a:rPr>
              <a:t>Existe aproximadamente una brecha para la atención de la Primera Infancia de S/ 39,395 millones ($ 10,259 millones)</a:t>
            </a:r>
            <a:endParaRPr lang="es-ES" sz="2800" b="1">
              <a:solidFill>
                <a:srgbClr val="CB1B4A"/>
              </a:solidFill>
              <a:latin typeface="Century Gothic" panose="020B0502020202020204" pitchFamily="34" charset="0"/>
              <a:ea typeface="Arial"/>
              <a:cs typeface="Arial"/>
              <a:sym typeface="Arial"/>
            </a:endParaRPr>
          </a:p>
        </p:txBody>
      </p:sp>
      <p:sp>
        <p:nvSpPr>
          <p:cNvPr id="3" name="CuadroTexto 2">
            <a:extLst>
              <a:ext uri="{FF2B5EF4-FFF2-40B4-BE49-F238E27FC236}">
                <a16:creationId xmlns="" xmlns:a16="http://schemas.microsoft.com/office/drawing/2014/main" id="{53C3007D-5D88-20AF-C07E-081C12E61853}"/>
              </a:ext>
            </a:extLst>
          </p:cNvPr>
          <p:cNvSpPr txBox="1"/>
          <p:nvPr/>
        </p:nvSpPr>
        <p:spPr>
          <a:xfrm>
            <a:off x="267022" y="2996314"/>
            <a:ext cx="1353846" cy="408623"/>
          </a:xfrm>
          <a:prstGeom prst="roundRect">
            <a:avLst/>
          </a:prstGeom>
          <a:noFill/>
        </p:spPr>
        <p:txBody>
          <a:bodyPr wrap="square">
            <a:spAutoFit/>
          </a:bodyPr>
          <a:lstStyle/>
          <a:p>
            <a:pPr algn="ctr"/>
            <a:r>
              <a:rPr lang="es-ES" b="1">
                <a:solidFill>
                  <a:srgbClr val="CB1B4A"/>
                </a:solidFill>
                <a:latin typeface="Century Gothic" panose="020B0502020202020204" pitchFamily="34" charset="0"/>
              </a:rPr>
              <a:t>Personal</a:t>
            </a:r>
            <a:endParaRPr lang="es-PE" b="1">
              <a:solidFill>
                <a:srgbClr val="CB1B4A"/>
              </a:solidFill>
              <a:latin typeface="Century Gothic" panose="020B0502020202020204" pitchFamily="34" charset="0"/>
            </a:endParaRPr>
          </a:p>
        </p:txBody>
      </p:sp>
      <p:sp>
        <p:nvSpPr>
          <p:cNvPr id="5" name="CuadroTexto 4">
            <a:extLst>
              <a:ext uri="{FF2B5EF4-FFF2-40B4-BE49-F238E27FC236}">
                <a16:creationId xmlns="" xmlns:a16="http://schemas.microsoft.com/office/drawing/2014/main" id="{F842E096-9B74-F852-065E-5F737497F6E1}"/>
              </a:ext>
            </a:extLst>
          </p:cNvPr>
          <p:cNvSpPr txBox="1"/>
          <p:nvPr/>
        </p:nvSpPr>
        <p:spPr>
          <a:xfrm>
            <a:off x="0" y="4454763"/>
            <a:ext cx="1888958" cy="374571"/>
          </a:xfrm>
          <a:prstGeom prst="roundRect">
            <a:avLst/>
          </a:prstGeom>
          <a:noFill/>
        </p:spPr>
        <p:txBody>
          <a:bodyPr wrap="square">
            <a:spAutoFit/>
          </a:bodyPr>
          <a:lstStyle/>
          <a:p>
            <a:pPr algn="ctr"/>
            <a:r>
              <a:rPr lang="es-ES" sz="1600" b="1">
                <a:solidFill>
                  <a:srgbClr val="CB1B4A"/>
                </a:solidFill>
                <a:latin typeface="Century Gothic" panose="020B0502020202020204" pitchFamily="34" charset="0"/>
              </a:rPr>
              <a:t>Infraestructura</a:t>
            </a:r>
            <a:endParaRPr lang="es-PE" sz="1600" b="1">
              <a:solidFill>
                <a:srgbClr val="CB1B4A"/>
              </a:solidFill>
              <a:latin typeface="Century Gothic" panose="020B0502020202020204" pitchFamily="34" charset="0"/>
            </a:endParaRPr>
          </a:p>
        </p:txBody>
      </p:sp>
      <p:sp>
        <p:nvSpPr>
          <p:cNvPr id="7" name="CuadroTexto 6">
            <a:extLst>
              <a:ext uri="{FF2B5EF4-FFF2-40B4-BE49-F238E27FC236}">
                <a16:creationId xmlns="" xmlns:a16="http://schemas.microsoft.com/office/drawing/2014/main" id="{DE8C44B7-7CAB-C6ED-F4A4-12FE533CF312}"/>
              </a:ext>
            </a:extLst>
          </p:cNvPr>
          <p:cNvSpPr txBox="1"/>
          <p:nvPr/>
        </p:nvSpPr>
        <p:spPr>
          <a:xfrm>
            <a:off x="0" y="5882218"/>
            <a:ext cx="1888958" cy="374571"/>
          </a:xfrm>
          <a:prstGeom prst="roundRect">
            <a:avLst/>
          </a:prstGeom>
          <a:noFill/>
        </p:spPr>
        <p:txBody>
          <a:bodyPr wrap="square">
            <a:spAutoFit/>
          </a:bodyPr>
          <a:lstStyle/>
          <a:p>
            <a:pPr algn="ctr"/>
            <a:r>
              <a:rPr lang="es-ES" sz="1600" b="1">
                <a:solidFill>
                  <a:srgbClr val="CB1B4A"/>
                </a:solidFill>
                <a:latin typeface="Century Gothic" panose="020B0502020202020204" pitchFamily="34" charset="0"/>
              </a:rPr>
              <a:t>Aprendizajes</a:t>
            </a:r>
            <a:endParaRPr lang="es-PE" sz="1600" b="1">
              <a:solidFill>
                <a:srgbClr val="CB1B4A"/>
              </a:solidFill>
              <a:latin typeface="Century Gothic" panose="020B0502020202020204" pitchFamily="34" charset="0"/>
            </a:endParaRPr>
          </a:p>
        </p:txBody>
      </p:sp>
      <p:sp>
        <p:nvSpPr>
          <p:cNvPr id="9" name="CuadroTexto 8">
            <a:extLst>
              <a:ext uri="{FF2B5EF4-FFF2-40B4-BE49-F238E27FC236}">
                <a16:creationId xmlns="" xmlns:a16="http://schemas.microsoft.com/office/drawing/2014/main" id="{8771FA36-3FFC-9C32-1364-310EF9EBED68}"/>
              </a:ext>
            </a:extLst>
          </p:cNvPr>
          <p:cNvSpPr txBox="1"/>
          <p:nvPr/>
        </p:nvSpPr>
        <p:spPr>
          <a:xfrm>
            <a:off x="1874313" y="5206963"/>
            <a:ext cx="3858699" cy="646986"/>
          </a:xfrm>
          <a:prstGeom prst="roundRect">
            <a:avLst/>
          </a:prstGeom>
          <a:solidFill>
            <a:schemeClr val="bg1">
              <a:lumMod val="85000"/>
            </a:schemeClr>
          </a:solidFill>
        </p:spPr>
        <p:txBody>
          <a:bodyPr wrap="square">
            <a:spAutoFit/>
          </a:bodyPr>
          <a:lstStyle/>
          <a:p>
            <a:pPr marL="285750" indent="-285750">
              <a:buFont typeface="Wingdings" panose="05000000000000000000" pitchFamily="2" charset="2"/>
              <a:buChar char="ü"/>
            </a:pPr>
            <a:r>
              <a:rPr lang="es-ES" sz="1600" b="1">
                <a:solidFill>
                  <a:srgbClr val="333F50"/>
                </a:solidFill>
                <a:latin typeface="Century Gothic" panose="020B0502020202020204" pitchFamily="34" charset="0"/>
              </a:rPr>
              <a:t>Materiales Educativos </a:t>
            </a:r>
          </a:p>
          <a:p>
            <a:pPr marL="285750" indent="-285750">
              <a:buFont typeface="Wingdings" panose="05000000000000000000" pitchFamily="2" charset="2"/>
              <a:buChar char="ü"/>
            </a:pPr>
            <a:r>
              <a:rPr lang="es-PE" sz="1600" b="1">
                <a:solidFill>
                  <a:srgbClr val="333F50"/>
                </a:solidFill>
                <a:latin typeface="Century Gothic" panose="020B0502020202020204" pitchFamily="34" charset="0"/>
              </a:rPr>
              <a:t>Intervenciones Pedagógicas</a:t>
            </a:r>
          </a:p>
        </p:txBody>
      </p:sp>
      <p:sp>
        <p:nvSpPr>
          <p:cNvPr id="12" name="CuadroTexto 11">
            <a:extLst>
              <a:ext uri="{FF2B5EF4-FFF2-40B4-BE49-F238E27FC236}">
                <a16:creationId xmlns="" xmlns:a16="http://schemas.microsoft.com/office/drawing/2014/main" id="{8F6BDDCE-C728-9E66-E018-8F758690ADAC}"/>
              </a:ext>
            </a:extLst>
          </p:cNvPr>
          <p:cNvSpPr txBox="1"/>
          <p:nvPr/>
        </p:nvSpPr>
        <p:spPr>
          <a:xfrm>
            <a:off x="6672787" y="3597755"/>
            <a:ext cx="4356099" cy="919401"/>
          </a:xfrm>
          <a:prstGeom prst="roundRect">
            <a:avLst/>
          </a:prstGeom>
          <a:solidFill>
            <a:schemeClr val="bg1">
              <a:lumMod val="85000"/>
            </a:schemeClr>
          </a:solidFill>
        </p:spPr>
        <p:txBody>
          <a:bodyPr wrap="square">
            <a:spAutoFit/>
          </a:bodyPr>
          <a:lstStyle/>
          <a:p>
            <a:pPr algn="ctr"/>
            <a:r>
              <a:rPr lang="es-ES" sz="2800" b="1">
                <a:solidFill>
                  <a:srgbClr val="333F50"/>
                </a:solidFill>
                <a:latin typeface="Century Gothic" panose="020B0502020202020204" pitchFamily="34" charset="0"/>
              </a:rPr>
              <a:t>S/ 39,094 millones </a:t>
            </a:r>
          </a:p>
          <a:p>
            <a:pPr algn="ctr"/>
            <a:r>
              <a:rPr lang="es-ES" sz="2000" b="1">
                <a:solidFill>
                  <a:srgbClr val="333F50"/>
                </a:solidFill>
                <a:latin typeface="Century Gothic" panose="020B0502020202020204" pitchFamily="34" charset="0"/>
              </a:rPr>
              <a:t>($ 10,181 millones)</a:t>
            </a:r>
            <a:endParaRPr lang="es-PE" sz="2000" b="1">
              <a:solidFill>
                <a:srgbClr val="333F50"/>
              </a:solidFill>
              <a:latin typeface="Century Gothic" panose="020B0502020202020204" pitchFamily="34" charset="0"/>
            </a:endParaRPr>
          </a:p>
        </p:txBody>
      </p:sp>
      <p:sp>
        <p:nvSpPr>
          <p:cNvPr id="16" name="CuadroTexto 15">
            <a:extLst>
              <a:ext uri="{FF2B5EF4-FFF2-40B4-BE49-F238E27FC236}">
                <a16:creationId xmlns="" xmlns:a16="http://schemas.microsoft.com/office/drawing/2014/main" id="{FA333412-388C-15CF-1116-BBC45E3039BC}"/>
              </a:ext>
            </a:extLst>
          </p:cNvPr>
          <p:cNvSpPr txBox="1"/>
          <p:nvPr/>
        </p:nvSpPr>
        <p:spPr>
          <a:xfrm>
            <a:off x="6672786" y="5015203"/>
            <a:ext cx="4356099" cy="919401"/>
          </a:xfrm>
          <a:prstGeom prst="roundRect">
            <a:avLst/>
          </a:prstGeom>
          <a:solidFill>
            <a:schemeClr val="bg1">
              <a:lumMod val="85000"/>
            </a:schemeClr>
          </a:solidFill>
        </p:spPr>
        <p:txBody>
          <a:bodyPr wrap="square">
            <a:spAutoFit/>
          </a:bodyPr>
          <a:lstStyle/>
          <a:p>
            <a:pPr algn="ctr"/>
            <a:r>
              <a:rPr lang="es-ES" sz="2800" b="1">
                <a:solidFill>
                  <a:srgbClr val="333F50"/>
                </a:solidFill>
                <a:latin typeface="Century Gothic" panose="020B0502020202020204" pitchFamily="34" charset="0"/>
              </a:rPr>
              <a:t>S/ 182 millones </a:t>
            </a:r>
          </a:p>
          <a:p>
            <a:pPr algn="ctr"/>
            <a:r>
              <a:rPr lang="es-ES" sz="2000" b="1">
                <a:solidFill>
                  <a:srgbClr val="333F50"/>
                </a:solidFill>
                <a:latin typeface="Century Gothic" panose="020B0502020202020204" pitchFamily="34" charset="0"/>
              </a:rPr>
              <a:t>($ 47 millones)</a:t>
            </a:r>
            <a:endParaRPr lang="es-PE" sz="2000" b="1">
              <a:solidFill>
                <a:srgbClr val="333F50"/>
              </a:solidFill>
              <a:latin typeface="Century Gothic" panose="020B0502020202020204" pitchFamily="34" charset="0"/>
            </a:endParaRPr>
          </a:p>
        </p:txBody>
      </p:sp>
      <p:sp>
        <p:nvSpPr>
          <p:cNvPr id="20" name="CuadroTexto 19">
            <a:extLst>
              <a:ext uri="{FF2B5EF4-FFF2-40B4-BE49-F238E27FC236}">
                <a16:creationId xmlns="" xmlns:a16="http://schemas.microsoft.com/office/drawing/2014/main" id="{8F413925-2DDB-1F82-0253-D42815CF9139}"/>
              </a:ext>
            </a:extLst>
          </p:cNvPr>
          <p:cNvSpPr txBox="1"/>
          <p:nvPr/>
        </p:nvSpPr>
        <p:spPr>
          <a:xfrm>
            <a:off x="0" y="6568966"/>
            <a:ext cx="12193813" cy="246221"/>
          </a:xfrm>
          <a:prstGeom prst="rect">
            <a:avLst/>
          </a:prstGeom>
          <a:noFill/>
        </p:spPr>
        <p:txBody>
          <a:bodyPr wrap="square" lIns="91440" tIns="45720" rIns="91440" bIns="45720" anchor="t">
            <a:spAutoFit/>
          </a:bodyPr>
          <a:lstStyle/>
          <a:p>
            <a:pPr algn="ctr"/>
            <a:r>
              <a:rPr lang="es-ES" sz="1000">
                <a:solidFill>
                  <a:schemeClr val="tx2">
                    <a:lumMod val="75000"/>
                  </a:schemeClr>
                </a:solidFill>
                <a:latin typeface="+mj-lt"/>
              </a:rPr>
              <a:t>Se considera el tipo de cambio promedio referencial 3.84 soles por dólar americano (fuente: MMM 2023-2026)</a:t>
            </a:r>
            <a:endParaRPr lang="es-PE" sz="1000">
              <a:solidFill>
                <a:schemeClr val="tx2">
                  <a:lumMod val="75000"/>
                </a:schemeClr>
              </a:solidFill>
              <a:latin typeface="+mj-lt"/>
              <a:ea typeface="Calibri Light" panose="020F0302020204030204"/>
              <a:cs typeface="Calibri Light" panose="020F0302020204030204"/>
            </a:endParaRPr>
          </a:p>
        </p:txBody>
      </p:sp>
    </p:spTree>
    <p:extLst>
      <p:ext uri="{BB962C8B-B14F-4D97-AF65-F5344CB8AC3E}">
        <p14:creationId xmlns:p14="http://schemas.microsoft.com/office/powerpoint/2010/main" val="1398511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81D21FA0-68D9-5346-A91D-E0DE69E957CC}"/>
              </a:ext>
            </a:extLst>
          </p:cNvPr>
          <p:cNvSpPr>
            <a:spLocks noGrp="1"/>
          </p:cNvSpPr>
          <p:nvPr>
            <p:ph type="title"/>
          </p:nvPr>
        </p:nvSpPr>
        <p:spPr>
          <a:xfrm>
            <a:off x="947382" y="2754265"/>
            <a:ext cx="10267272" cy="1817735"/>
          </a:xfrm>
        </p:spPr>
        <p:txBody>
          <a:bodyPr/>
          <a:lstStyle/>
          <a:p>
            <a:pPr algn="ctr"/>
            <a:r>
              <a:rPr lang="es-ES" sz="4400" b="1"/>
              <a:t>Posibles fuentes para financiar las brechas</a:t>
            </a:r>
            <a:endParaRPr lang="es-PE" sz="4600" b="1">
              <a:latin typeface="Century Gothic"/>
            </a:endParaRPr>
          </a:p>
        </p:txBody>
      </p:sp>
      <p:sp>
        <p:nvSpPr>
          <p:cNvPr id="5" name="Marcador de texto 4">
            <a:extLst>
              <a:ext uri="{FF2B5EF4-FFF2-40B4-BE49-F238E27FC236}">
                <a16:creationId xmlns="" xmlns:a16="http://schemas.microsoft.com/office/drawing/2014/main" id="{F1E65062-3E30-6049-A5DA-265D50EEAEB5}"/>
              </a:ext>
            </a:extLst>
          </p:cNvPr>
          <p:cNvSpPr>
            <a:spLocks noGrp="1"/>
          </p:cNvSpPr>
          <p:nvPr>
            <p:ph type="body" idx="1"/>
          </p:nvPr>
        </p:nvSpPr>
        <p:spPr>
          <a:xfrm>
            <a:off x="158523" y="1045995"/>
            <a:ext cx="1577718" cy="1500187"/>
          </a:xfrm>
        </p:spPr>
        <p:txBody>
          <a:bodyPr/>
          <a:lstStyle/>
          <a:p>
            <a:pPr algn="ctr"/>
            <a:r>
              <a:rPr lang="es-PE">
                <a:solidFill>
                  <a:schemeClr val="bg1"/>
                </a:solidFill>
              </a:rPr>
              <a:t>IV</a:t>
            </a:r>
            <a:endParaRPr lang="es-PE" sz="4400">
              <a:solidFill>
                <a:schemeClr val="bg1"/>
              </a:solidFill>
              <a:ea typeface="+mj-ea"/>
              <a:cs typeface="+mj-cs"/>
            </a:endParaRPr>
          </a:p>
        </p:txBody>
      </p:sp>
    </p:spTree>
    <p:extLst>
      <p:ext uri="{BB962C8B-B14F-4D97-AF65-F5344CB8AC3E}">
        <p14:creationId xmlns:p14="http://schemas.microsoft.com/office/powerpoint/2010/main" val="614837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ítulo 25">
            <a:extLst>
              <a:ext uri="{FF2B5EF4-FFF2-40B4-BE49-F238E27FC236}">
                <a16:creationId xmlns="" xmlns:a16="http://schemas.microsoft.com/office/drawing/2014/main" id="{EFACC837-5193-D752-D0FD-F8EF5E58CBD1}"/>
              </a:ext>
            </a:extLst>
          </p:cNvPr>
          <p:cNvSpPr>
            <a:spLocks noGrp="1"/>
          </p:cNvSpPr>
          <p:nvPr>
            <p:ph type="title"/>
          </p:nvPr>
        </p:nvSpPr>
        <p:spPr>
          <a:xfrm>
            <a:off x="657552" y="947373"/>
            <a:ext cx="7386320" cy="405334"/>
          </a:xfrm>
        </p:spPr>
        <p:txBody>
          <a:bodyPr>
            <a:normAutofit fontScale="90000"/>
          </a:bodyPr>
          <a:lstStyle/>
          <a:p>
            <a:r>
              <a:rPr lang="es-PE" sz="2800"/>
              <a:t>Presupuesto en Educación Inicial  </a:t>
            </a:r>
          </a:p>
        </p:txBody>
      </p:sp>
      <p:sp>
        <p:nvSpPr>
          <p:cNvPr id="34" name="Google Shape;304;g8f3807065e_1_221">
            <a:extLst>
              <a:ext uri="{FF2B5EF4-FFF2-40B4-BE49-F238E27FC236}">
                <a16:creationId xmlns="" xmlns:a16="http://schemas.microsoft.com/office/drawing/2014/main" id="{418292D8-5DDB-085C-4739-A9AEFA0DD6A8}"/>
              </a:ext>
            </a:extLst>
          </p:cNvPr>
          <p:cNvSpPr/>
          <p:nvPr/>
        </p:nvSpPr>
        <p:spPr>
          <a:xfrm>
            <a:off x="1705331" y="3204679"/>
            <a:ext cx="2864215" cy="943459"/>
          </a:xfrm>
          <a:prstGeom prst="rect">
            <a:avLst/>
          </a:prstGeom>
          <a:noFill/>
          <a:ln>
            <a:noFill/>
          </a:ln>
        </p:spPr>
        <p:txBody>
          <a:bodyPr spcFirstLastPara="1" wrap="square" lIns="91419" tIns="45698" rIns="91419" bIns="45698" anchor="ctr" anchorCtr="0">
            <a:noAutofit/>
          </a:bodyPr>
          <a:lstStyle/>
          <a:p>
            <a:pPr algn="just">
              <a:lnSpc>
                <a:spcPct val="90000"/>
              </a:lnSpc>
            </a:pPr>
            <a:r>
              <a:rPr lang="es-ES" sz="1600" b="1">
                <a:solidFill>
                  <a:srgbClr val="333F50"/>
                </a:solidFill>
                <a:latin typeface="Century Gothic"/>
                <a:ea typeface="Arial"/>
                <a:cs typeface="Arial"/>
                <a:sym typeface="Arial"/>
              </a:rPr>
              <a:t>Gobierno Nacional</a:t>
            </a:r>
            <a:r>
              <a:rPr lang="es-ES" sz="1600">
                <a:solidFill>
                  <a:srgbClr val="333F50"/>
                </a:solidFill>
                <a:latin typeface="Century Gothic"/>
                <a:ea typeface="Arial"/>
                <a:cs typeface="Arial"/>
                <a:sym typeface="Arial"/>
              </a:rPr>
              <a:t>*: S/ </a:t>
            </a:r>
            <a:r>
              <a:rPr lang="es-PE" sz="1600">
                <a:solidFill>
                  <a:srgbClr val="333F50"/>
                </a:solidFill>
                <a:latin typeface="Century Gothic"/>
                <a:ea typeface="Arial"/>
                <a:cs typeface="Arial"/>
              </a:rPr>
              <a:t>646 millones ($168 millones)</a:t>
            </a:r>
            <a:r>
              <a:rPr lang="es-ES" sz="1600">
                <a:solidFill>
                  <a:srgbClr val="333F50"/>
                </a:solidFill>
                <a:latin typeface="Century Gothic"/>
                <a:ea typeface="Arial"/>
                <a:cs typeface="Arial"/>
                <a:sym typeface="Arial"/>
              </a:rPr>
              <a:t> </a:t>
            </a:r>
          </a:p>
        </p:txBody>
      </p:sp>
      <p:grpSp>
        <p:nvGrpSpPr>
          <p:cNvPr id="21" name="Grupo 20">
            <a:extLst>
              <a:ext uri="{FF2B5EF4-FFF2-40B4-BE49-F238E27FC236}">
                <a16:creationId xmlns="" xmlns:a16="http://schemas.microsoft.com/office/drawing/2014/main" id="{A8542826-9689-12D6-4144-B46E87A5ABDB}"/>
              </a:ext>
            </a:extLst>
          </p:cNvPr>
          <p:cNvGrpSpPr/>
          <p:nvPr/>
        </p:nvGrpSpPr>
        <p:grpSpPr>
          <a:xfrm>
            <a:off x="4680280" y="2296597"/>
            <a:ext cx="2878000" cy="3976560"/>
            <a:chOff x="1392657" y="1554412"/>
            <a:chExt cx="3217630" cy="4663990"/>
          </a:xfrm>
        </p:grpSpPr>
        <p:sp>
          <p:nvSpPr>
            <p:cNvPr id="22" name="Freeform 29">
              <a:extLst>
                <a:ext uri="{FF2B5EF4-FFF2-40B4-BE49-F238E27FC236}">
                  <a16:creationId xmlns="" xmlns:a16="http://schemas.microsoft.com/office/drawing/2014/main" id="{D061DC74-63F2-80E1-B778-0557054FF208}"/>
                </a:ext>
              </a:extLst>
            </p:cNvPr>
            <p:cNvSpPr>
              <a:spLocks/>
            </p:cNvSpPr>
            <p:nvPr/>
          </p:nvSpPr>
          <p:spPr bwMode="auto">
            <a:xfrm>
              <a:off x="2314349" y="2911838"/>
              <a:ext cx="599055" cy="872033"/>
            </a:xfrm>
            <a:custGeom>
              <a:avLst/>
              <a:gdLst>
                <a:gd name="T0" fmla="*/ 3162353 w 529"/>
                <a:gd name="T1" fmla="*/ 52291749 h 635"/>
                <a:gd name="T2" fmla="*/ 3162353 w 529"/>
                <a:gd name="T3" fmla="*/ 48685793 h 635"/>
                <a:gd name="T4" fmla="*/ 3162353 w 529"/>
                <a:gd name="T5" fmla="*/ 48685793 h 635"/>
                <a:gd name="T6" fmla="*/ 3162353 w 529"/>
                <a:gd name="T7" fmla="*/ 45079838 h 635"/>
                <a:gd name="T8" fmla="*/ 3162353 w 529"/>
                <a:gd name="T9" fmla="*/ 45079838 h 635"/>
                <a:gd name="T10" fmla="*/ 3162353 w 529"/>
                <a:gd name="T11" fmla="*/ 43275507 h 635"/>
                <a:gd name="T12" fmla="*/ 3162353 w 529"/>
                <a:gd name="T13" fmla="*/ 41472529 h 635"/>
                <a:gd name="T14" fmla="*/ 3162353 w 529"/>
                <a:gd name="T15" fmla="*/ 37866573 h 635"/>
                <a:gd name="T16" fmla="*/ 3162353 w 529"/>
                <a:gd name="T17" fmla="*/ 32457640 h 635"/>
                <a:gd name="T18" fmla="*/ 3162353 w 529"/>
                <a:gd name="T19" fmla="*/ 30653319 h 635"/>
                <a:gd name="T20" fmla="*/ 3162353 w 529"/>
                <a:gd name="T21" fmla="*/ 25244386 h 635"/>
                <a:gd name="T22" fmla="*/ 3162353 w 529"/>
                <a:gd name="T23" fmla="*/ 27047363 h 635"/>
                <a:gd name="T24" fmla="*/ 3162353 w 529"/>
                <a:gd name="T25" fmla="*/ 23441408 h 635"/>
                <a:gd name="T26" fmla="*/ 3162353 w 529"/>
                <a:gd name="T27" fmla="*/ 21638425 h 635"/>
                <a:gd name="T28" fmla="*/ 3162353 w 529"/>
                <a:gd name="T29" fmla="*/ 19835447 h 635"/>
                <a:gd name="T30" fmla="*/ 3162353 w 529"/>
                <a:gd name="T31" fmla="*/ 16228149 h 635"/>
                <a:gd name="T32" fmla="*/ 3162353 w 529"/>
                <a:gd name="T33" fmla="*/ 14425171 h 635"/>
                <a:gd name="T34" fmla="*/ 3162353 w 529"/>
                <a:gd name="T35" fmla="*/ 12622193 h 635"/>
                <a:gd name="T36" fmla="*/ 3162353 w 529"/>
                <a:gd name="T37" fmla="*/ 12622193 h 635"/>
                <a:gd name="T38" fmla="*/ 3162353 w 529"/>
                <a:gd name="T39" fmla="*/ 7213257 h 635"/>
                <a:gd name="T40" fmla="*/ 0 w 529"/>
                <a:gd name="T41" fmla="*/ 5408935 h 635"/>
                <a:gd name="T42" fmla="*/ 3162353 w 529"/>
                <a:gd name="T43" fmla="*/ 5408935 h 635"/>
                <a:gd name="T44" fmla="*/ 3162353 w 529"/>
                <a:gd name="T45" fmla="*/ 5408935 h 635"/>
                <a:gd name="T46" fmla="*/ 3162353 w 529"/>
                <a:gd name="T47" fmla="*/ 5408935 h 635"/>
                <a:gd name="T48" fmla="*/ 3162353 w 529"/>
                <a:gd name="T49" fmla="*/ 5408935 h 635"/>
                <a:gd name="T50" fmla="*/ 3162353 w 529"/>
                <a:gd name="T51" fmla="*/ 5408935 h 635"/>
                <a:gd name="T52" fmla="*/ 3162353 w 529"/>
                <a:gd name="T53" fmla="*/ 12622193 h 635"/>
                <a:gd name="T54" fmla="*/ 4744158 w 529"/>
                <a:gd name="T55" fmla="*/ 12622193 h 635"/>
                <a:gd name="T56" fmla="*/ 4744158 w 529"/>
                <a:gd name="T57" fmla="*/ 12622193 h 635"/>
                <a:gd name="T58" fmla="*/ 6324706 w 529"/>
                <a:gd name="T59" fmla="*/ 14425171 h 635"/>
                <a:gd name="T60" fmla="*/ 7906511 w 529"/>
                <a:gd name="T61" fmla="*/ 14425171 h 635"/>
                <a:gd name="T62" fmla="*/ 7906511 w 529"/>
                <a:gd name="T63" fmla="*/ 14425171 h 635"/>
                <a:gd name="T64" fmla="*/ 9487058 w 529"/>
                <a:gd name="T65" fmla="*/ 18031126 h 635"/>
                <a:gd name="T66" fmla="*/ 9487058 w 529"/>
                <a:gd name="T67" fmla="*/ 23441408 h 635"/>
                <a:gd name="T68" fmla="*/ 7906511 w 529"/>
                <a:gd name="T69" fmla="*/ 27047363 h 635"/>
                <a:gd name="T70" fmla="*/ 7906511 w 529"/>
                <a:gd name="T71" fmla="*/ 25244386 h 635"/>
                <a:gd name="T72" fmla="*/ 7906511 w 529"/>
                <a:gd name="T73" fmla="*/ 25244386 h 635"/>
                <a:gd name="T74" fmla="*/ 6324706 w 529"/>
                <a:gd name="T75" fmla="*/ 27047363 h 635"/>
                <a:gd name="T76" fmla="*/ 6324706 w 529"/>
                <a:gd name="T77" fmla="*/ 30653319 h 635"/>
                <a:gd name="T78" fmla="*/ 6324706 w 529"/>
                <a:gd name="T79" fmla="*/ 32457640 h 635"/>
                <a:gd name="T80" fmla="*/ 6324706 w 529"/>
                <a:gd name="T81" fmla="*/ 37866573 h 635"/>
                <a:gd name="T82" fmla="*/ 6324706 w 529"/>
                <a:gd name="T83" fmla="*/ 41472529 h 635"/>
                <a:gd name="T84" fmla="*/ 7906511 w 529"/>
                <a:gd name="T85" fmla="*/ 45079838 h 635"/>
                <a:gd name="T86" fmla="*/ 7906511 w 529"/>
                <a:gd name="T87" fmla="*/ 52291749 h 635"/>
                <a:gd name="T88" fmla="*/ 7906511 w 529"/>
                <a:gd name="T89" fmla="*/ 55897705 h 635"/>
                <a:gd name="T90" fmla="*/ 6324706 w 529"/>
                <a:gd name="T91" fmla="*/ 59505003 h 635"/>
                <a:gd name="T92" fmla="*/ 6324706 w 529"/>
                <a:gd name="T93" fmla="*/ 59505003 h 635"/>
                <a:gd name="T94" fmla="*/ 6324706 w 529"/>
                <a:gd name="T95" fmla="*/ 63110959 h 635"/>
                <a:gd name="T96" fmla="*/ 6324706 w 529"/>
                <a:gd name="T97" fmla="*/ 63110959 h 635"/>
                <a:gd name="T98" fmla="*/ 6324706 w 529"/>
                <a:gd name="T99" fmla="*/ 59505003 h 635"/>
                <a:gd name="T100" fmla="*/ 4744158 w 529"/>
                <a:gd name="T101" fmla="*/ 59505003 h 635"/>
                <a:gd name="T102" fmla="*/ 4744158 w 529"/>
                <a:gd name="T103" fmla="*/ 59505003 h 635"/>
                <a:gd name="T104" fmla="*/ 4744158 w 529"/>
                <a:gd name="T105" fmla="*/ 59505003 h 635"/>
                <a:gd name="T106" fmla="*/ 3162353 w 529"/>
                <a:gd name="T107" fmla="*/ 59505003 h 635"/>
                <a:gd name="T108" fmla="*/ 3162353 w 529"/>
                <a:gd name="T109" fmla="*/ 59505003 h 635"/>
                <a:gd name="T110" fmla="*/ 3162353 w 529"/>
                <a:gd name="T111" fmla="*/ 55897705 h 635"/>
                <a:gd name="T112" fmla="*/ 3162353 w 529"/>
                <a:gd name="T113" fmla="*/ 55897705 h 6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9"/>
                <a:gd name="T172" fmla="*/ 0 h 635"/>
                <a:gd name="T173" fmla="*/ 529 w 529"/>
                <a:gd name="T174" fmla="*/ 635 h 6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9" h="635">
                  <a:moveTo>
                    <a:pt x="200" y="534"/>
                  </a:moveTo>
                  <a:lnTo>
                    <a:pt x="200" y="524"/>
                  </a:lnTo>
                  <a:lnTo>
                    <a:pt x="200" y="514"/>
                  </a:lnTo>
                  <a:lnTo>
                    <a:pt x="189" y="514"/>
                  </a:lnTo>
                  <a:lnTo>
                    <a:pt x="189" y="503"/>
                  </a:lnTo>
                  <a:lnTo>
                    <a:pt x="176" y="503"/>
                  </a:lnTo>
                  <a:lnTo>
                    <a:pt x="176" y="494"/>
                  </a:lnTo>
                  <a:lnTo>
                    <a:pt x="163" y="494"/>
                  </a:lnTo>
                  <a:lnTo>
                    <a:pt x="151" y="494"/>
                  </a:lnTo>
                  <a:lnTo>
                    <a:pt x="138" y="494"/>
                  </a:lnTo>
                  <a:lnTo>
                    <a:pt x="138" y="483"/>
                  </a:lnTo>
                  <a:lnTo>
                    <a:pt x="138" y="494"/>
                  </a:lnTo>
                  <a:lnTo>
                    <a:pt x="138" y="483"/>
                  </a:lnTo>
                  <a:lnTo>
                    <a:pt x="126" y="483"/>
                  </a:lnTo>
                  <a:lnTo>
                    <a:pt x="126" y="494"/>
                  </a:lnTo>
                  <a:lnTo>
                    <a:pt x="113" y="494"/>
                  </a:lnTo>
                  <a:lnTo>
                    <a:pt x="99" y="494"/>
                  </a:lnTo>
                  <a:lnTo>
                    <a:pt x="88" y="494"/>
                  </a:lnTo>
                  <a:lnTo>
                    <a:pt x="99" y="494"/>
                  </a:lnTo>
                  <a:lnTo>
                    <a:pt x="88" y="494"/>
                  </a:lnTo>
                  <a:lnTo>
                    <a:pt x="88" y="483"/>
                  </a:lnTo>
                  <a:lnTo>
                    <a:pt x="88" y="474"/>
                  </a:lnTo>
                  <a:lnTo>
                    <a:pt x="99" y="474"/>
                  </a:lnTo>
                  <a:lnTo>
                    <a:pt x="88" y="474"/>
                  </a:lnTo>
                  <a:lnTo>
                    <a:pt x="88" y="463"/>
                  </a:lnTo>
                  <a:lnTo>
                    <a:pt x="75" y="463"/>
                  </a:lnTo>
                  <a:lnTo>
                    <a:pt x="75" y="454"/>
                  </a:lnTo>
                  <a:lnTo>
                    <a:pt x="75" y="443"/>
                  </a:lnTo>
                  <a:lnTo>
                    <a:pt x="75" y="454"/>
                  </a:lnTo>
                  <a:lnTo>
                    <a:pt x="75" y="443"/>
                  </a:lnTo>
                  <a:lnTo>
                    <a:pt x="63" y="443"/>
                  </a:lnTo>
                  <a:lnTo>
                    <a:pt x="63" y="434"/>
                  </a:lnTo>
                  <a:lnTo>
                    <a:pt x="63" y="443"/>
                  </a:lnTo>
                  <a:lnTo>
                    <a:pt x="63" y="434"/>
                  </a:lnTo>
                  <a:lnTo>
                    <a:pt x="75" y="434"/>
                  </a:lnTo>
                  <a:lnTo>
                    <a:pt x="63" y="434"/>
                  </a:lnTo>
                  <a:lnTo>
                    <a:pt x="75" y="434"/>
                  </a:lnTo>
                  <a:lnTo>
                    <a:pt x="75" y="423"/>
                  </a:lnTo>
                  <a:lnTo>
                    <a:pt x="63" y="423"/>
                  </a:lnTo>
                  <a:lnTo>
                    <a:pt x="50" y="423"/>
                  </a:lnTo>
                  <a:lnTo>
                    <a:pt x="63" y="423"/>
                  </a:lnTo>
                  <a:lnTo>
                    <a:pt x="63" y="413"/>
                  </a:lnTo>
                  <a:lnTo>
                    <a:pt x="63" y="403"/>
                  </a:lnTo>
                  <a:lnTo>
                    <a:pt x="63" y="413"/>
                  </a:lnTo>
                  <a:lnTo>
                    <a:pt x="63" y="403"/>
                  </a:lnTo>
                  <a:lnTo>
                    <a:pt x="50" y="403"/>
                  </a:lnTo>
                  <a:lnTo>
                    <a:pt x="63" y="403"/>
                  </a:lnTo>
                  <a:lnTo>
                    <a:pt x="50" y="403"/>
                  </a:lnTo>
                  <a:lnTo>
                    <a:pt x="63" y="403"/>
                  </a:lnTo>
                  <a:lnTo>
                    <a:pt x="63" y="394"/>
                  </a:lnTo>
                  <a:lnTo>
                    <a:pt x="50" y="394"/>
                  </a:lnTo>
                  <a:lnTo>
                    <a:pt x="50" y="383"/>
                  </a:lnTo>
                  <a:lnTo>
                    <a:pt x="37" y="383"/>
                  </a:lnTo>
                  <a:lnTo>
                    <a:pt x="37" y="373"/>
                  </a:lnTo>
                  <a:lnTo>
                    <a:pt x="37" y="363"/>
                  </a:lnTo>
                  <a:lnTo>
                    <a:pt x="37" y="354"/>
                  </a:lnTo>
                  <a:lnTo>
                    <a:pt x="25" y="354"/>
                  </a:lnTo>
                  <a:lnTo>
                    <a:pt x="37" y="354"/>
                  </a:lnTo>
                  <a:lnTo>
                    <a:pt x="37" y="342"/>
                  </a:lnTo>
                  <a:lnTo>
                    <a:pt x="25" y="342"/>
                  </a:lnTo>
                  <a:lnTo>
                    <a:pt x="37" y="342"/>
                  </a:lnTo>
                  <a:lnTo>
                    <a:pt x="37" y="332"/>
                  </a:lnTo>
                  <a:lnTo>
                    <a:pt x="37" y="323"/>
                  </a:lnTo>
                  <a:lnTo>
                    <a:pt x="25" y="323"/>
                  </a:lnTo>
                  <a:lnTo>
                    <a:pt x="12" y="323"/>
                  </a:lnTo>
                  <a:lnTo>
                    <a:pt x="12" y="312"/>
                  </a:lnTo>
                  <a:lnTo>
                    <a:pt x="12" y="302"/>
                  </a:lnTo>
                  <a:lnTo>
                    <a:pt x="12" y="292"/>
                  </a:lnTo>
                  <a:lnTo>
                    <a:pt x="0" y="292"/>
                  </a:lnTo>
                  <a:lnTo>
                    <a:pt x="12" y="292"/>
                  </a:lnTo>
                  <a:lnTo>
                    <a:pt x="12" y="283"/>
                  </a:lnTo>
                  <a:lnTo>
                    <a:pt x="12" y="271"/>
                  </a:lnTo>
                  <a:lnTo>
                    <a:pt x="12" y="262"/>
                  </a:lnTo>
                  <a:lnTo>
                    <a:pt x="0" y="262"/>
                  </a:lnTo>
                  <a:lnTo>
                    <a:pt x="12" y="262"/>
                  </a:lnTo>
                  <a:lnTo>
                    <a:pt x="12" y="252"/>
                  </a:lnTo>
                  <a:lnTo>
                    <a:pt x="12" y="242"/>
                  </a:lnTo>
                  <a:lnTo>
                    <a:pt x="12" y="231"/>
                  </a:lnTo>
                  <a:lnTo>
                    <a:pt x="25" y="231"/>
                  </a:lnTo>
                  <a:lnTo>
                    <a:pt x="37" y="231"/>
                  </a:lnTo>
                  <a:lnTo>
                    <a:pt x="50" y="231"/>
                  </a:lnTo>
                  <a:lnTo>
                    <a:pt x="50" y="242"/>
                  </a:lnTo>
                  <a:lnTo>
                    <a:pt x="63" y="242"/>
                  </a:lnTo>
                  <a:lnTo>
                    <a:pt x="63" y="252"/>
                  </a:lnTo>
                  <a:lnTo>
                    <a:pt x="63" y="242"/>
                  </a:lnTo>
                  <a:lnTo>
                    <a:pt x="75" y="242"/>
                  </a:lnTo>
                  <a:lnTo>
                    <a:pt x="75" y="252"/>
                  </a:lnTo>
                  <a:lnTo>
                    <a:pt x="88" y="242"/>
                  </a:lnTo>
                  <a:lnTo>
                    <a:pt x="88" y="252"/>
                  </a:lnTo>
                  <a:lnTo>
                    <a:pt x="88" y="242"/>
                  </a:lnTo>
                  <a:lnTo>
                    <a:pt x="88" y="231"/>
                  </a:lnTo>
                  <a:lnTo>
                    <a:pt x="75" y="231"/>
                  </a:lnTo>
                  <a:lnTo>
                    <a:pt x="88" y="231"/>
                  </a:lnTo>
                  <a:lnTo>
                    <a:pt x="75" y="231"/>
                  </a:lnTo>
                  <a:lnTo>
                    <a:pt x="75" y="222"/>
                  </a:lnTo>
                  <a:lnTo>
                    <a:pt x="88" y="222"/>
                  </a:lnTo>
                  <a:lnTo>
                    <a:pt x="99" y="222"/>
                  </a:lnTo>
                  <a:lnTo>
                    <a:pt x="99" y="212"/>
                  </a:lnTo>
                  <a:lnTo>
                    <a:pt x="99" y="202"/>
                  </a:lnTo>
                  <a:lnTo>
                    <a:pt x="113" y="202"/>
                  </a:lnTo>
                  <a:lnTo>
                    <a:pt x="113" y="191"/>
                  </a:lnTo>
                  <a:lnTo>
                    <a:pt x="113" y="182"/>
                  </a:lnTo>
                  <a:lnTo>
                    <a:pt x="126" y="182"/>
                  </a:lnTo>
                  <a:lnTo>
                    <a:pt x="126" y="191"/>
                  </a:lnTo>
                  <a:lnTo>
                    <a:pt x="138" y="191"/>
                  </a:lnTo>
                  <a:lnTo>
                    <a:pt x="138" y="182"/>
                  </a:lnTo>
                  <a:lnTo>
                    <a:pt x="151" y="182"/>
                  </a:lnTo>
                  <a:lnTo>
                    <a:pt x="151" y="171"/>
                  </a:lnTo>
                  <a:lnTo>
                    <a:pt x="138" y="171"/>
                  </a:lnTo>
                  <a:lnTo>
                    <a:pt x="138" y="162"/>
                  </a:lnTo>
                  <a:lnTo>
                    <a:pt x="138" y="151"/>
                  </a:lnTo>
                  <a:lnTo>
                    <a:pt x="126" y="151"/>
                  </a:lnTo>
                  <a:lnTo>
                    <a:pt x="138" y="151"/>
                  </a:lnTo>
                  <a:lnTo>
                    <a:pt x="126" y="151"/>
                  </a:lnTo>
                  <a:lnTo>
                    <a:pt x="126" y="142"/>
                  </a:lnTo>
                  <a:lnTo>
                    <a:pt x="113" y="142"/>
                  </a:lnTo>
                  <a:lnTo>
                    <a:pt x="99" y="142"/>
                  </a:lnTo>
                  <a:lnTo>
                    <a:pt x="99" y="131"/>
                  </a:lnTo>
                  <a:lnTo>
                    <a:pt x="88" y="131"/>
                  </a:lnTo>
                  <a:lnTo>
                    <a:pt x="88" y="122"/>
                  </a:lnTo>
                  <a:lnTo>
                    <a:pt x="75" y="122"/>
                  </a:lnTo>
                  <a:lnTo>
                    <a:pt x="75" y="131"/>
                  </a:lnTo>
                  <a:lnTo>
                    <a:pt x="75" y="122"/>
                  </a:lnTo>
                  <a:lnTo>
                    <a:pt x="75" y="111"/>
                  </a:lnTo>
                  <a:lnTo>
                    <a:pt x="63" y="111"/>
                  </a:lnTo>
                  <a:lnTo>
                    <a:pt x="63" y="122"/>
                  </a:lnTo>
                  <a:lnTo>
                    <a:pt x="63" y="131"/>
                  </a:lnTo>
                  <a:lnTo>
                    <a:pt x="50" y="131"/>
                  </a:lnTo>
                  <a:lnTo>
                    <a:pt x="50" y="122"/>
                  </a:lnTo>
                  <a:lnTo>
                    <a:pt x="63" y="122"/>
                  </a:lnTo>
                  <a:lnTo>
                    <a:pt x="50" y="122"/>
                  </a:lnTo>
                  <a:lnTo>
                    <a:pt x="50" y="111"/>
                  </a:lnTo>
                  <a:lnTo>
                    <a:pt x="37" y="111"/>
                  </a:lnTo>
                  <a:lnTo>
                    <a:pt x="37" y="122"/>
                  </a:lnTo>
                  <a:lnTo>
                    <a:pt x="37" y="111"/>
                  </a:lnTo>
                  <a:lnTo>
                    <a:pt x="25" y="111"/>
                  </a:lnTo>
                  <a:lnTo>
                    <a:pt x="25" y="101"/>
                  </a:lnTo>
                  <a:lnTo>
                    <a:pt x="25" y="91"/>
                  </a:lnTo>
                  <a:lnTo>
                    <a:pt x="25" y="80"/>
                  </a:lnTo>
                  <a:lnTo>
                    <a:pt x="12" y="80"/>
                  </a:lnTo>
                  <a:lnTo>
                    <a:pt x="0" y="80"/>
                  </a:lnTo>
                  <a:lnTo>
                    <a:pt x="0" y="71"/>
                  </a:lnTo>
                  <a:lnTo>
                    <a:pt x="0" y="60"/>
                  </a:lnTo>
                  <a:lnTo>
                    <a:pt x="0" y="51"/>
                  </a:lnTo>
                  <a:lnTo>
                    <a:pt x="12" y="40"/>
                  </a:lnTo>
                  <a:lnTo>
                    <a:pt x="12" y="30"/>
                  </a:lnTo>
                  <a:lnTo>
                    <a:pt x="0" y="30"/>
                  </a:lnTo>
                  <a:lnTo>
                    <a:pt x="0" y="20"/>
                  </a:lnTo>
                  <a:lnTo>
                    <a:pt x="0" y="11"/>
                  </a:lnTo>
                  <a:lnTo>
                    <a:pt x="12" y="11"/>
                  </a:lnTo>
                  <a:lnTo>
                    <a:pt x="0" y="11"/>
                  </a:lnTo>
                  <a:lnTo>
                    <a:pt x="0" y="0"/>
                  </a:lnTo>
                  <a:lnTo>
                    <a:pt x="12" y="0"/>
                  </a:lnTo>
                  <a:lnTo>
                    <a:pt x="12" y="11"/>
                  </a:lnTo>
                  <a:lnTo>
                    <a:pt x="12" y="0"/>
                  </a:lnTo>
                  <a:lnTo>
                    <a:pt x="25" y="0"/>
                  </a:lnTo>
                  <a:lnTo>
                    <a:pt x="37" y="0"/>
                  </a:lnTo>
                  <a:lnTo>
                    <a:pt x="50" y="0"/>
                  </a:lnTo>
                  <a:lnTo>
                    <a:pt x="50" y="11"/>
                  </a:lnTo>
                  <a:lnTo>
                    <a:pt x="63" y="11"/>
                  </a:lnTo>
                  <a:lnTo>
                    <a:pt x="63" y="20"/>
                  </a:lnTo>
                  <a:lnTo>
                    <a:pt x="63" y="30"/>
                  </a:lnTo>
                  <a:lnTo>
                    <a:pt x="75" y="30"/>
                  </a:lnTo>
                  <a:lnTo>
                    <a:pt x="75" y="40"/>
                  </a:lnTo>
                  <a:lnTo>
                    <a:pt x="88" y="40"/>
                  </a:lnTo>
                  <a:lnTo>
                    <a:pt x="88" y="30"/>
                  </a:lnTo>
                  <a:lnTo>
                    <a:pt x="88" y="40"/>
                  </a:lnTo>
                  <a:lnTo>
                    <a:pt x="99" y="40"/>
                  </a:lnTo>
                  <a:lnTo>
                    <a:pt x="113" y="40"/>
                  </a:lnTo>
                  <a:lnTo>
                    <a:pt x="113" y="30"/>
                  </a:lnTo>
                  <a:lnTo>
                    <a:pt x="126" y="30"/>
                  </a:lnTo>
                  <a:lnTo>
                    <a:pt x="126" y="40"/>
                  </a:lnTo>
                  <a:lnTo>
                    <a:pt x="138" y="40"/>
                  </a:lnTo>
                  <a:lnTo>
                    <a:pt x="151" y="40"/>
                  </a:lnTo>
                  <a:lnTo>
                    <a:pt x="151" y="51"/>
                  </a:lnTo>
                  <a:lnTo>
                    <a:pt x="163" y="51"/>
                  </a:lnTo>
                  <a:lnTo>
                    <a:pt x="176" y="51"/>
                  </a:lnTo>
                  <a:lnTo>
                    <a:pt x="176" y="60"/>
                  </a:lnTo>
                  <a:lnTo>
                    <a:pt x="189" y="60"/>
                  </a:lnTo>
                  <a:lnTo>
                    <a:pt x="200" y="60"/>
                  </a:lnTo>
                  <a:lnTo>
                    <a:pt x="200" y="71"/>
                  </a:lnTo>
                  <a:lnTo>
                    <a:pt x="214" y="71"/>
                  </a:lnTo>
                  <a:lnTo>
                    <a:pt x="227" y="71"/>
                  </a:lnTo>
                  <a:lnTo>
                    <a:pt x="227" y="80"/>
                  </a:lnTo>
                  <a:lnTo>
                    <a:pt x="227" y="91"/>
                  </a:lnTo>
                  <a:lnTo>
                    <a:pt x="227" y="101"/>
                  </a:lnTo>
                  <a:lnTo>
                    <a:pt x="239" y="101"/>
                  </a:lnTo>
                  <a:lnTo>
                    <a:pt x="239" y="111"/>
                  </a:lnTo>
                  <a:lnTo>
                    <a:pt x="252" y="111"/>
                  </a:lnTo>
                  <a:lnTo>
                    <a:pt x="252" y="122"/>
                  </a:lnTo>
                  <a:lnTo>
                    <a:pt x="252" y="111"/>
                  </a:lnTo>
                  <a:lnTo>
                    <a:pt x="264" y="111"/>
                  </a:lnTo>
                  <a:lnTo>
                    <a:pt x="264" y="122"/>
                  </a:lnTo>
                  <a:lnTo>
                    <a:pt x="264" y="111"/>
                  </a:lnTo>
                  <a:lnTo>
                    <a:pt x="277" y="111"/>
                  </a:lnTo>
                  <a:lnTo>
                    <a:pt x="277" y="122"/>
                  </a:lnTo>
                  <a:lnTo>
                    <a:pt x="290" y="122"/>
                  </a:lnTo>
                  <a:lnTo>
                    <a:pt x="290" y="111"/>
                  </a:lnTo>
                  <a:lnTo>
                    <a:pt x="302" y="111"/>
                  </a:lnTo>
                  <a:lnTo>
                    <a:pt x="315" y="111"/>
                  </a:lnTo>
                  <a:lnTo>
                    <a:pt x="315" y="101"/>
                  </a:lnTo>
                  <a:lnTo>
                    <a:pt x="327" y="101"/>
                  </a:lnTo>
                  <a:lnTo>
                    <a:pt x="327" y="111"/>
                  </a:lnTo>
                  <a:lnTo>
                    <a:pt x="327" y="122"/>
                  </a:lnTo>
                  <a:lnTo>
                    <a:pt x="340" y="122"/>
                  </a:lnTo>
                  <a:lnTo>
                    <a:pt x="340" y="131"/>
                  </a:lnTo>
                  <a:lnTo>
                    <a:pt x="354" y="142"/>
                  </a:lnTo>
                  <a:lnTo>
                    <a:pt x="365" y="142"/>
                  </a:lnTo>
                  <a:lnTo>
                    <a:pt x="378" y="142"/>
                  </a:lnTo>
                  <a:lnTo>
                    <a:pt x="390" y="142"/>
                  </a:lnTo>
                  <a:lnTo>
                    <a:pt x="390" y="131"/>
                  </a:lnTo>
                  <a:lnTo>
                    <a:pt x="403" y="131"/>
                  </a:lnTo>
                  <a:lnTo>
                    <a:pt x="416" y="131"/>
                  </a:lnTo>
                  <a:lnTo>
                    <a:pt x="428" y="131"/>
                  </a:lnTo>
                  <a:lnTo>
                    <a:pt x="428" y="142"/>
                  </a:lnTo>
                  <a:lnTo>
                    <a:pt x="441" y="142"/>
                  </a:lnTo>
                  <a:lnTo>
                    <a:pt x="455" y="142"/>
                  </a:lnTo>
                  <a:lnTo>
                    <a:pt x="455" y="131"/>
                  </a:lnTo>
                  <a:lnTo>
                    <a:pt x="466" y="131"/>
                  </a:lnTo>
                  <a:lnTo>
                    <a:pt x="466" y="142"/>
                  </a:lnTo>
                  <a:lnTo>
                    <a:pt x="466" y="131"/>
                  </a:lnTo>
                  <a:lnTo>
                    <a:pt x="466" y="142"/>
                  </a:lnTo>
                  <a:lnTo>
                    <a:pt x="479" y="142"/>
                  </a:lnTo>
                  <a:lnTo>
                    <a:pt x="491" y="142"/>
                  </a:lnTo>
                  <a:lnTo>
                    <a:pt x="504" y="142"/>
                  </a:lnTo>
                  <a:lnTo>
                    <a:pt x="504" y="151"/>
                  </a:lnTo>
                  <a:lnTo>
                    <a:pt x="517" y="151"/>
                  </a:lnTo>
                  <a:lnTo>
                    <a:pt x="529" y="151"/>
                  </a:lnTo>
                  <a:lnTo>
                    <a:pt x="529" y="162"/>
                  </a:lnTo>
                  <a:lnTo>
                    <a:pt x="529" y="171"/>
                  </a:lnTo>
                  <a:lnTo>
                    <a:pt x="517" y="171"/>
                  </a:lnTo>
                  <a:lnTo>
                    <a:pt x="517" y="182"/>
                  </a:lnTo>
                  <a:lnTo>
                    <a:pt x="517" y="191"/>
                  </a:lnTo>
                  <a:lnTo>
                    <a:pt x="517" y="202"/>
                  </a:lnTo>
                  <a:lnTo>
                    <a:pt x="529" y="202"/>
                  </a:lnTo>
                  <a:lnTo>
                    <a:pt x="529" y="212"/>
                  </a:lnTo>
                  <a:lnTo>
                    <a:pt x="517" y="212"/>
                  </a:lnTo>
                  <a:lnTo>
                    <a:pt x="517" y="222"/>
                  </a:lnTo>
                  <a:lnTo>
                    <a:pt x="517" y="231"/>
                  </a:lnTo>
                  <a:lnTo>
                    <a:pt x="517" y="242"/>
                  </a:lnTo>
                  <a:lnTo>
                    <a:pt x="517" y="252"/>
                  </a:lnTo>
                  <a:lnTo>
                    <a:pt x="529" y="252"/>
                  </a:lnTo>
                  <a:lnTo>
                    <a:pt x="529" y="262"/>
                  </a:lnTo>
                  <a:lnTo>
                    <a:pt x="517" y="262"/>
                  </a:lnTo>
                  <a:lnTo>
                    <a:pt x="504" y="262"/>
                  </a:lnTo>
                  <a:lnTo>
                    <a:pt x="504" y="271"/>
                  </a:lnTo>
                  <a:lnTo>
                    <a:pt x="491" y="271"/>
                  </a:lnTo>
                  <a:lnTo>
                    <a:pt x="491" y="262"/>
                  </a:lnTo>
                  <a:lnTo>
                    <a:pt x="491" y="252"/>
                  </a:lnTo>
                  <a:lnTo>
                    <a:pt x="479" y="252"/>
                  </a:lnTo>
                  <a:lnTo>
                    <a:pt x="466" y="252"/>
                  </a:lnTo>
                  <a:lnTo>
                    <a:pt x="466" y="242"/>
                  </a:lnTo>
                  <a:lnTo>
                    <a:pt x="466" y="231"/>
                  </a:lnTo>
                  <a:lnTo>
                    <a:pt x="455" y="231"/>
                  </a:lnTo>
                  <a:lnTo>
                    <a:pt x="455" y="242"/>
                  </a:lnTo>
                  <a:lnTo>
                    <a:pt x="441" y="242"/>
                  </a:lnTo>
                  <a:lnTo>
                    <a:pt x="455" y="242"/>
                  </a:lnTo>
                  <a:lnTo>
                    <a:pt x="441" y="252"/>
                  </a:lnTo>
                  <a:lnTo>
                    <a:pt x="441" y="242"/>
                  </a:lnTo>
                  <a:lnTo>
                    <a:pt x="441" y="252"/>
                  </a:lnTo>
                  <a:lnTo>
                    <a:pt x="428" y="252"/>
                  </a:lnTo>
                  <a:lnTo>
                    <a:pt x="428" y="242"/>
                  </a:lnTo>
                  <a:lnTo>
                    <a:pt x="416" y="242"/>
                  </a:lnTo>
                  <a:lnTo>
                    <a:pt x="416" y="252"/>
                  </a:lnTo>
                  <a:lnTo>
                    <a:pt x="416" y="262"/>
                  </a:lnTo>
                  <a:lnTo>
                    <a:pt x="403" y="262"/>
                  </a:lnTo>
                  <a:lnTo>
                    <a:pt x="390" y="262"/>
                  </a:lnTo>
                  <a:lnTo>
                    <a:pt x="403" y="262"/>
                  </a:lnTo>
                  <a:lnTo>
                    <a:pt x="403" y="271"/>
                  </a:lnTo>
                  <a:lnTo>
                    <a:pt x="403" y="283"/>
                  </a:lnTo>
                  <a:lnTo>
                    <a:pt x="403" y="292"/>
                  </a:lnTo>
                  <a:lnTo>
                    <a:pt x="416" y="292"/>
                  </a:lnTo>
                  <a:lnTo>
                    <a:pt x="403" y="292"/>
                  </a:lnTo>
                  <a:lnTo>
                    <a:pt x="416" y="292"/>
                  </a:lnTo>
                  <a:lnTo>
                    <a:pt x="416" y="302"/>
                  </a:lnTo>
                  <a:lnTo>
                    <a:pt x="403" y="302"/>
                  </a:lnTo>
                  <a:lnTo>
                    <a:pt x="416" y="302"/>
                  </a:lnTo>
                  <a:lnTo>
                    <a:pt x="403" y="302"/>
                  </a:lnTo>
                  <a:lnTo>
                    <a:pt x="403" y="312"/>
                  </a:lnTo>
                  <a:lnTo>
                    <a:pt x="403" y="323"/>
                  </a:lnTo>
                  <a:lnTo>
                    <a:pt x="416" y="323"/>
                  </a:lnTo>
                  <a:lnTo>
                    <a:pt x="403" y="323"/>
                  </a:lnTo>
                  <a:lnTo>
                    <a:pt x="403" y="332"/>
                  </a:lnTo>
                  <a:lnTo>
                    <a:pt x="390" y="332"/>
                  </a:lnTo>
                  <a:lnTo>
                    <a:pt x="378" y="332"/>
                  </a:lnTo>
                  <a:lnTo>
                    <a:pt x="378" y="342"/>
                  </a:lnTo>
                  <a:lnTo>
                    <a:pt x="378" y="354"/>
                  </a:lnTo>
                  <a:lnTo>
                    <a:pt x="365" y="354"/>
                  </a:lnTo>
                  <a:lnTo>
                    <a:pt x="365" y="363"/>
                  </a:lnTo>
                  <a:lnTo>
                    <a:pt x="365" y="373"/>
                  </a:lnTo>
                  <a:lnTo>
                    <a:pt x="365" y="383"/>
                  </a:lnTo>
                  <a:lnTo>
                    <a:pt x="378" y="394"/>
                  </a:lnTo>
                  <a:lnTo>
                    <a:pt x="378" y="403"/>
                  </a:lnTo>
                  <a:lnTo>
                    <a:pt x="390" y="403"/>
                  </a:lnTo>
                  <a:lnTo>
                    <a:pt x="390" y="413"/>
                  </a:lnTo>
                  <a:lnTo>
                    <a:pt x="390" y="423"/>
                  </a:lnTo>
                  <a:lnTo>
                    <a:pt x="390" y="434"/>
                  </a:lnTo>
                  <a:lnTo>
                    <a:pt x="390" y="443"/>
                  </a:lnTo>
                  <a:lnTo>
                    <a:pt x="403" y="443"/>
                  </a:lnTo>
                  <a:lnTo>
                    <a:pt x="403" y="454"/>
                  </a:lnTo>
                  <a:lnTo>
                    <a:pt x="416" y="454"/>
                  </a:lnTo>
                  <a:lnTo>
                    <a:pt x="416" y="463"/>
                  </a:lnTo>
                  <a:lnTo>
                    <a:pt x="416" y="474"/>
                  </a:lnTo>
                  <a:lnTo>
                    <a:pt x="428" y="474"/>
                  </a:lnTo>
                  <a:lnTo>
                    <a:pt x="441" y="474"/>
                  </a:lnTo>
                  <a:lnTo>
                    <a:pt x="455" y="474"/>
                  </a:lnTo>
                  <a:lnTo>
                    <a:pt x="455" y="483"/>
                  </a:lnTo>
                  <a:lnTo>
                    <a:pt x="455" y="494"/>
                  </a:lnTo>
                  <a:lnTo>
                    <a:pt x="441" y="494"/>
                  </a:lnTo>
                  <a:lnTo>
                    <a:pt x="428" y="494"/>
                  </a:lnTo>
                  <a:lnTo>
                    <a:pt x="428" y="503"/>
                  </a:lnTo>
                  <a:lnTo>
                    <a:pt x="428" y="514"/>
                  </a:lnTo>
                  <a:lnTo>
                    <a:pt x="428" y="524"/>
                  </a:lnTo>
                  <a:lnTo>
                    <a:pt x="428" y="534"/>
                  </a:lnTo>
                  <a:lnTo>
                    <a:pt x="416" y="534"/>
                  </a:lnTo>
                  <a:lnTo>
                    <a:pt x="416" y="543"/>
                  </a:lnTo>
                  <a:lnTo>
                    <a:pt x="403" y="543"/>
                  </a:lnTo>
                  <a:lnTo>
                    <a:pt x="390" y="543"/>
                  </a:lnTo>
                  <a:lnTo>
                    <a:pt x="390" y="554"/>
                  </a:lnTo>
                  <a:lnTo>
                    <a:pt x="378" y="554"/>
                  </a:lnTo>
                  <a:lnTo>
                    <a:pt x="390" y="554"/>
                  </a:lnTo>
                  <a:lnTo>
                    <a:pt x="390" y="565"/>
                  </a:lnTo>
                  <a:lnTo>
                    <a:pt x="390" y="574"/>
                  </a:lnTo>
                  <a:lnTo>
                    <a:pt x="378" y="574"/>
                  </a:lnTo>
                  <a:lnTo>
                    <a:pt x="378" y="585"/>
                  </a:lnTo>
                  <a:lnTo>
                    <a:pt x="378" y="595"/>
                  </a:lnTo>
                  <a:lnTo>
                    <a:pt x="390" y="595"/>
                  </a:lnTo>
                  <a:lnTo>
                    <a:pt x="378" y="595"/>
                  </a:lnTo>
                  <a:lnTo>
                    <a:pt x="390" y="595"/>
                  </a:lnTo>
                  <a:lnTo>
                    <a:pt x="378" y="595"/>
                  </a:lnTo>
                  <a:lnTo>
                    <a:pt x="390" y="595"/>
                  </a:lnTo>
                  <a:lnTo>
                    <a:pt x="378" y="606"/>
                  </a:lnTo>
                  <a:lnTo>
                    <a:pt x="390" y="606"/>
                  </a:lnTo>
                  <a:lnTo>
                    <a:pt x="378" y="606"/>
                  </a:lnTo>
                  <a:lnTo>
                    <a:pt x="378" y="614"/>
                  </a:lnTo>
                  <a:lnTo>
                    <a:pt x="378" y="625"/>
                  </a:lnTo>
                  <a:lnTo>
                    <a:pt x="378" y="614"/>
                  </a:lnTo>
                  <a:lnTo>
                    <a:pt x="378" y="625"/>
                  </a:lnTo>
                  <a:lnTo>
                    <a:pt x="365" y="625"/>
                  </a:lnTo>
                  <a:lnTo>
                    <a:pt x="365" y="635"/>
                  </a:lnTo>
                  <a:lnTo>
                    <a:pt x="354" y="635"/>
                  </a:lnTo>
                  <a:lnTo>
                    <a:pt x="365" y="625"/>
                  </a:lnTo>
                  <a:lnTo>
                    <a:pt x="354" y="625"/>
                  </a:lnTo>
                  <a:lnTo>
                    <a:pt x="365" y="625"/>
                  </a:lnTo>
                  <a:lnTo>
                    <a:pt x="354" y="625"/>
                  </a:lnTo>
                  <a:lnTo>
                    <a:pt x="365" y="625"/>
                  </a:lnTo>
                  <a:lnTo>
                    <a:pt x="354" y="625"/>
                  </a:lnTo>
                  <a:lnTo>
                    <a:pt x="354" y="614"/>
                  </a:lnTo>
                  <a:lnTo>
                    <a:pt x="354" y="606"/>
                  </a:lnTo>
                  <a:lnTo>
                    <a:pt x="354" y="595"/>
                  </a:lnTo>
                  <a:lnTo>
                    <a:pt x="340" y="595"/>
                  </a:lnTo>
                  <a:lnTo>
                    <a:pt x="340" y="585"/>
                  </a:lnTo>
                  <a:lnTo>
                    <a:pt x="340" y="574"/>
                  </a:lnTo>
                  <a:lnTo>
                    <a:pt x="340" y="565"/>
                  </a:lnTo>
                  <a:lnTo>
                    <a:pt x="327" y="565"/>
                  </a:lnTo>
                  <a:lnTo>
                    <a:pt x="315" y="565"/>
                  </a:lnTo>
                  <a:lnTo>
                    <a:pt x="315" y="574"/>
                  </a:lnTo>
                  <a:lnTo>
                    <a:pt x="315" y="585"/>
                  </a:lnTo>
                  <a:lnTo>
                    <a:pt x="302" y="585"/>
                  </a:lnTo>
                  <a:lnTo>
                    <a:pt x="302" y="595"/>
                  </a:lnTo>
                  <a:lnTo>
                    <a:pt x="290" y="595"/>
                  </a:lnTo>
                  <a:lnTo>
                    <a:pt x="302" y="595"/>
                  </a:lnTo>
                  <a:lnTo>
                    <a:pt x="290" y="595"/>
                  </a:lnTo>
                  <a:lnTo>
                    <a:pt x="302" y="595"/>
                  </a:lnTo>
                  <a:lnTo>
                    <a:pt x="302" y="585"/>
                  </a:lnTo>
                  <a:lnTo>
                    <a:pt x="290" y="585"/>
                  </a:lnTo>
                  <a:lnTo>
                    <a:pt x="290" y="574"/>
                  </a:lnTo>
                  <a:lnTo>
                    <a:pt x="277" y="574"/>
                  </a:lnTo>
                  <a:lnTo>
                    <a:pt x="277" y="585"/>
                  </a:lnTo>
                  <a:lnTo>
                    <a:pt x="277" y="574"/>
                  </a:lnTo>
                  <a:lnTo>
                    <a:pt x="277" y="585"/>
                  </a:lnTo>
                  <a:lnTo>
                    <a:pt x="264" y="574"/>
                  </a:lnTo>
                  <a:lnTo>
                    <a:pt x="264" y="585"/>
                  </a:lnTo>
                  <a:lnTo>
                    <a:pt x="252" y="585"/>
                  </a:lnTo>
                  <a:lnTo>
                    <a:pt x="239" y="585"/>
                  </a:lnTo>
                  <a:lnTo>
                    <a:pt x="227" y="585"/>
                  </a:lnTo>
                  <a:lnTo>
                    <a:pt x="227" y="574"/>
                  </a:lnTo>
                  <a:lnTo>
                    <a:pt x="227" y="585"/>
                  </a:lnTo>
                  <a:lnTo>
                    <a:pt x="214" y="585"/>
                  </a:lnTo>
                  <a:lnTo>
                    <a:pt x="200" y="585"/>
                  </a:lnTo>
                  <a:lnTo>
                    <a:pt x="200" y="595"/>
                  </a:lnTo>
                  <a:lnTo>
                    <a:pt x="200" y="585"/>
                  </a:lnTo>
                  <a:lnTo>
                    <a:pt x="200" y="595"/>
                  </a:lnTo>
                  <a:lnTo>
                    <a:pt x="200" y="585"/>
                  </a:lnTo>
                  <a:lnTo>
                    <a:pt x="189" y="585"/>
                  </a:lnTo>
                  <a:lnTo>
                    <a:pt x="176" y="585"/>
                  </a:lnTo>
                  <a:lnTo>
                    <a:pt x="163" y="585"/>
                  </a:lnTo>
                  <a:lnTo>
                    <a:pt x="163" y="574"/>
                  </a:lnTo>
                  <a:lnTo>
                    <a:pt x="151" y="574"/>
                  </a:lnTo>
                  <a:lnTo>
                    <a:pt x="151" y="565"/>
                  </a:lnTo>
                  <a:lnTo>
                    <a:pt x="163" y="565"/>
                  </a:lnTo>
                  <a:lnTo>
                    <a:pt x="163" y="554"/>
                  </a:lnTo>
                  <a:lnTo>
                    <a:pt x="163" y="565"/>
                  </a:lnTo>
                  <a:lnTo>
                    <a:pt x="163" y="554"/>
                  </a:lnTo>
                  <a:lnTo>
                    <a:pt x="176" y="565"/>
                  </a:lnTo>
                  <a:lnTo>
                    <a:pt x="176" y="554"/>
                  </a:lnTo>
                  <a:lnTo>
                    <a:pt x="189" y="554"/>
                  </a:lnTo>
                  <a:lnTo>
                    <a:pt x="189" y="565"/>
                  </a:lnTo>
                  <a:lnTo>
                    <a:pt x="189" y="554"/>
                  </a:lnTo>
                  <a:lnTo>
                    <a:pt x="200" y="554"/>
                  </a:lnTo>
                  <a:lnTo>
                    <a:pt x="200" y="543"/>
                  </a:lnTo>
                  <a:lnTo>
                    <a:pt x="200" y="534"/>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algn="ctr">
                <a:spcBef>
                  <a:spcPct val="0"/>
                </a:spcBef>
              </a:pPr>
              <a:endParaRPr lang="es-PE" sz="3600" b="1" kern="0">
                <a:solidFill>
                  <a:sysClr val="window" lastClr="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23" name="125 Elipse">
              <a:extLst>
                <a:ext uri="{FF2B5EF4-FFF2-40B4-BE49-F238E27FC236}">
                  <a16:creationId xmlns="" xmlns:a16="http://schemas.microsoft.com/office/drawing/2014/main" id="{FF25C55B-9F72-6DD6-C7E5-AF49E37C49AF}"/>
                </a:ext>
              </a:extLst>
            </p:cNvPr>
            <p:cNvSpPr/>
            <p:nvPr/>
          </p:nvSpPr>
          <p:spPr>
            <a:xfrm>
              <a:off x="3635365" y="2576063"/>
              <a:ext cx="103787" cy="111571"/>
            </a:xfrm>
            <a:prstGeom prst="ellipse">
              <a:avLst/>
            </a:prstGeom>
            <a:solidFill>
              <a:sysClr val="window" lastClr="FFFFFF">
                <a:lumMod val="85000"/>
              </a:sysClr>
            </a:solidFill>
            <a:ln w="25400"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Freeform 4">
              <a:extLst>
                <a:ext uri="{FF2B5EF4-FFF2-40B4-BE49-F238E27FC236}">
                  <a16:creationId xmlns="" xmlns:a16="http://schemas.microsoft.com/office/drawing/2014/main" id="{D4C8E2C3-0FE9-483D-1D17-DA7946C5194A}"/>
                </a:ext>
              </a:extLst>
            </p:cNvPr>
            <p:cNvSpPr>
              <a:spLocks/>
            </p:cNvSpPr>
            <p:nvPr/>
          </p:nvSpPr>
          <p:spPr bwMode="auto">
            <a:xfrm>
              <a:off x="2070984" y="2300912"/>
              <a:ext cx="416531" cy="1022673"/>
            </a:xfrm>
            <a:custGeom>
              <a:avLst/>
              <a:gdLst>
                <a:gd name="T0" fmla="*/ 3190827 w 366"/>
                <a:gd name="T1" fmla="*/ 51989568 h 746"/>
                <a:gd name="T2" fmla="*/ 0 w 366"/>
                <a:gd name="T3" fmla="*/ 50197286 h 746"/>
                <a:gd name="T4" fmla="*/ 3190827 w 366"/>
                <a:gd name="T5" fmla="*/ 46611385 h 746"/>
                <a:gd name="T6" fmla="*/ 3190827 w 366"/>
                <a:gd name="T7" fmla="*/ 43025473 h 746"/>
                <a:gd name="T8" fmla="*/ 3190827 w 366"/>
                <a:gd name="T9" fmla="*/ 43025473 h 746"/>
                <a:gd name="T10" fmla="*/ 3190827 w 366"/>
                <a:gd name="T11" fmla="*/ 41233191 h 746"/>
                <a:gd name="T12" fmla="*/ 0 w 366"/>
                <a:gd name="T13" fmla="*/ 37647290 h 746"/>
                <a:gd name="T14" fmla="*/ 3190827 w 366"/>
                <a:gd name="T15" fmla="*/ 32269107 h 746"/>
                <a:gd name="T16" fmla="*/ 0 w 366"/>
                <a:gd name="T17" fmla="*/ 28684544 h 746"/>
                <a:gd name="T18" fmla="*/ 3190827 w 366"/>
                <a:gd name="T19" fmla="*/ 28684544 h 746"/>
                <a:gd name="T20" fmla="*/ 3190827 w 366"/>
                <a:gd name="T21" fmla="*/ 25098643 h 746"/>
                <a:gd name="T22" fmla="*/ 3190827 w 366"/>
                <a:gd name="T23" fmla="*/ 21512736 h 746"/>
                <a:gd name="T24" fmla="*/ 3190827 w 366"/>
                <a:gd name="T25" fmla="*/ 17926835 h 746"/>
                <a:gd name="T26" fmla="*/ 3190827 w 366"/>
                <a:gd name="T27" fmla="*/ 16134554 h 746"/>
                <a:gd name="T28" fmla="*/ 3190827 w 366"/>
                <a:gd name="T29" fmla="*/ 12548652 h 746"/>
                <a:gd name="T30" fmla="*/ 3190827 w 366"/>
                <a:gd name="T31" fmla="*/ 7170467 h 746"/>
                <a:gd name="T32" fmla="*/ 3190827 w 366"/>
                <a:gd name="T33" fmla="*/ 8964087 h 746"/>
                <a:gd name="T34" fmla="*/ 3190827 w 366"/>
                <a:gd name="T35" fmla="*/ 7170467 h 746"/>
                <a:gd name="T36" fmla="*/ 3190827 w 366"/>
                <a:gd name="T37" fmla="*/ 5378184 h 746"/>
                <a:gd name="T38" fmla="*/ 3190827 w 366"/>
                <a:gd name="T39" fmla="*/ 5378184 h 746"/>
                <a:gd name="T40" fmla="*/ 3190827 w 366"/>
                <a:gd name="T41" fmla="*/ 0 h 746"/>
                <a:gd name="T42" fmla="*/ 3190827 w 366"/>
                <a:gd name="T43" fmla="*/ 5378184 h 746"/>
                <a:gd name="T44" fmla="*/ 3190827 w 366"/>
                <a:gd name="T45" fmla="*/ 5378184 h 746"/>
                <a:gd name="T46" fmla="*/ 3190827 w 366"/>
                <a:gd name="T47" fmla="*/ 8964087 h 746"/>
                <a:gd name="T48" fmla="*/ 4787501 w 366"/>
                <a:gd name="T49" fmla="*/ 12548652 h 746"/>
                <a:gd name="T50" fmla="*/ 4787501 w 366"/>
                <a:gd name="T51" fmla="*/ 16134554 h 746"/>
                <a:gd name="T52" fmla="*/ 4787501 w 366"/>
                <a:gd name="T53" fmla="*/ 17926835 h 746"/>
                <a:gd name="T54" fmla="*/ 4787501 w 366"/>
                <a:gd name="T55" fmla="*/ 23305023 h 746"/>
                <a:gd name="T56" fmla="*/ 4787501 w 366"/>
                <a:gd name="T57" fmla="*/ 26890924 h 746"/>
                <a:gd name="T58" fmla="*/ 3190827 w 366"/>
                <a:gd name="T59" fmla="*/ 28684544 h 746"/>
                <a:gd name="T60" fmla="*/ 3190827 w 366"/>
                <a:gd name="T61" fmla="*/ 32269107 h 746"/>
                <a:gd name="T62" fmla="*/ 3190827 w 366"/>
                <a:gd name="T63" fmla="*/ 34062727 h 746"/>
                <a:gd name="T64" fmla="*/ 3190827 w 366"/>
                <a:gd name="T65" fmla="*/ 39440910 h 746"/>
                <a:gd name="T66" fmla="*/ 3190827 w 366"/>
                <a:gd name="T67" fmla="*/ 43025473 h 746"/>
                <a:gd name="T68" fmla="*/ 3190827 w 366"/>
                <a:gd name="T69" fmla="*/ 43025473 h 746"/>
                <a:gd name="T70" fmla="*/ 3190827 w 366"/>
                <a:gd name="T71" fmla="*/ 50197286 h 746"/>
                <a:gd name="T72" fmla="*/ 3190827 w 366"/>
                <a:gd name="T73" fmla="*/ 50197286 h 746"/>
                <a:gd name="T74" fmla="*/ 4787501 w 366"/>
                <a:gd name="T75" fmla="*/ 51989568 h 746"/>
                <a:gd name="T76" fmla="*/ 4787501 w 366"/>
                <a:gd name="T77" fmla="*/ 55575469 h 746"/>
                <a:gd name="T78" fmla="*/ 4787501 w 366"/>
                <a:gd name="T79" fmla="*/ 53781849 h 746"/>
                <a:gd name="T80" fmla="*/ 6382915 w 366"/>
                <a:gd name="T81" fmla="*/ 55575469 h 746"/>
                <a:gd name="T82" fmla="*/ 6382915 w 366"/>
                <a:gd name="T83" fmla="*/ 57367750 h 746"/>
                <a:gd name="T84" fmla="*/ 6382915 w 366"/>
                <a:gd name="T85" fmla="*/ 57367750 h 746"/>
                <a:gd name="T86" fmla="*/ 6382915 w 366"/>
                <a:gd name="T87" fmla="*/ 57367750 h 746"/>
                <a:gd name="T88" fmla="*/ 6382915 w 366"/>
                <a:gd name="T89" fmla="*/ 64538215 h 746"/>
                <a:gd name="T90" fmla="*/ 4787501 w 366"/>
                <a:gd name="T91" fmla="*/ 66331834 h 746"/>
                <a:gd name="T92" fmla="*/ 4787501 w 366"/>
                <a:gd name="T93" fmla="*/ 66331834 h 746"/>
                <a:gd name="T94" fmla="*/ 4787501 w 366"/>
                <a:gd name="T95" fmla="*/ 66331834 h 746"/>
                <a:gd name="T96" fmla="*/ 3190827 w 366"/>
                <a:gd name="T97" fmla="*/ 66331834 h 746"/>
                <a:gd name="T98" fmla="*/ 3190827 w 366"/>
                <a:gd name="T99" fmla="*/ 66331834 h 746"/>
                <a:gd name="T100" fmla="*/ 3190827 w 366"/>
                <a:gd name="T101" fmla="*/ 68124116 h 746"/>
                <a:gd name="T102" fmla="*/ 3190827 w 366"/>
                <a:gd name="T103" fmla="*/ 68124116 h 746"/>
                <a:gd name="T104" fmla="*/ 3190827 w 366"/>
                <a:gd name="T105" fmla="*/ 66331834 h 746"/>
                <a:gd name="T106" fmla="*/ 3190827 w 366"/>
                <a:gd name="T107" fmla="*/ 66331834 h 746"/>
                <a:gd name="T108" fmla="*/ 3190827 w 366"/>
                <a:gd name="T109" fmla="*/ 66331834 h 746"/>
                <a:gd name="T110" fmla="*/ 3190827 w 366"/>
                <a:gd name="T111" fmla="*/ 64538215 h 746"/>
                <a:gd name="T112" fmla="*/ 3190827 w 366"/>
                <a:gd name="T113" fmla="*/ 57367750 h 746"/>
                <a:gd name="T114" fmla="*/ 3190827 w 366"/>
                <a:gd name="T115" fmla="*/ 57367750 h 746"/>
                <a:gd name="T116" fmla="*/ 3190827 w 366"/>
                <a:gd name="T117" fmla="*/ 55575469 h 7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6"/>
                <a:gd name="T178" fmla="*/ 0 h 746"/>
                <a:gd name="T179" fmla="*/ 366 w 366"/>
                <a:gd name="T180" fmla="*/ 746 h 74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6" h="746">
                  <a:moveTo>
                    <a:pt x="39" y="575"/>
                  </a:moveTo>
                  <a:lnTo>
                    <a:pt x="25" y="575"/>
                  </a:lnTo>
                  <a:lnTo>
                    <a:pt x="25" y="565"/>
                  </a:lnTo>
                  <a:lnTo>
                    <a:pt x="13" y="565"/>
                  </a:lnTo>
                  <a:lnTo>
                    <a:pt x="13" y="554"/>
                  </a:lnTo>
                  <a:lnTo>
                    <a:pt x="13" y="544"/>
                  </a:lnTo>
                  <a:lnTo>
                    <a:pt x="0" y="544"/>
                  </a:lnTo>
                  <a:lnTo>
                    <a:pt x="0" y="535"/>
                  </a:lnTo>
                  <a:lnTo>
                    <a:pt x="0" y="523"/>
                  </a:lnTo>
                  <a:lnTo>
                    <a:pt x="0" y="514"/>
                  </a:lnTo>
                  <a:lnTo>
                    <a:pt x="13" y="514"/>
                  </a:lnTo>
                  <a:lnTo>
                    <a:pt x="13" y="504"/>
                  </a:lnTo>
                  <a:lnTo>
                    <a:pt x="0" y="504"/>
                  </a:lnTo>
                  <a:lnTo>
                    <a:pt x="13" y="504"/>
                  </a:lnTo>
                  <a:lnTo>
                    <a:pt x="13" y="494"/>
                  </a:lnTo>
                  <a:lnTo>
                    <a:pt x="13" y="483"/>
                  </a:lnTo>
                  <a:lnTo>
                    <a:pt x="25" y="483"/>
                  </a:lnTo>
                  <a:lnTo>
                    <a:pt x="25" y="474"/>
                  </a:lnTo>
                  <a:lnTo>
                    <a:pt x="39" y="474"/>
                  </a:lnTo>
                  <a:lnTo>
                    <a:pt x="39" y="464"/>
                  </a:lnTo>
                  <a:lnTo>
                    <a:pt x="25" y="464"/>
                  </a:lnTo>
                  <a:lnTo>
                    <a:pt x="39" y="464"/>
                  </a:lnTo>
                  <a:lnTo>
                    <a:pt x="39" y="454"/>
                  </a:lnTo>
                  <a:lnTo>
                    <a:pt x="52" y="454"/>
                  </a:lnTo>
                  <a:lnTo>
                    <a:pt x="39" y="443"/>
                  </a:lnTo>
                  <a:lnTo>
                    <a:pt x="39" y="434"/>
                  </a:lnTo>
                  <a:lnTo>
                    <a:pt x="25" y="434"/>
                  </a:lnTo>
                  <a:lnTo>
                    <a:pt x="25" y="423"/>
                  </a:lnTo>
                  <a:lnTo>
                    <a:pt x="13" y="423"/>
                  </a:lnTo>
                  <a:lnTo>
                    <a:pt x="13" y="434"/>
                  </a:lnTo>
                  <a:lnTo>
                    <a:pt x="13" y="423"/>
                  </a:lnTo>
                  <a:lnTo>
                    <a:pt x="0" y="423"/>
                  </a:lnTo>
                  <a:lnTo>
                    <a:pt x="0" y="414"/>
                  </a:lnTo>
                  <a:lnTo>
                    <a:pt x="0" y="403"/>
                  </a:lnTo>
                  <a:lnTo>
                    <a:pt x="0" y="394"/>
                  </a:lnTo>
                  <a:lnTo>
                    <a:pt x="0" y="383"/>
                  </a:lnTo>
                  <a:lnTo>
                    <a:pt x="13" y="383"/>
                  </a:lnTo>
                  <a:lnTo>
                    <a:pt x="13" y="374"/>
                  </a:lnTo>
                  <a:lnTo>
                    <a:pt x="13" y="363"/>
                  </a:lnTo>
                  <a:lnTo>
                    <a:pt x="13" y="353"/>
                  </a:lnTo>
                  <a:lnTo>
                    <a:pt x="13" y="343"/>
                  </a:lnTo>
                  <a:lnTo>
                    <a:pt x="13" y="332"/>
                  </a:lnTo>
                  <a:lnTo>
                    <a:pt x="13" y="323"/>
                  </a:lnTo>
                  <a:lnTo>
                    <a:pt x="13" y="312"/>
                  </a:lnTo>
                  <a:lnTo>
                    <a:pt x="0" y="312"/>
                  </a:lnTo>
                  <a:lnTo>
                    <a:pt x="0" y="303"/>
                  </a:lnTo>
                  <a:lnTo>
                    <a:pt x="0" y="292"/>
                  </a:lnTo>
                  <a:lnTo>
                    <a:pt x="13" y="292"/>
                  </a:lnTo>
                  <a:lnTo>
                    <a:pt x="0" y="292"/>
                  </a:lnTo>
                  <a:lnTo>
                    <a:pt x="13" y="292"/>
                  </a:lnTo>
                  <a:lnTo>
                    <a:pt x="13" y="282"/>
                  </a:lnTo>
                  <a:lnTo>
                    <a:pt x="13" y="272"/>
                  </a:lnTo>
                  <a:lnTo>
                    <a:pt x="25" y="272"/>
                  </a:lnTo>
                  <a:lnTo>
                    <a:pt x="25" y="263"/>
                  </a:lnTo>
                  <a:lnTo>
                    <a:pt x="13" y="263"/>
                  </a:lnTo>
                  <a:lnTo>
                    <a:pt x="13" y="252"/>
                  </a:lnTo>
                  <a:lnTo>
                    <a:pt x="13" y="242"/>
                  </a:lnTo>
                  <a:lnTo>
                    <a:pt x="13" y="232"/>
                  </a:lnTo>
                  <a:lnTo>
                    <a:pt x="25" y="232"/>
                  </a:lnTo>
                  <a:lnTo>
                    <a:pt x="25" y="223"/>
                  </a:lnTo>
                  <a:lnTo>
                    <a:pt x="25" y="211"/>
                  </a:lnTo>
                  <a:lnTo>
                    <a:pt x="25" y="202"/>
                  </a:lnTo>
                  <a:lnTo>
                    <a:pt x="39" y="202"/>
                  </a:lnTo>
                  <a:lnTo>
                    <a:pt x="25" y="202"/>
                  </a:lnTo>
                  <a:lnTo>
                    <a:pt x="25" y="192"/>
                  </a:lnTo>
                  <a:lnTo>
                    <a:pt x="25" y="182"/>
                  </a:lnTo>
                  <a:lnTo>
                    <a:pt x="39" y="182"/>
                  </a:lnTo>
                  <a:lnTo>
                    <a:pt x="39" y="171"/>
                  </a:lnTo>
                  <a:lnTo>
                    <a:pt x="52" y="171"/>
                  </a:lnTo>
                  <a:lnTo>
                    <a:pt x="52" y="162"/>
                  </a:lnTo>
                  <a:lnTo>
                    <a:pt x="52" y="152"/>
                  </a:lnTo>
                  <a:lnTo>
                    <a:pt x="63" y="152"/>
                  </a:lnTo>
                  <a:lnTo>
                    <a:pt x="63" y="142"/>
                  </a:lnTo>
                  <a:lnTo>
                    <a:pt x="63" y="131"/>
                  </a:lnTo>
                  <a:lnTo>
                    <a:pt x="63" y="121"/>
                  </a:lnTo>
                  <a:lnTo>
                    <a:pt x="63" y="111"/>
                  </a:lnTo>
                  <a:lnTo>
                    <a:pt x="63" y="100"/>
                  </a:lnTo>
                  <a:lnTo>
                    <a:pt x="76" y="100"/>
                  </a:lnTo>
                  <a:lnTo>
                    <a:pt x="76" y="91"/>
                  </a:lnTo>
                  <a:lnTo>
                    <a:pt x="76" y="81"/>
                  </a:lnTo>
                  <a:lnTo>
                    <a:pt x="76" y="71"/>
                  </a:lnTo>
                  <a:lnTo>
                    <a:pt x="88" y="71"/>
                  </a:lnTo>
                  <a:lnTo>
                    <a:pt x="88" y="81"/>
                  </a:lnTo>
                  <a:lnTo>
                    <a:pt x="101" y="81"/>
                  </a:lnTo>
                  <a:lnTo>
                    <a:pt x="101" y="91"/>
                  </a:lnTo>
                  <a:lnTo>
                    <a:pt x="101" y="100"/>
                  </a:lnTo>
                  <a:lnTo>
                    <a:pt x="115" y="100"/>
                  </a:lnTo>
                  <a:lnTo>
                    <a:pt x="115" y="91"/>
                  </a:lnTo>
                  <a:lnTo>
                    <a:pt x="126" y="91"/>
                  </a:lnTo>
                  <a:lnTo>
                    <a:pt x="126" y="81"/>
                  </a:lnTo>
                  <a:lnTo>
                    <a:pt x="115" y="81"/>
                  </a:lnTo>
                  <a:lnTo>
                    <a:pt x="115" y="71"/>
                  </a:lnTo>
                  <a:lnTo>
                    <a:pt x="126" y="71"/>
                  </a:lnTo>
                  <a:lnTo>
                    <a:pt x="126" y="60"/>
                  </a:lnTo>
                  <a:lnTo>
                    <a:pt x="140" y="60"/>
                  </a:lnTo>
                  <a:lnTo>
                    <a:pt x="140" y="51"/>
                  </a:lnTo>
                  <a:lnTo>
                    <a:pt x="140" y="41"/>
                  </a:lnTo>
                  <a:lnTo>
                    <a:pt x="153" y="41"/>
                  </a:lnTo>
                  <a:lnTo>
                    <a:pt x="153" y="31"/>
                  </a:lnTo>
                  <a:lnTo>
                    <a:pt x="164" y="31"/>
                  </a:lnTo>
                  <a:lnTo>
                    <a:pt x="164" y="20"/>
                  </a:lnTo>
                  <a:lnTo>
                    <a:pt x="164" y="11"/>
                  </a:lnTo>
                  <a:lnTo>
                    <a:pt x="177" y="11"/>
                  </a:lnTo>
                  <a:lnTo>
                    <a:pt x="189" y="11"/>
                  </a:lnTo>
                  <a:lnTo>
                    <a:pt x="189" y="0"/>
                  </a:lnTo>
                  <a:lnTo>
                    <a:pt x="202" y="0"/>
                  </a:lnTo>
                  <a:lnTo>
                    <a:pt x="202" y="11"/>
                  </a:lnTo>
                  <a:lnTo>
                    <a:pt x="202" y="20"/>
                  </a:lnTo>
                  <a:lnTo>
                    <a:pt x="216" y="20"/>
                  </a:lnTo>
                  <a:lnTo>
                    <a:pt x="202" y="20"/>
                  </a:lnTo>
                  <a:lnTo>
                    <a:pt x="216" y="20"/>
                  </a:lnTo>
                  <a:lnTo>
                    <a:pt x="216" y="31"/>
                  </a:lnTo>
                  <a:lnTo>
                    <a:pt x="216" y="41"/>
                  </a:lnTo>
                  <a:lnTo>
                    <a:pt x="216" y="51"/>
                  </a:lnTo>
                  <a:lnTo>
                    <a:pt x="216" y="60"/>
                  </a:lnTo>
                  <a:lnTo>
                    <a:pt x="216" y="71"/>
                  </a:lnTo>
                  <a:lnTo>
                    <a:pt x="216" y="81"/>
                  </a:lnTo>
                  <a:lnTo>
                    <a:pt x="216" y="91"/>
                  </a:lnTo>
                  <a:lnTo>
                    <a:pt x="227" y="91"/>
                  </a:lnTo>
                  <a:lnTo>
                    <a:pt x="227" y="100"/>
                  </a:lnTo>
                  <a:lnTo>
                    <a:pt x="241" y="100"/>
                  </a:lnTo>
                  <a:lnTo>
                    <a:pt x="241" y="111"/>
                  </a:lnTo>
                  <a:lnTo>
                    <a:pt x="241" y="121"/>
                  </a:lnTo>
                  <a:lnTo>
                    <a:pt x="252" y="121"/>
                  </a:lnTo>
                  <a:lnTo>
                    <a:pt x="252" y="131"/>
                  </a:lnTo>
                  <a:lnTo>
                    <a:pt x="252" y="142"/>
                  </a:lnTo>
                  <a:lnTo>
                    <a:pt x="241" y="142"/>
                  </a:lnTo>
                  <a:lnTo>
                    <a:pt x="241" y="152"/>
                  </a:lnTo>
                  <a:lnTo>
                    <a:pt x="252" y="152"/>
                  </a:lnTo>
                  <a:lnTo>
                    <a:pt x="252" y="162"/>
                  </a:lnTo>
                  <a:lnTo>
                    <a:pt x="265" y="162"/>
                  </a:lnTo>
                  <a:lnTo>
                    <a:pt x="265" y="171"/>
                  </a:lnTo>
                  <a:lnTo>
                    <a:pt x="265" y="182"/>
                  </a:lnTo>
                  <a:lnTo>
                    <a:pt x="265" y="192"/>
                  </a:lnTo>
                  <a:lnTo>
                    <a:pt x="265" y="202"/>
                  </a:lnTo>
                  <a:lnTo>
                    <a:pt x="265" y="211"/>
                  </a:lnTo>
                  <a:lnTo>
                    <a:pt x="265" y="223"/>
                  </a:lnTo>
                  <a:lnTo>
                    <a:pt x="252" y="223"/>
                  </a:lnTo>
                  <a:lnTo>
                    <a:pt x="252" y="232"/>
                  </a:lnTo>
                  <a:lnTo>
                    <a:pt x="252" y="242"/>
                  </a:lnTo>
                  <a:lnTo>
                    <a:pt x="265" y="242"/>
                  </a:lnTo>
                  <a:lnTo>
                    <a:pt x="265" y="252"/>
                  </a:lnTo>
                  <a:lnTo>
                    <a:pt x="265" y="263"/>
                  </a:lnTo>
                  <a:lnTo>
                    <a:pt x="265" y="272"/>
                  </a:lnTo>
                  <a:lnTo>
                    <a:pt x="252" y="272"/>
                  </a:lnTo>
                  <a:lnTo>
                    <a:pt x="252" y="282"/>
                  </a:lnTo>
                  <a:lnTo>
                    <a:pt x="241" y="282"/>
                  </a:lnTo>
                  <a:lnTo>
                    <a:pt x="241" y="292"/>
                  </a:lnTo>
                  <a:lnTo>
                    <a:pt x="241" y="303"/>
                  </a:lnTo>
                  <a:lnTo>
                    <a:pt x="241" y="312"/>
                  </a:lnTo>
                  <a:lnTo>
                    <a:pt x="227" y="312"/>
                  </a:lnTo>
                  <a:lnTo>
                    <a:pt x="216" y="312"/>
                  </a:lnTo>
                  <a:lnTo>
                    <a:pt x="216" y="323"/>
                  </a:lnTo>
                  <a:lnTo>
                    <a:pt x="216" y="332"/>
                  </a:lnTo>
                  <a:lnTo>
                    <a:pt x="202" y="332"/>
                  </a:lnTo>
                  <a:lnTo>
                    <a:pt x="202" y="343"/>
                  </a:lnTo>
                  <a:lnTo>
                    <a:pt x="202" y="353"/>
                  </a:lnTo>
                  <a:lnTo>
                    <a:pt x="216" y="353"/>
                  </a:lnTo>
                  <a:lnTo>
                    <a:pt x="216" y="363"/>
                  </a:lnTo>
                  <a:lnTo>
                    <a:pt x="227" y="363"/>
                  </a:lnTo>
                  <a:lnTo>
                    <a:pt x="227" y="374"/>
                  </a:lnTo>
                  <a:lnTo>
                    <a:pt x="227" y="383"/>
                  </a:lnTo>
                  <a:lnTo>
                    <a:pt x="227" y="394"/>
                  </a:lnTo>
                  <a:lnTo>
                    <a:pt x="227" y="403"/>
                  </a:lnTo>
                  <a:lnTo>
                    <a:pt x="227" y="414"/>
                  </a:lnTo>
                  <a:lnTo>
                    <a:pt x="241" y="423"/>
                  </a:lnTo>
                  <a:lnTo>
                    <a:pt x="241" y="434"/>
                  </a:lnTo>
                  <a:lnTo>
                    <a:pt x="227" y="443"/>
                  </a:lnTo>
                  <a:lnTo>
                    <a:pt x="227" y="454"/>
                  </a:lnTo>
                  <a:lnTo>
                    <a:pt x="227" y="443"/>
                  </a:lnTo>
                  <a:lnTo>
                    <a:pt x="216" y="443"/>
                  </a:lnTo>
                  <a:lnTo>
                    <a:pt x="216" y="454"/>
                  </a:lnTo>
                  <a:lnTo>
                    <a:pt x="227" y="454"/>
                  </a:lnTo>
                  <a:lnTo>
                    <a:pt x="216" y="454"/>
                  </a:lnTo>
                  <a:lnTo>
                    <a:pt x="216" y="464"/>
                  </a:lnTo>
                  <a:lnTo>
                    <a:pt x="216" y="474"/>
                  </a:lnTo>
                  <a:lnTo>
                    <a:pt x="227" y="474"/>
                  </a:lnTo>
                  <a:lnTo>
                    <a:pt x="227" y="483"/>
                  </a:lnTo>
                  <a:lnTo>
                    <a:pt x="216" y="494"/>
                  </a:lnTo>
                  <a:lnTo>
                    <a:pt x="216" y="504"/>
                  </a:lnTo>
                  <a:lnTo>
                    <a:pt x="216" y="514"/>
                  </a:lnTo>
                  <a:lnTo>
                    <a:pt x="216" y="523"/>
                  </a:lnTo>
                  <a:lnTo>
                    <a:pt x="227" y="523"/>
                  </a:lnTo>
                  <a:lnTo>
                    <a:pt x="241" y="523"/>
                  </a:lnTo>
                  <a:lnTo>
                    <a:pt x="241" y="535"/>
                  </a:lnTo>
                  <a:lnTo>
                    <a:pt x="241" y="544"/>
                  </a:lnTo>
                  <a:lnTo>
                    <a:pt x="241" y="554"/>
                  </a:lnTo>
                  <a:lnTo>
                    <a:pt x="252" y="554"/>
                  </a:lnTo>
                  <a:lnTo>
                    <a:pt x="252" y="565"/>
                  </a:lnTo>
                  <a:lnTo>
                    <a:pt x="252" y="554"/>
                  </a:lnTo>
                  <a:lnTo>
                    <a:pt x="265" y="554"/>
                  </a:lnTo>
                  <a:lnTo>
                    <a:pt x="265" y="565"/>
                  </a:lnTo>
                  <a:lnTo>
                    <a:pt x="278" y="565"/>
                  </a:lnTo>
                  <a:lnTo>
                    <a:pt x="265" y="565"/>
                  </a:lnTo>
                  <a:lnTo>
                    <a:pt x="265" y="575"/>
                  </a:lnTo>
                  <a:lnTo>
                    <a:pt x="278" y="575"/>
                  </a:lnTo>
                  <a:lnTo>
                    <a:pt x="278" y="565"/>
                  </a:lnTo>
                  <a:lnTo>
                    <a:pt x="278" y="554"/>
                  </a:lnTo>
                  <a:lnTo>
                    <a:pt x="290" y="554"/>
                  </a:lnTo>
                  <a:lnTo>
                    <a:pt x="290" y="565"/>
                  </a:lnTo>
                  <a:lnTo>
                    <a:pt x="290" y="575"/>
                  </a:lnTo>
                  <a:lnTo>
                    <a:pt x="290" y="565"/>
                  </a:lnTo>
                  <a:lnTo>
                    <a:pt x="303" y="565"/>
                  </a:lnTo>
                  <a:lnTo>
                    <a:pt x="303" y="575"/>
                  </a:lnTo>
                  <a:lnTo>
                    <a:pt x="315" y="575"/>
                  </a:lnTo>
                  <a:lnTo>
                    <a:pt x="315" y="585"/>
                  </a:lnTo>
                  <a:lnTo>
                    <a:pt x="328" y="585"/>
                  </a:lnTo>
                  <a:lnTo>
                    <a:pt x="342" y="585"/>
                  </a:lnTo>
                  <a:lnTo>
                    <a:pt x="342" y="594"/>
                  </a:lnTo>
                  <a:lnTo>
                    <a:pt x="354" y="594"/>
                  </a:lnTo>
                  <a:lnTo>
                    <a:pt x="342" y="594"/>
                  </a:lnTo>
                  <a:lnTo>
                    <a:pt x="354" y="594"/>
                  </a:lnTo>
                  <a:lnTo>
                    <a:pt x="354" y="606"/>
                  </a:lnTo>
                  <a:lnTo>
                    <a:pt x="354" y="615"/>
                  </a:lnTo>
                  <a:lnTo>
                    <a:pt x="366" y="615"/>
                  </a:lnTo>
                  <a:lnTo>
                    <a:pt x="366" y="625"/>
                  </a:lnTo>
                  <a:lnTo>
                    <a:pt x="354" y="625"/>
                  </a:lnTo>
                  <a:lnTo>
                    <a:pt x="354" y="635"/>
                  </a:lnTo>
                  <a:lnTo>
                    <a:pt x="342" y="635"/>
                  </a:lnTo>
                  <a:lnTo>
                    <a:pt x="342" y="625"/>
                  </a:lnTo>
                  <a:lnTo>
                    <a:pt x="328" y="625"/>
                  </a:lnTo>
                  <a:lnTo>
                    <a:pt x="328" y="635"/>
                  </a:lnTo>
                  <a:lnTo>
                    <a:pt x="328" y="646"/>
                  </a:lnTo>
                  <a:lnTo>
                    <a:pt x="315" y="646"/>
                  </a:lnTo>
                  <a:lnTo>
                    <a:pt x="315" y="655"/>
                  </a:lnTo>
                  <a:lnTo>
                    <a:pt x="315" y="665"/>
                  </a:lnTo>
                  <a:lnTo>
                    <a:pt x="303" y="665"/>
                  </a:lnTo>
                  <a:lnTo>
                    <a:pt x="290" y="665"/>
                  </a:lnTo>
                  <a:lnTo>
                    <a:pt x="290" y="675"/>
                  </a:lnTo>
                  <a:lnTo>
                    <a:pt x="303" y="675"/>
                  </a:lnTo>
                  <a:lnTo>
                    <a:pt x="290" y="675"/>
                  </a:lnTo>
                  <a:lnTo>
                    <a:pt x="303" y="675"/>
                  </a:lnTo>
                  <a:lnTo>
                    <a:pt x="303" y="686"/>
                  </a:lnTo>
                  <a:lnTo>
                    <a:pt x="303" y="695"/>
                  </a:lnTo>
                  <a:lnTo>
                    <a:pt x="303" y="686"/>
                  </a:lnTo>
                  <a:lnTo>
                    <a:pt x="290" y="695"/>
                  </a:lnTo>
                  <a:lnTo>
                    <a:pt x="290" y="686"/>
                  </a:lnTo>
                  <a:lnTo>
                    <a:pt x="278" y="686"/>
                  </a:lnTo>
                  <a:lnTo>
                    <a:pt x="278" y="695"/>
                  </a:lnTo>
                  <a:lnTo>
                    <a:pt x="278" y="686"/>
                  </a:lnTo>
                  <a:lnTo>
                    <a:pt x="265" y="686"/>
                  </a:lnTo>
                  <a:lnTo>
                    <a:pt x="265" y="675"/>
                  </a:lnTo>
                  <a:lnTo>
                    <a:pt x="252" y="675"/>
                  </a:lnTo>
                  <a:lnTo>
                    <a:pt x="241" y="675"/>
                  </a:lnTo>
                  <a:lnTo>
                    <a:pt x="227" y="675"/>
                  </a:lnTo>
                  <a:lnTo>
                    <a:pt x="227" y="686"/>
                  </a:lnTo>
                  <a:lnTo>
                    <a:pt x="227" y="695"/>
                  </a:lnTo>
                  <a:lnTo>
                    <a:pt x="227" y="706"/>
                  </a:lnTo>
                  <a:lnTo>
                    <a:pt x="216" y="706"/>
                  </a:lnTo>
                  <a:lnTo>
                    <a:pt x="227" y="706"/>
                  </a:lnTo>
                  <a:lnTo>
                    <a:pt x="227" y="715"/>
                  </a:lnTo>
                  <a:lnTo>
                    <a:pt x="227" y="726"/>
                  </a:lnTo>
                  <a:lnTo>
                    <a:pt x="227" y="735"/>
                  </a:lnTo>
                  <a:lnTo>
                    <a:pt x="216" y="735"/>
                  </a:lnTo>
                  <a:lnTo>
                    <a:pt x="216" y="726"/>
                  </a:lnTo>
                  <a:lnTo>
                    <a:pt x="216" y="735"/>
                  </a:lnTo>
                  <a:lnTo>
                    <a:pt x="202" y="735"/>
                  </a:lnTo>
                  <a:lnTo>
                    <a:pt x="189" y="735"/>
                  </a:lnTo>
                  <a:lnTo>
                    <a:pt x="177" y="746"/>
                  </a:lnTo>
                  <a:lnTo>
                    <a:pt x="177" y="735"/>
                  </a:lnTo>
                  <a:lnTo>
                    <a:pt x="164" y="735"/>
                  </a:lnTo>
                  <a:lnTo>
                    <a:pt x="164" y="726"/>
                  </a:lnTo>
                  <a:lnTo>
                    <a:pt x="164" y="715"/>
                  </a:lnTo>
                  <a:lnTo>
                    <a:pt x="153" y="715"/>
                  </a:lnTo>
                  <a:lnTo>
                    <a:pt x="164" y="715"/>
                  </a:lnTo>
                  <a:lnTo>
                    <a:pt x="164" y="706"/>
                  </a:lnTo>
                  <a:lnTo>
                    <a:pt x="153" y="706"/>
                  </a:lnTo>
                  <a:lnTo>
                    <a:pt x="164" y="706"/>
                  </a:lnTo>
                  <a:lnTo>
                    <a:pt x="153" y="706"/>
                  </a:lnTo>
                  <a:lnTo>
                    <a:pt x="164" y="706"/>
                  </a:lnTo>
                  <a:lnTo>
                    <a:pt x="153" y="706"/>
                  </a:lnTo>
                  <a:lnTo>
                    <a:pt x="153" y="695"/>
                  </a:lnTo>
                  <a:lnTo>
                    <a:pt x="153" y="686"/>
                  </a:lnTo>
                  <a:lnTo>
                    <a:pt x="140" y="686"/>
                  </a:lnTo>
                  <a:lnTo>
                    <a:pt x="153" y="686"/>
                  </a:lnTo>
                  <a:lnTo>
                    <a:pt x="140" y="686"/>
                  </a:lnTo>
                  <a:lnTo>
                    <a:pt x="140" y="675"/>
                  </a:lnTo>
                  <a:lnTo>
                    <a:pt x="140" y="665"/>
                  </a:lnTo>
                  <a:lnTo>
                    <a:pt x="126" y="665"/>
                  </a:lnTo>
                  <a:lnTo>
                    <a:pt x="126" y="655"/>
                  </a:lnTo>
                  <a:lnTo>
                    <a:pt x="126" y="646"/>
                  </a:lnTo>
                  <a:lnTo>
                    <a:pt x="115" y="646"/>
                  </a:lnTo>
                  <a:lnTo>
                    <a:pt x="115" y="635"/>
                  </a:lnTo>
                  <a:lnTo>
                    <a:pt x="101" y="635"/>
                  </a:lnTo>
                  <a:lnTo>
                    <a:pt x="101" y="625"/>
                  </a:lnTo>
                  <a:lnTo>
                    <a:pt x="88" y="625"/>
                  </a:lnTo>
                  <a:lnTo>
                    <a:pt x="88" y="615"/>
                  </a:lnTo>
                  <a:lnTo>
                    <a:pt x="76" y="615"/>
                  </a:lnTo>
                  <a:lnTo>
                    <a:pt x="76" y="606"/>
                  </a:lnTo>
                  <a:lnTo>
                    <a:pt x="63" y="606"/>
                  </a:lnTo>
                  <a:lnTo>
                    <a:pt x="63" y="594"/>
                  </a:lnTo>
                  <a:lnTo>
                    <a:pt x="63" y="585"/>
                  </a:lnTo>
                  <a:lnTo>
                    <a:pt x="52" y="585"/>
                  </a:lnTo>
                  <a:lnTo>
                    <a:pt x="52" y="575"/>
                  </a:lnTo>
                  <a:lnTo>
                    <a:pt x="39" y="575"/>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PE" sz="3600" b="1" i="0" u="none" strike="noStrike" kern="0" cap="none" spc="0" normalizeH="0" baseline="0" noProof="0">
                <a:ln>
                  <a:noFill/>
                </a:ln>
                <a:solidFill>
                  <a:sysClr val="window" lastClr="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5" name="Freeform 5">
              <a:extLst>
                <a:ext uri="{FF2B5EF4-FFF2-40B4-BE49-F238E27FC236}">
                  <a16:creationId xmlns="" xmlns:a16="http://schemas.microsoft.com/office/drawing/2014/main" id="{D0FA247E-3D21-0511-FF89-7950BB1E3484}"/>
                </a:ext>
              </a:extLst>
            </p:cNvPr>
            <p:cNvSpPr>
              <a:spLocks/>
            </p:cNvSpPr>
            <p:nvPr/>
          </p:nvSpPr>
          <p:spPr bwMode="auto">
            <a:xfrm>
              <a:off x="2089704" y="3593060"/>
              <a:ext cx="513254" cy="684572"/>
            </a:xfrm>
            <a:custGeom>
              <a:avLst/>
              <a:gdLst>
                <a:gd name="T0" fmla="*/ 4801192 w 450"/>
                <a:gd name="T1" fmla="*/ 5383517 h 500"/>
                <a:gd name="T2" fmla="*/ 4801192 w 450"/>
                <a:gd name="T3" fmla="*/ 5383517 h 500"/>
                <a:gd name="T4" fmla="*/ 4801192 w 450"/>
                <a:gd name="T5" fmla="*/ 5383517 h 500"/>
                <a:gd name="T6" fmla="*/ 6402012 w 450"/>
                <a:gd name="T7" fmla="*/ 10767035 h 500"/>
                <a:gd name="T8" fmla="*/ 6402012 w 450"/>
                <a:gd name="T9" fmla="*/ 12562436 h 500"/>
                <a:gd name="T10" fmla="*/ 6402012 w 450"/>
                <a:gd name="T11" fmla="*/ 16150553 h 500"/>
                <a:gd name="T12" fmla="*/ 6402012 w 450"/>
                <a:gd name="T13" fmla="*/ 16150553 h 500"/>
                <a:gd name="T14" fmla="*/ 8001565 w 450"/>
                <a:gd name="T15" fmla="*/ 17945952 h 500"/>
                <a:gd name="T16" fmla="*/ 8001565 w 450"/>
                <a:gd name="T17" fmla="*/ 19740010 h 500"/>
                <a:gd name="T18" fmla="*/ 8001565 w 450"/>
                <a:gd name="T19" fmla="*/ 23329473 h 500"/>
                <a:gd name="T20" fmla="*/ 8001565 w 450"/>
                <a:gd name="T21" fmla="*/ 23329473 h 500"/>
                <a:gd name="T22" fmla="*/ 8001565 w 450"/>
                <a:gd name="T23" fmla="*/ 25123532 h 500"/>
                <a:gd name="T24" fmla="*/ 8001565 w 450"/>
                <a:gd name="T25" fmla="*/ 28712989 h 500"/>
                <a:gd name="T26" fmla="*/ 8001565 w 450"/>
                <a:gd name="T27" fmla="*/ 28712989 h 500"/>
                <a:gd name="T28" fmla="*/ 8001565 w 450"/>
                <a:gd name="T29" fmla="*/ 30508388 h 500"/>
                <a:gd name="T30" fmla="*/ 8001565 w 450"/>
                <a:gd name="T31" fmla="*/ 34096505 h 500"/>
                <a:gd name="T32" fmla="*/ 8001565 w 450"/>
                <a:gd name="T33" fmla="*/ 37685962 h 500"/>
                <a:gd name="T34" fmla="*/ 6402012 w 450"/>
                <a:gd name="T35" fmla="*/ 39480021 h 500"/>
                <a:gd name="T36" fmla="*/ 6402012 w 450"/>
                <a:gd name="T37" fmla="*/ 41275419 h 500"/>
                <a:gd name="T38" fmla="*/ 6402012 w 450"/>
                <a:gd name="T39" fmla="*/ 43069478 h 500"/>
                <a:gd name="T40" fmla="*/ 4801192 w 450"/>
                <a:gd name="T41" fmla="*/ 44864887 h 500"/>
                <a:gd name="T42" fmla="*/ 4801192 w 450"/>
                <a:gd name="T43" fmla="*/ 46658946 h 500"/>
                <a:gd name="T44" fmla="*/ 4801192 w 450"/>
                <a:gd name="T45" fmla="*/ 48453005 h 500"/>
                <a:gd name="T46" fmla="*/ 3200373 w 450"/>
                <a:gd name="T47" fmla="*/ 44864887 h 500"/>
                <a:gd name="T48" fmla="*/ 3200373 w 450"/>
                <a:gd name="T49" fmla="*/ 43069478 h 500"/>
                <a:gd name="T50" fmla="*/ 3200373 w 450"/>
                <a:gd name="T51" fmla="*/ 41275419 h 500"/>
                <a:gd name="T52" fmla="*/ 3200373 w 450"/>
                <a:gd name="T53" fmla="*/ 39480021 h 500"/>
                <a:gd name="T54" fmla="*/ 3200373 w 450"/>
                <a:gd name="T55" fmla="*/ 43069478 h 500"/>
                <a:gd name="T56" fmla="*/ 3200373 w 450"/>
                <a:gd name="T57" fmla="*/ 44864887 h 500"/>
                <a:gd name="T58" fmla="*/ 3200373 w 450"/>
                <a:gd name="T59" fmla="*/ 44864887 h 500"/>
                <a:gd name="T60" fmla="*/ 3200373 w 450"/>
                <a:gd name="T61" fmla="*/ 41275419 h 500"/>
                <a:gd name="T62" fmla="*/ 3200373 w 450"/>
                <a:gd name="T63" fmla="*/ 39480021 h 500"/>
                <a:gd name="T64" fmla="*/ 3200373 w 450"/>
                <a:gd name="T65" fmla="*/ 34096505 h 500"/>
                <a:gd name="T66" fmla="*/ 3200373 w 450"/>
                <a:gd name="T67" fmla="*/ 30508388 h 500"/>
                <a:gd name="T68" fmla="*/ 3200373 w 450"/>
                <a:gd name="T69" fmla="*/ 28712989 h 500"/>
                <a:gd name="T70" fmla="*/ 3200373 w 450"/>
                <a:gd name="T71" fmla="*/ 26918930 h 500"/>
                <a:gd name="T72" fmla="*/ 3200373 w 450"/>
                <a:gd name="T73" fmla="*/ 25123532 h 500"/>
                <a:gd name="T74" fmla="*/ 3200373 w 450"/>
                <a:gd name="T75" fmla="*/ 23329473 h 500"/>
                <a:gd name="T76" fmla="*/ 3200373 w 450"/>
                <a:gd name="T77" fmla="*/ 23329473 h 500"/>
                <a:gd name="T78" fmla="*/ 3200373 w 450"/>
                <a:gd name="T79" fmla="*/ 23329473 h 500"/>
                <a:gd name="T80" fmla="*/ 3200373 w 450"/>
                <a:gd name="T81" fmla="*/ 23329473 h 500"/>
                <a:gd name="T82" fmla="*/ 3200373 w 450"/>
                <a:gd name="T83" fmla="*/ 19740010 h 500"/>
                <a:gd name="T84" fmla="*/ 3200373 w 450"/>
                <a:gd name="T85" fmla="*/ 19740010 h 500"/>
                <a:gd name="T86" fmla="*/ 3200373 w 450"/>
                <a:gd name="T87" fmla="*/ 17945952 h 500"/>
                <a:gd name="T88" fmla="*/ 3200373 w 450"/>
                <a:gd name="T89" fmla="*/ 16150553 h 500"/>
                <a:gd name="T90" fmla="*/ 3200373 w 450"/>
                <a:gd name="T91" fmla="*/ 16150553 h 500"/>
                <a:gd name="T92" fmla="*/ 3200373 w 450"/>
                <a:gd name="T93" fmla="*/ 12562436 h 500"/>
                <a:gd name="T94" fmla="*/ 3200373 w 450"/>
                <a:gd name="T95" fmla="*/ 10767035 h 500"/>
                <a:gd name="T96" fmla="*/ 3200373 w 450"/>
                <a:gd name="T97" fmla="*/ 10767035 h 500"/>
                <a:gd name="T98" fmla="*/ 3200373 w 450"/>
                <a:gd name="T99" fmla="*/ 5383517 h 500"/>
                <a:gd name="T100" fmla="*/ 3200373 w 450"/>
                <a:gd name="T101" fmla="*/ 5383517 h 500"/>
                <a:gd name="T102" fmla="*/ 3200373 w 450"/>
                <a:gd name="T103" fmla="*/ 5383517 h 500"/>
                <a:gd name="T104" fmla="*/ 3200373 w 450"/>
                <a:gd name="T105" fmla="*/ 0 h 500"/>
                <a:gd name="T106" fmla="*/ 3200373 w 450"/>
                <a:gd name="T107" fmla="*/ 0 h 5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50"/>
                <a:gd name="T163" fmla="*/ 0 h 500"/>
                <a:gd name="T164" fmla="*/ 450 w 450"/>
                <a:gd name="T165" fmla="*/ 500 h 5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50" h="500">
                  <a:moveTo>
                    <a:pt x="236" y="0"/>
                  </a:moveTo>
                  <a:lnTo>
                    <a:pt x="236" y="9"/>
                  </a:lnTo>
                  <a:lnTo>
                    <a:pt x="236" y="19"/>
                  </a:lnTo>
                  <a:lnTo>
                    <a:pt x="250" y="19"/>
                  </a:lnTo>
                  <a:lnTo>
                    <a:pt x="250" y="29"/>
                  </a:lnTo>
                  <a:lnTo>
                    <a:pt x="250" y="40"/>
                  </a:lnTo>
                  <a:lnTo>
                    <a:pt x="250" y="29"/>
                  </a:lnTo>
                  <a:lnTo>
                    <a:pt x="250" y="40"/>
                  </a:lnTo>
                  <a:lnTo>
                    <a:pt x="263" y="40"/>
                  </a:lnTo>
                  <a:lnTo>
                    <a:pt x="275" y="49"/>
                  </a:lnTo>
                  <a:lnTo>
                    <a:pt x="263" y="49"/>
                  </a:lnTo>
                  <a:lnTo>
                    <a:pt x="275" y="49"/>
                  </a:lnTo>
                  <a:lnTo>
                    <a:pt x="275" y="59"/>
                  </a:lnTo>
                  <a:lnTo>
                    <a:pt x="275" y="70"/>
                  </a:lnTo>
                  <a:lnTo>
                    <a:pt x="288" y="70"/>
                  </a:lnTo>
                  <a:lnTo>
                    <a:pt x="288" y="79"/>
                  </a:lnTo>
                  <a:lnTo>
                    <a:pt x="299" y="79"/>
                  </a:lnTo>
                  <a:lnTo>
                    <a:pt x="299" y="90"/>
                  </a:lnTo>
                  <a:lnTo>
                    <a:pt x="313" y="90"/>
                  </a:lnTo>
                  <a:lnTo>
                    <a:pt x="313" y="100"/>
                  </a:lnTo>
                  <a:lnTo>
                    <a:pt x="313" y="110"/>
                  </a:lnTo>
                  <a:lnTo>
                    <a:pt x="326" y="110"/>
                  </a:lnTo>
                  <a:lnTo>
                    <a:pt x="326" y="119"/>
                  </a:lnTo>
                  <a:lnTo>
                    <a:pt x="326" y="129"/>
                  </a:lnTo>
                  <a:lnTo>
                    <a:pt x="337" y="129"/>
                  </a:lnTo>
                  <a:lnTo>
                    <a:pt x="337" y="139"/>
                  </a:lnTo>
                  <a:lnTo>
                    <a:pt x="337" y="150"/>
                  </a:lnTo>
                  <a:lnTo>
                    <a:pt x="337" y="159"/>
                  </a:lnTo>
                  <a:lnTo>
                    <a:pt x="350" y="159"/>
                  </a:lnTo>
                  <a:lnTo>
                    <a:pt x="350" y="170"/>
                  </a:lnTo>
                  <a:lnTo>
                    <a:pt x="350" y="159"/>
                  </a:lnTo>
                  <a:lnTo>
                    <a:pt x="350" y="170"/>
                  </a:lnTo>
                  <a:lnTo>
                    <a:pt x="361" y="170"/>
                  </a:lnTo>
                  <a:lnTo>
                    <a:pt x="350" y="170"/>
                  </a:lnTo>
                  <a:lnTo>
                    <a:pt x="361" y="170"/>
                  </a:lnTo>
                  <a:lnTo>
                    <a:pt x="375" y="170"/>
                  </a:lnTo>
                  <a:lnTo>
                    <a:pt x="375" y="179"/>
                  </a:lnTo>
                  <a:lnTo>
                    <a:pt x="388" y="179"/>
                  </a:lnTo>
                  <a:lnTo>
                    <a:pt x="388" y="189"/>
                  </a:lnTo>
                  <a:lnTo>
                    <a:pt x="399" y="189"/>
                  </a:lnTo>
                  <a:lnTo>
                    <a:pt x="413" y="189"/>
                  </a:lnTo>
                  <a:lnTo>
                    <a:pt x="413" y="199"/>
                  </a:lnTo>
                  <a:lnTo>
                    <a:pt x="426" y="199"/>
                  </a:lnTo>
                  <a:lnTo>
                    <a:pt x="438" y="199"/>
                  </a:lnTo>
                  <a:lnTo>
                    <a:pt x="438" y="210"/>
                  </a:lnTo>
                  <a:lnTo>
                    <a:pt x="438" y="219"/>
                  </a:lnTo>
                  <a:lnTo>
                    <a:pt x="450" y="219"/>
                  </a:lnTo>
                  <a:lnTo>
                    <a:pt x="438" y="219"/>
                  </a:lnTo>
                  <a:lnTo>
                    <a:pt x="438" y="229"/>
                  </a:lnTo>
                  <a:lnTo>
                    <a:pt x="438" y="239"/>
                  </a:lnTo>
                  <a:lnTo>
                    <a:pt x="426" y="239"/>
                  </a:lnTo>
                  <a:lnTo>
                    <a:pt x="426" y="229"/>
                  </a:lnTo>
                  <a:lnTo>
                    <a:pt x="426" y="219"/>
                  </a:lnTo>
                  <a:lnTo>
                    <a:pt x="413" y="219"/>
                  </a:lnTo>
                  <a:lnTo>
                    <a:pt x="413" y="229"/>
                  </a:lnTo>
                  <a:lnTo>
                    <a:pt x="413" y="239"/>
                  </a:lnTo>
                  <a:lnTo>
                    <a:pt x="399" y="239"/>
                  </a:lnTo>
                  <a:lnTo>
                    <a:pt x="399" y="249"/>
                  </a:lnTo>
                  <a:lnTo>
                    <a:pt x="399" y="259"/>
                  </a:lnTo>
                  <a:lnTo>
                    <a:pt x="388" y="259"/>
                  </a:lnTo>
                  <a:lnTo>
                    <a:pt x="399" y="259"/>
                  </a:lnTo>
                  <a:lnTo>
                    <a:pt x="399" y="270"/>
                  </a:lnTo>
                  <a:lnTo>
                    <a:pt x="388" y="270"/>
                  </a:lnTo>
                  <a:lnTo>
                    <a:pt x="388" y="280"/>
                  </a:lnTo>
                  <a:lnTo>
                    <a:pt x="388" y="289"/>
                  </a:lnTo>
                  <a:lnTo>
                    <a:pt x="375" y="289"/>
                  </a:lnTo>
                  <a:lnTo>
                    <a:pt x="375" y="300"/>
                  </a:lnTo>
                  <a:lnTo>
                    <a:pt x="375" y="310"/>
                  </a:lnTo>
                  <a:lnTo>
                    <a:pt x="388" y="310"/>
                  </a:lnTo>
                  <a:lnTo>
                    <a:pt x="388" y="300"/>
                  </a:lnTo>
                  <a:lnTo>
                    <a:pt x="399" y="300"/>
                  </a:lnTo>
                  <a:lnTo>
                    <a:pt x="399" y="310"/>
                  </a:lnTo>
                  <a:lnTo>
                    <a:pt x="399" y="320"/>
                  </a:lnTo>
                  <a:lnTo>
                    <a:pt x="399" y="310"/>
                  </a:lnTo>
                  <a:lnTo>
                    <a:pt x="399" y="320"/>
                  </a:lnTo>
                  <a:lnTo>
                    <a:pt x="413" y="330"/>
                  </a:lnTo>
                  <a:lnTo>
                    <a:pt x="413" y="340"/>
                  </a:lnTo>
                  <a:lnTo>
                    <a:pt x="413" y="349"/>
                  </a:lnTo>
                  <a:lnTo>
                    <a:pt x="426" y="349"/>
                  </a:lnTo>
                  <a:lnTo>
                    <a:pt x="426" y="360"/>
                  </a:lnTo>
                  <a:lnTo>
                    <a:pt x="413" y="360"/>
                  </a:lnTo>
                  <a:lnTo>
                    <a:pt x="413" y="370"/>
                  </a:lnTo>
                  <a:lnTo>
                    <a:pt x="413" y="380"/>
                  </a:lnTo>
                  <a:lnTo>
                    <a:pt x="399" y="380"/>
                  </a:lnTo>
                  <a:lnTo>
                    <a:pt x="399" y="389"/>
                  </a:lnTo>
                  <a:lnTo>
                    <a:pt x="399" y="400"/>
                  </a:lnTo>
                  <a:lnTo>
                    <a:pt x="399" y="409"/>
                  </a:lnTo>
                  <a:lnTo>
                    <a:pt x="388" y="409"/>
                  </a:lnTo>
                  <a:lnTo>
                    <a:pt x="375" y="409"/>
                  </a:lnTo>
                  <a:lnTo>
                    <a:pt x="375" y="420"/>
                  </a:lnTo>
                  <a:lnTo>
                    <a:pt x="361" y="420"/>
                  </a:lnTo>
                  <a:lnTo>
                    <a:pt x="361" y="430"/>
                  </a:lnTo>
                  <a:lnTo>
                    <a:pt x="361" y="420"/>
                  </a:lnTo>
                  <a:lnTo>
                    <a:pt x="361" y="430"/>
                  </a:lnTo>
                  <a:lnTo>
                    <a:pt x="350" y="430"/>
                  </a:lnTo>
                  <a:lnTo>
                    <a:pt x="350" y="440"/>
                  </a:lnTo>
                  <a:lnTo>
                    <a:pt x="337" y="440"/>
                  </a:lnTo>
                  <a:lnTo>
                    <a:pt x="337" y="449"/>
                  </a:lnTo>
                  <a:lnTo>
                    <a:pt x="350" y="449"/>
                  </a:lnTo>
                  <a:lnTo>
                    <a:pt x="337" y="449"/>
                  </a:lnTo>
                  <a:lnTo>
                    <a:pt x="337" y="459"/>
                  </a:lnTo>
                  <a:lnTo>
                    <a:pt x="326" y="459"/>
                  </a:lnTo>
                  <a:lnTo>
                    <a:pt x="313" y="459"/>
                  </a:lnTo>
                  <a:lnTo>
                    <a:pt x="313" y="469"/>
                  </a:lnTo>
                  <a:lnTo>
                    <a:pt x="299" y="469"/>
                  </a:lnTo>
                  <a:lnTo>
                    <a:pt x="299" y="480"/>
                  </a:lnTo>
                  <a:lnTo>
                    <a:pt x="288" y="480"/>
                  </a:lnTo>
                  <a:lnTo>
                    <a:pt x="288" y="490"/>
                  </a:lnTo>
                  <a:lnTo>
                    <a:pt x="299" y="490"/>
                  </a:lnTo>
                  <a:lnTo>
                    <a:pt x="288" y="490"/>
                  </a:lnTo>
                  <a:lnTo>
                    <a:pt x="275" y="490"/>
                  </a:lnTo>
                  <a:lnTo>
                    <a:pt x="275" y="500"/>
                  </a:lnTo>
                  <a:lnTo>
                    <a:pt x="275" y="490"/>
                  </a:lnTo>
                  <a:lnTo>
                    <a:pt x="263" y="490"/>
                  </a:lnTo>
                  <a:lnTo>
                    <a:pt x="263" y="500"/>
                  </a:lnTo>
                  <a:lnTo>
                    <a:pt x="250" y="500"/>
                  </a:lnTo>
                  <a:lnTo>
                    <a:pt x="250" y="490"/>
                  </a:lnTo>
                  <a:lnTo>
                    <a:pt x="250" y="480"/>
                  </a:lnTo>
                  <a:lnTo>
                    <a:pt x="250" y="469"/>
                  </a:lnTo>
                  <a:lnTo>
                    <a:pt x="236" y="469"/>
                  </a:lnTo>
                  <a:lnTo>
                    <a:pt x="236" y="459"/>
                  </a:lnTo>
                  <a:lnTo>
                    <a:pt x="225" y="459"/>
                  </a:lnTo>
                  <a:lnTo>
                    <a:pt x="213" y="459"/>
                  </a:lnTo>
                  <a:lnTo>
                    <a:pt x="213" y="449"/>
                  </a:lnTo>
                  <a:lnTo>
                    <a:pt x="225" y="449"/>
                  </a:lnTo>
                  <a:lnTo>
                    <a:pt x="225" y="440"/>
                  </a:lnTo>
                  <a:lnTo>
                    <a:pt x="236" y="440"/>
                  </a:lnTo>
                  <a:lnTo>
                    <a:pt x="236" y="430"/>
                  </a:lnTo>
                  <a:lnTo>
                    <a:pt x="236" y="440"/>
                  </a:lnTo>
                  <a:lnTo>
                    <a:pt x="236" y="430"/>
                  </a:lnTo>
                  <a:lnTo>
                    <a:pt x="250" y="430"/>
                  </a:lnTo>
                  <a:lnTo>
                    <a:pt x="250" y="420"/>
                  </a:lnTo>
                  <a:lnTo>
                    <a:pt x="236" y="420"/>
                  </a:lnTo>
                  <a:lnTo>
                    <a:pt x="225" y="420"/>
                  </a:lnTo>
                  <a:lnTo>
                    <a:pt x="213" y="420"/>
                  </a:lnTo>
                  <a:lnTo>
                    <a:pt x="213" y="430"/>
                  </a:lnTo>
                  <a:lnTo>
                    <a:pt x="213" y="440"/>
                  </a:lnTo>
                  <a:lnTo>
                    <a:pt x="201" y="440"/>
                  </a:lnTo>
                  <a:lnTo>
                    <a:pt x="201" y="449"/>
                  </a:lnTo>
                  <a:lnTo>
                    <a:pt x="213" y="449"/>
                  </a:lnTo>
                  <a:lnTo>
                    <a:pt x="213" y="459"/>
                  </a:lnTo>
                  <a:lnTo>
                    <a:pt x="213" y="469"/>
                  </a:lnTo>
                  <a:lnTo>
                    <a:pt x="201" y="469"/>
                  </a:lnTo>
                  <a:lnTo>
                    <a:pt x="201" y="459"/>
                  </a:lnTo>
                  <a:lnTo>
                    <a:pt x="201" y="469"/>
                  </a:lnTo>
                  <a:lnTo>
                    <a:pt x="201" y="459"/>
                  </a:lnTo>
                  <a:lnTo>
                    <a:pt x="188" y="459"/>
                  </a:lnTo>
                  <a:lnTo>
                    <a:pt x="188" y="469"/>
                  </a:lnTo>
                  <a:lnTo>
                    <a:pt x="174" y="469"/>
                  </a:lnTo>
                  <a:lnTo>
                    <a:pt x="174" y="459"/>
                  </a:lnTo>
                  <a:lnTo>
                    <a:pt x="174" y="449"/>
                  </a:lnTo>
                  <a:lnTo>
                    <a:pt x="163" y="449"/>
                  </a:lnTo>
                  <a:lnTo>
                    <a:pt x="163" y="440"/>
                  </a:lnTo>
                  <a:lnTo>
                    <a:pt x="150" y="440"/>
                  </a:lnTo>
                  <a:lnTo>
                    <a:pt x="150" y="430"/>
                  </a:lnTo>
                  <a:lnTo>
                    <a:pt x="150" y="420"/>
                  </a:lnTo>
                  <a:lnTo>
                    <a:pt x="138" y="420"/>
                  </a:lnTo>
                  <a:lnTo>
                    <a:pt x="138" y="409"/>
                  </a:lnTo>
                  <a:lnTo>
                    <a:pt x="138" y="400"/>
                  </a:lnTo>
                  <a:lnTo>
                    <a:pt x="125" y="400"/>
                  </a:lnTo>
                  <a:lnTo>
                    <a:pt x="125" y="389"/>
                  </a:lnTo>
                  <a:lnTo>
                    <a:pt x="112" y="389"/>
                  </a:lnTo>
                  <a:lnTo>
                    <a:pt x="112" y="380"/>
                  </a:lnTo>
                  <a:lnTo>
                    <a:pt x="112" y="370"/>
                  </a:lnTo>
                  <a:lnTo>
                    <a:pt x="112" y="360"/>
                  </a:lnTo>
                  <a:lnTo>
                    <a:pt x="112" y="349"/>
                  </a:lnTo>
                  <a:lnTo>
                    <a:pt x="100" y="349"/>
                  </a:lnTo>
                  <a:lnTo>
                    <a:pt x="100" y="340"/>
                  </a:lnTo>
                  <a:lnTo>
                    <a:pt x="100" y="330"/>
                  </a:lnTo>
                  <a:lnTo>
                    <a:pt x="100" y="320"/>
                  </a:lnTo>
                  <a:lnTo>
                    <a:pt x="88" y="320"/>
                  </a:lnTo>
                  <a:lnTo>
                    <a:pt x="88" y="310"/>
                  </a:lnTo>
                  <a:lnTo>
                    <a:pt x="88" y="300"/>
                  </a:lnTo>
                  <a:lnTo>
                    <a:pt x="74" y="300"/>
                  </a:lnTo>
                  <a:lnTo>
                    <a:pt x="88" y="300"/>
                  </a:lnTo>
                  <a:lnTo>
                    <a:pt x="74" y="300"/>
                  </a:lnTo>
                  <a:lnTo>
                    <a:pt x="74" y="289"/>
                  </a:lnTo>
                  <a:lnTo>
                    <a:pt x="74" y="280"/>
                  </a:lnTo>
                  <a:lnTo>
                    <a:pt x="63" y="280"/>
                  </a:lnTo>
                  <a:lnTo>
                    <a:pt x="74" y="280"/>
                  </a:lnTo>
                  <a:lnTo>
                    <a:pt x="63" y="280"/>
                  </a:lnTo>
                  <a:lnTo>
                    <a:pt x="63" y="270"/>
                  </a:lnTo>
                  <a:lnTo>
                    <a:pt x="63" y="259"/>
                  </a:lnTo>
                  <a:lnTo>
                    <a:pt x="63" y="249"/>
                  </a:lnTo>
                  <a:lnTo>
                    <a:pt x="63" y="259"/>
                  </a:lnTo>
                  <a:lnTo>
                    <a:pt x="63" y="249"/>
                  </a:lnTo>
                  <a:lnTo>
                    <a:pt x="63" y="259"/>
                  </a:lnTo>
                  <a:lnTo>
                    <a:pt x="63" y="249"/>
                  </a:lnTo>
                  <a:lnTo>
                    <a:pt x="50" y="249"/>
                  </a:lnTo>
                  <a:lnTo>
                    <a:pt x="63" y="249"/>
                  </a:lnTo>
                  <a:lnTo>
                    <a:pt x="50" y="249"/>
                  </a:lnTo>
                  <a:lnTo>
                    <a:pt x="63" y="249"/>
                  </a:lnTo>
                  <a:lnTo>
                    <a:pt x="50" y="249"/>
                  </a:lnTo>
                  <a:lnTo>
                    <a:pt x="63" y="239"/>
                  </a:lnTo>
                  <a:lnTo>
                    <a:pt x="50" y="239"/>
                  </a:lnTo>
                  <a:lnTo>
                    <a:pt x="63" y="239"/>
                  </a:lnTo>
                  <a:lnTo>
                    <a:pt x="50" y="239"/>
                  </a:lnTo>
                  <a:lnTo>
                    <a:pt x="50" y="229"/>
                  </a:lnTo>
                  <a:lnTo>
                    <a:pt x="50" y="239"/>
                  </a:lnTo>
                  <a:lnTo>
                    <a:pt x="38" y="239"/>
                  </a:lnTo>
                  <a:lnTo>
                    <a:pt x="50" y="239"/>
                  </a:lnTo>
                  <a:lnTo>
                    <a:pt x="38" y="239"/>
                  </a:lnTo>
                  <a:lnTo>
                    <a:pt x="50" y="239"/>
                  </a:lnTo>
                  <a:lnTo>
                    <a:pt x="38" y="239"/>
                  </a:lnTo>
                  <a:lnTo>
                    <a:pt x="50" y="239"/>
                  </a:lnTo>
                  <a:lnTo>
                    <a:pt x="38" y="239"/>
                  </a:lnTo>
                  <a:lnTo>
                    <a:pt x="38" y="229"/>
                  </a:lnTo>
                  <a:lnTo>
                    <a:pt x="38" y="219"/>
                  </a:lnTo>
                  <a:lnTo>
                    <a:pt x="38" y="210"/>
                  </a:lnTo>
                  <a:lnTo>
                    <a:pt x="25" y="210"/>
                  </a:lnTo>
                  <a:lnTo>
                    <a:pt x="25" y="219"/>
                  </a:lnTo>
                  <a:lnTo>
                    <a:pt x="25" y="210"/>
                  </a:lnTo>
                  <a:lnTo>
                    <a:pt x="25" y="219"/>
                  </a:lnTo>
                  <a:lnTo>
                    <a:pt x="25" y="210"/>
                  </a:lnTo>
                  <a:lnTo>
                    <a:pt x="11" y="210"/>
                  </a:lnTo>
                  <a:lnTo>
                    <a:pt x="25" y="210"/>
                  </a:lnTo>
                  <a:lnTo>
                    <a:pt x="25" y="199"/>
                  </a:lnTo>
                  <a:lnTo>
                    <a:pt x="25" y="189"/>
                  </a:lnTo>
                  <a:lnTo>
                    <a:pt x="11" y="189"/>
                  </a:lnTo>
                  <a:lnTo>
                    <a:pt x="11" y="179"/>
                  </a:lnTo>
                  <a:lnTo>
                    <a:pt x="0" y="179"/>
                  </a:lnTo>
                  <a:lnTo>
                    <a:pt x="0" y="170"/>
                  </a:lnTo>
                  <a:lnTo>
                    <a:pt x="0" y="179"/>
                  </a:lnTo>
                  <a:lnTo>
                    <a:pt x="0" y="170"/>
                  </a:lnTo>
                  <a:lnTo>
                    <a:pt x="11" y="170"/>
                  </a:lnTo>
                  <a:lnTo>
                    <a:pt x="11" y="159"/>
                  </a:lnTo>
                  <a:lnTo>
                    <a:pt x="25" y="159"/>
                  </a:lnTo>
                  <a:lnTo>
                    <a:pt x="25" y="150"/>
                  </a:lnTo>
                  <a:lnTo>
                    <a:pt x="11" y="150"/>
                  </a:lnTo>
                  <a:lnTo>
                    <a:pt x="25" y="150"/>
                  </a:lnTo>
                  <a:lnTo>
                    <a:pt x="25" y="139"/>
                  </a:lnTo>
                  <a:lnTo>
                    <a:pt x="25" y="129"/>
                  </a:lnTo>
                  <a:lnTo>
                    <a:pt x="38" y="129"/>
                  </a:lnTo>
                  <a:lnTo>
                    <a:pt x="50" y="129"/>
                  </a:lnTo>
                  <a:lnTo>
                    <a:pt x="50" y="119"/>
                  </a:lnTo>
                  <a:lnTo>
                    <a:pt x="63" y="119"/>
                  </a:lnTo>
                  <a:lnTo>
                    <a:pt x="74" y="119"/>
                  </a:lnTo>
                  <a:lnTo>
                    <a:pt x="74" y="110"/>
                  </a:lnTo>
                  <a:lnTo>
                    <a:pt x="74" y="119"/>
                  </a:lnTo>
                  <a:lnTo>
                    <a:pt x="74" y="110"/>
                  </a:lnTo>
                  <a:lnTo>
                    <a:pt x="74" y="119"/>
                  </a:lnTo>
                  <a:lnTo>
                    <a:pt x="88" y="119"/>
                  </a:lnTo>
                  <a:lnTo>
                    <a:pt x="88" y="110"/>
                  </a:lnTo>
                  <a:lnTo>
                    <a:pt x="100" y="110"/>
                  </a:lnTo>
                  <a:lnTo>
                    <a:pt x="112" y="100"/>
                  </a:lnTo>
                  <a:lnTo>
                    <a:pt x="100" y="100"/>
                  </a:lnTo>
                  <a:lnTo>
                    <a:pt x="100" y="90"/>
                  </a:lnTo>
                  <a:lnTo>
                    <a:pt x="112" y="90"/>
                  </a:lnTo>
                  <a:lnTo>
                    <a:pt x="112" y="79"/>
                  </a:lnTo>
                  <a:lnTo>
                    <a:pt x="112" y="70"/>
                  </a:lnTo>
                  <a:lnTo>
                    <a:pt x="125" y="70"/>
                  </a:lnTo>
                  <a:lnTo>
                    <a:pt x="125" y="59"/>
                  </a:lnTo>
                  <a:lnTo>
                    <a:pt x="125" y="49"/>
                  </a:lnTo>
                  <a:lnTo>
                    <a:pt x="138" y="40"/>
                  </a:lnTo>
                  <a:lnTo>
                    <a:pt x="150" y="40"/>
                  </a:lnTo>
                  <a:lnTo>
                    <a:pt x="150" y="29"/>
                  </a:lnTo>
                  <a:lnTo>
                    <a:pt x="163" y="29"/>
                  </a:lnTo>
                  <a:lnTo>
                    <a:pt x="163" y="19"/>
                  </a:lnTo>
                  <a:lnTo>
                    <a:pt x="174" y="19"/>
                  </a:lnTo>
                  <a:lnTo>
                    <a:pt x="174" y="9"/>
                  </a:lnTo>
                  <a:lnTo>
                    <a:pt x="174" y="0"/>
                  </a:lnTo>
                  <a:lnTo>
                    <a:pt x="188" y="0"/>
                  </a:lnTo>
                  <a:lnTo>
                    <a:pt x="188" y="9"/>
                  </a:lnTo>
                  <a:lnTo>
                    <a:pt x="188" y="0"/>
                  </a:lnTo>
                  <a:lnTo>
                    <a:pt x="201" y="0"/>
                  </a:lnTo>
                  <a:lnTo>
                    <a:pt x="201" y="9"/>
                  </a:lnTo>
                  <a:lnTo>
                    <a:pt x="213" y="9"/>
                  </a:lnTo>
                  <a:lnTo>
                    <a:pt x="213" y="0"/>
                  </a:lnTo>
                  <a:lnTo>
                    <a:pt x="213" y="9"/>
                  </a:lnTo>
                  <a:lnTo>
                    <a:pt x="213" y="0"/>
                  </a:lnTo>
                  <a:lnTo>
                    <a:pt x="213" y="9"/>
                  </a:lnTo>
                  <a:lnTo>
                    <a:pt x="213" y="0"/>
                  </a:lnTo>
                  <a:lnTo>
                    <a:pt x="225" y="0"/>
                  </a:lnTo>
                  <a:lnTo>
                    <a:pt x="236" y="0"/>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PE" sz="3600" b="1" i="0" u="none" strike="noStrike" kern="0" cap="none" spc="0" normalizeH="0" baseline="0" noProof="0">
                <a:ln>
                  <a:noFill/>
                </a:ln>
                <a:solidFill>
                  <a:sysClr val="window" lastClr="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7" name="Freeform 6">
              <a:extLst>
                <a:ext uri="{FF2B5EF4-FFF2-40B4-BE49-F238E27FC236}">
                  <a16:creationId xmlns="" xmlns:a16="http://schemas.microsoft.com/office/drawing/2014/main" id="{02B8AE00-3ED0-45FE-37E4-294AF0DDB2DD}"/>
                </a:ext>
              </a:extLst>
            </p:cNvPr>
            <p:cNvSpPr>
              <a:spLocks/>
            </p:cNvSpPr>
            <p:nvPr/>
          </p:nvSpPr>
          <p:spPr bwMode="auto">
            <a:xfrm>
              <a:off x="3328122" y="4897767"/>
              <a:ext cx="460213" cy="428484"/>
            </a:xfrm>
            <a:custGeom>
              <a:avLst/>
              <a:gdLst>
                <a:gd name="T0" fmla="*/ 3201170 w 404"/>
                <a:gd name="T1" fmla="*/ 5340187 h 314"/>
                <a:gd name="T2" fmla="*/ 3201170 w 404"/>
                <a:gd name="T3" fmla="*/ 5340187 h 314"/>
                <a:gd name="T4" fmla="*/ 3201170 w 404"/>
                <a:gd name="T5" fmla="*/ 5340187 h 314"/>
                <a:gd name="T6" fmla="*/ 3201170 w 404"/>
                <a:gd name="T7" fmla="*/ 5340187 h 314"/>
                <a:gd name="T8" fmla="*/ 3201170 w 404"/>
                <a:gd name="T9" fmla="*/ 5340187 h 314"/>
                <a:gd name="T10" fmla="*/ 3201170 w 404"/>
                <a:gd name="T11" fmla="*/ 5340187 h 314"/>
                <a:gd name="T12" fmla="*/ 3201170 w 404"/>
                <a:gd name="T13" fmla="*/ 5340187 h 314"/>
                <a:gd name="T14" fmla="*/ 4801755 w 404"/>
                <a:gd name="T15" fmla="*/ 5340187 h 314"/>
                <a:gd name="T16" fmla="*/ 4801755 w 404"/>
                <a:gd name="T17" fmla="*/ 5340187 h 314"/>
                <a:gd name="T18" fmla="*/ 6401076 w 404"/>
                <a:gd name="T19" fmla="*/ 7119361 h 314"/>
                <a:gd name="T20" fmla="*/ 6401076 w 404"/>
                <a:gd name="T21" fmla="*/ 8899868 h 314"/>
                <a:gd name="T22" fmla="*/ 6401076 w 404"/>
                <a:gd name="T23" fmla="*/ 10680375 h 314"/>
                <a:gd name="T24" fmla="*/ 8001660 w 404"/>
                <a:gd name="T25" fmla="*/ 10680375 h 314"/>
                <a:gd name="T26" fmla="*/ 8001660 w 404"/>
                <a:gd name="T27" fmla="*/ 14240057 h 314"/>
                <a:gd name="T28" fmla="*/ 8001660 w 404"/>
                <a:gd name="T29" fmla="*/ 16019229 h 314"/>
                <a:gd name="T30" fmla="*/ 8001660 w 404"/>
                <a:gd name="T31" fmla="*/ 17799736 h 314"/>
                <a:gd name="T32" fmla="*/ 6401076 w 404"/>
                <a:gd name="T33" fmla="*/ 17799736 h 314"/>
                <a:gd name="T34" fmla="*/ 6401076 w 404"/>
                <a:gd name="T35" fmla="*/ 19580243 h 314"/>
                <a:gd name="T36" fmla="*/ 6401076 w 404"/>
                <a:gd name="T37" fmla="*/ 19580243 h 314"/>
                <a:gd name="T38" fmla="*/ 6401076 w 404"/>
                <a:gd name="T39" fmla="*/ 21359415 h 314"/>
                <a:gd name="T40" fmla="*/ 6401076 w 404"/>
                <a:gd name="T41" fmla="*/ 23139927 h 314"/>
                <a:gd name="T42" fmla="*/ 6401076 w 404"/>
                <a:gd name="T43" fmla="*/ 23139927 h 314"/>
                <a:gd name="T44" fmla="*/ 4801755 w 404"/>
                <a:gd name="T45" fmla="*/ 24919099 h 314"/>
                <a:gd name="T46" fmla="*/ 4801755 w 404"/>
                <a:gd name="T47" fmla="*/ 24919099 h 314"/>
                <a:gd name="T48" fmla="*/ 4801755 w 404"/>
                <a:gd name="T49" fmla="*/ 23139927 h 314"/>
                <a:gd name="T50" fmla="*/ 3201170 w 404"/>
                <a:gd name="T51" fmla="*/ 23139927 h 314"/>
                <a:gd name="T52" fmla="*/ 3201170 w 404"/>
                <a:gd name="T53" fmla="*/ 26699606 h 314"/>
                <a:gd name="T54" fmla="*/ 3201170 w 404"/>
                <a:gd name="T55" fmla="*/ 24919099 h 314"/>
                <a:gd name="T56" fmla="*/ 3201170 w 404"/>
                <a:gd name="T57" fmla="*/ 23139927 h 314"/>
                <a:gd name="T58" fmla="*/ 3201170 w 404"/>
                <a:gd name="T59" fmla="*/ 23139927 h 314"/>
                <a:gd name="T60" fmla="*/ 3201170 w 404"/>
                <a:gd name="T61" fmla="*/ 24919099 h 314"/>
                <a:gd name="T62" fmla="*/ 3201170 w 404"/>
                <a:gd name="T63" fmla="*/ 26699606 h 314"/>
                <a:gd name="T64" fmla="*/ 3201170 w 404"/>
                <a:gd name="T65" fmla="*/ 24919099 h 314"/>
                <a:gd name="T66" fmla="*/ 3201170 w 404"/>
                <a:gd name="T67" fmla="*/ 26699606 h 314"/>
                <a:gd name="T68" fmla="*/ 3201170 w 404"/>
                <a:gd name="T69" fmla="*/ 26699606 h 314"/>
                <a:gd name="T70" fmla="*/ 3201170 w 404"/>
                <a:gd name="T71" fmla="*/ 24919099 h 314"/>
                <a:gd name="T72" fmla="*/ 3201170 w 404"/>
                <a:gd name="T73" fmla="*/ 23139927 h 314"/>
                <a:gd name="T74" fmla="*/ 3201170 w 404"/>
                <a:gd name="T75" fmla="*/ 23139927 h 314"/>
                <a:gd name="T76" fmla="*/ 3201170 w 404"/>
                <a:gd name="T77" fmla="*/ 19580243 h 314"/>
                <a:gd name="T78" fmla="*/ 3201170 w 404"/>
                <a:gd name="T79" fmla="*/ 17799736 h 314"/>
                <a:gd name="T80" fmla="*/ 3201170 w 404"/>
                <a:gd name="T81" fmla="*/ 17799736 h 314"/>
                <a:gd name="T82" fmla="*/ 3201170 w 404"/>
                <a:gd name="T83" fmla="*/ 16019229 h 314"/>
                <a:gd name="T84" fmla="*/ 3201170 w 404"/>
                <a:gd name="T85" fmla="*/ 14240057 h 314"/>
                <a:gd name="T86" fmla="*/ 3201170 w 404"/>
                <a:gd name="T87" fmla="*/ 12459550 h 314"/>
                <a:gd name="T88" fmla="*/ 3201170 w 404"/>
                <a:gd name="T89" fmla="*/ 12459550 h 314"/>
                <a:gd name="T90" fmla="*/ 3201170 w 404"/>
                <a:gd name="T91" fmla="*/ 10680375 h 314"/>
                <a:gd name="T92" fmla="*/ 3201170 w 404"/>
                <a:gd name="T93" fmla="*/ 7119361 h 314"/>
                <a:gd name="T94" fmla="*/ 3201170 w 404"/>
                <a:gd name="T95" fmla="*/ 7119361 h 314"/>
                <a:gd name="T96" fmla="*/ 3201170 w 404"/>
                <a:gd name="T97" fmla="*/ 7119361 h 314"/>
                <a:gd name="T98" fmla="*/ 3201170 w 404"/>
                <a:gd name="T99" fmla="*/ 5340187 h 314"/>
                <a:gd name="T100" fmla="*/ 0 w 404"/>
                <a:gd name="T101" fmla="*/ 5340187 h 314"/>
                <a:gd name="T102" fmla="*/ 3201170 w 404"/>
                <a:gd name="T103" fmla="*/ 5340187 h 314"/>
                <a:gd name="T104" fmla="*/ 0 w 404"/>
                <a:gd name="T105" fmla="*/ 5340187 h 314"/>
                <a:gd name="T106" fmla="*/ 3201170 w 404"/>
                <a:gd name="T107" fmla="*/ 5340187 h 314"/>
                <a:gd name="T108" fmla="*/ 3201170 w 404"/>
                <a:gd name="T109" fmla="*/ 0 h 314"/>
                <a:gd name="T110" fmla="*/ 3201170 w 404"/>
                <a:gd name="T111" fmla="*/ 5340187 h 314"/>
                <a:gd name="T112" fmla="*/ 3201170 w 404"/>
                <a:gd name="T113" fmla="*/ 5340187 h 314"/>
                <a:gd name="T114" fmla="*/ 3201170 w 404"/>
                <a:gd name="T115" fmla="*/ 5340187 h 3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4"/>
                <a:gd name="T175" fmla="*/ 0 h 314"/>
                <a:gd name="T176" fmla="*/ 404 w 404"/>
                <a:gd name="T177" fmla="*/ 314 h 3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4" h="314">
                  <a:moveTo>
                    <a:pt x="76" y="40"/>
                  </a:moveTo>
                  <a:lnTo>
                    <a:pt x="76" y="51"/>
                  </a:lnTo>
                  <a:lnTo>
                    <a:pt x="89" y="51"/>
                  </a:lnTo>
                  <a:lnTo>
                    <a:pt x="101" y="51"/>
                  </a:lnTo>
                  <a:lnTo>
                    <a:pt x="114" y="51"/>
                  </a:lnTo>
                  <a:lnTo>
                    <a:pt x="127" y="51"/>
                  </a:lnTo>
                  <a:lnTo>
                    <a:pt x="127" y="61"/>
                  </a:lnTo>
                  <a:lnTo>
                    <a:pt x="139" y="61"/>
                  </a:lnTo>
                  <a:lnTo>
                    <a:pt x="139" y="51"/>
                  </a:lnTo>
                  <a:lnTo>
                    <a:pt x="152" y="51"/>
                  </a:lnTo>
                  <a:lnTo>
                    <a:pt x="164" y="51"/>
                  </a:lnTo>
                  <a:lnTo>
                    <a:pt x="177" y="51"/>
                  </a:lnTo>
                  <a:lnTo>
                    <a:pt x="190" y="51"/>
                  </a:lnTo>
                  <a:lnTo>
                    <a:pt x="190" y="40"/>
                  </a:lnTo>
                  <a:lnTo>
                    <a:pt x="202" y="40"/>
                  </a:lnTo>
                  <a:lnTo>
                    <a:pt x="215" y="40"/>
                  </a:lnTo>
                  <a:lnTo>
                    <a:pt x="215" y="51"/>
                  </a:lnTo>
                  <a:lnTo>
                    <a:pt x="227" y="51"/>
                  </a:lnTo>
                  <a:lnTo>
                    <a:pt x="240" y="51"/>
                  </a:lnTo>
                  <a:lnTo>
                    <a:pt x="240" y="61"/>
                  </a:lnTo>
                  <a:lnTo>
                    <a:pt x="240" y="51"/>
                  </a:lnTo>
                  <a:lnTo>
                    <a:pt x="240" y="61"/>
                  </a:lnTo>
                  <a:lnTo>
                    <a:pt x="254" y="61"/>
                  </a:lnTo>
                  <a:lnTo>
                    <a:pt x="265" y="61"/>
                  </a:lnTo>
                  <a:lnTo>
                    <a:pt x="265" y="72"/>
                  </a:lnTo>
                  <a:lnTo>
                    <a:pt x="279" y="72"/>
                  </a:lnTo>
                  <a:lnTo>
                    <a:pt x="290" y="72"/>
                  </a:lnTo>
                  <a:lnTo>
                    <a:pt x="303" y="81"/>
                  </a:lnTo>
                  <a:lnTo>
                    <a:pt x="316" y="81"/>
                  </a:lnTo>
                  <a:lnTo>
                    <a:pt x="328" y="81"/>
                  </a:lnTo>
                  <a:lnTo>
                    <a:pt x="328" y="91"/>
                  </a:lnTo>
                  <a:lnTo>
                    <a:pt x="328" y="101"/>
                  </a:lnTo>
                  <a:lnTo>
                    <a:pt x="341" y="101"/>
                  </a:lnTo>
                  <a:lnTo>
                    <a:pt x="355" y="101"/>
                  </a:lnTo>
                  <a:lnTo>
                    <a:pt x="366" y="101"/>
                  </a:lnTo>
                  <a:lnTo>
                    <a:pt x="366" y="112"/>
                  </a:lnTo>
                  <a:lnTo>
                    <a:pt x="380" y="112"/>
                  </a:lnTo>
                  <a:lnTo>
                    <a:pt x="380" y="121"/>
                  </a:lnTo>
                  <a:lnTo>
                    <a:pt x="391" y="121"/>
                  </a:lnTo>
                  <a:lnTo>
                    <a:pt x="391" y="132"/>
                  </a:lnTo>
                  <a:lnTo>
                    <a:pt x="391" y="142"/>
                  </a:lnTo>
                  <a:lnTo>
                    <a:pt x="404" y="142"/>
                  </a:lnTo>
                  <a:lnTo>
                    <a:pt x="404" y="152"/>
                  </a:lnTo>
                  <a:lnTo>
                    <a:pt x="404" y="162"/>
                  </a:lnTo>
                  <a:lnTo>
                    <a:pt x="404" y="173"/>
                  </a:lnTo>
                  <a:lnTo>
                    <a:pt x="404" y="182"/>
                  </a:lnTo>
                  <a:lnTo>
                    <a:pt x="391" y="193"/>
                  </a:lnTo>
                  <a:lnTo>
                    <a:pt x="391" y="203"/>
                  </a:lnTo>
                  <a:lnTo>
                    <a:pt x="380" y="203"/>
                  </a:lnTo>
                  <a:lnTo>
                    <a:pt x="380" y="214"/>
                  </a:lnTo>
                  <a:lnTo>
                    <a:pt x="366" y="214"/>
                  </a:lnTo>
                  <a:lnTo>
                    <a:pt x="380" y="214"/>
                  </a:lnTo>
                  <a:lnTo>
                    <a:pt x="366" y="214"/>
                  </a:lnTo>
                  <a:lnTo>
                    <a:pt x="366" y="224"/>
                  </a:lnTo>
                  <a:lnTo>
                    <a:pt x="355" y="224"/>
                  </a:lnTo>
                  <a:lnTo>
                    <a:pt x="355" y="233"/>
                  </a:lnTo>
                  <a:lnTo>
                    <a:pt x="341" y="233"/>
                  </a:lnTo>
                  <a:lnTo>
                    <a:pt x="341" y="244"/>
                  </a:lnTo>
                  <a:lnTo>
                    <a:pt x="341" y="233"/>
                  </a:lnTo>
                  <a:lnTo>
                    <a:pt x="328" y="244"/>
                  </a:lnTo>
                  <a:lnTo>
                    <a:pt x="316" y="244"/>
                  </a:lnTo>
                  <a:lnTo>
                    <a:pt x="316" y="254"/>
                  </a:lnTo>
                  <a:lnTo>
                    <a:pt x="303" y="254"/>
                  </a:lnTo>
                  <a:lnTo>
                    <a:pt x="303" y="265"/>
                  </a:lnTo>
                  <a:lnTo>
                    <a:pt x="303" y="274"/>
                  </a:lnTo>
                  <a:lnTo>
                    <a:pt x="316" y="274"/>
                  </a:lnTo>
                  <a:lnTo>
                    <a:pt x="303" y="274"/>
                  </a:lnTo>
                  <a:lnTo>
                    <a:pt x="303" y="285"/>
                  </a:lnTo>
                  <a:lnTo>
                    <a:pt x="290" y="285"/>
                  </a:lnTo>
                  <a:lnTo>
                    <a:pt x="279" y="285"/>
                  </a:lnTo>
                  <a:lnTo>
                    <a:pt x="279" y="294"/>
                  </a:lnTo>
                  <a:lnTo>
                    <a:pt x="279" y="285"/>
                  </a:lnTo>
                  <a:lnTo>
                    <a:pt x="265" y="285"/>
                  </a:lnTo>
                  <a:lnTo>
                    <a:pt x="254" y="285"/>
                  </a:lnTo>
                  <a:lnTo>
                    <a:pt x="254" y="274"/>
                  </a:lnTo>
                  <a:lnTo>
                    <a:pt x="240" y="274"/>
                  </a:lnTo>
                  <a:lnTo>
                    <a:pt x="240" y="285"/>
                  </a:lnTo>
                  <a:lnTo>
                    <a:pt x="240" y="274"/>
                  </a:lnTo>
                  <a:lnTo>
                    <a:pt x="240" y="285"/>
                  </a:lnTo>
                  <a:lnTo>
                    <a:pt x="227" y="285"/>
                  </a:lnTo>
                  <a:lnTo>
                    <a:pt x="227" y="294"/>
                  </a:lnTo>
                  <a:lnTo>
                    <a:pt x="215" y="294"/>
                  </a:lnTo>
                  <a:lnTo>
                    <a:pt x="215" y="285"/>
                  </a:lnTo>
                  <a:lnTo>
                    <a:pt x="202" y="285"/>
                  </a:lnTo>
                  <a:lnTo>
                    <a:pt x="190" y="285"/>
                  </a:lnTo>
                  <a:lnTo>
                    <a:pt x="190" y="274"/>
                  </a:lnTo>
                  <a:lnTo>
                    <a:pt x="177" y="274"/>
                  </a:lnTo>
                  <a:lnTo>
                    <a:pt x="177" y="285"/>
                  </a:lnTo>
                  <a:lnTo>
                    <a:pt x="164" y="285"/>
                  </a:lnTo>
                  <a:lnTo>
                    <a:pt x="164" y="274"/>
                  </a:lnTo>
                  <a:lnTo>
                    <a:pt x="164" y="285"/>
                  </a:lnTo>
                  <a:lnTo>
                    <a:pt x="152" y="285"/>
                  </a:lnTo>
                  <a:lnTo>
                    <a:pt x="139" y="285"/>
                  </a:lnTo>
                  <a:lnTo>
                    <a:pt x="127" y="294"/>
                  </a:lnTo>
                  <a:lnTo>
                    <a:pt x="127" y="285"/>
                  </a:lnTo>
                  <a:lnTo>
                    <a:pt x="127" y="294"/>
                  </a:lnTo>
                  <a:lnTo>
                    <a:pt x="114" y="294"/>
                  </a:lnTo>
                  <a:lnTo>
                    <a:pt x="114" y="285"/>
                  </a:lnTo>
                  <a:lnTo>
                    <a:pt x="101" y="285"/>
                  </a:lnTo>
                  <a:lnTo>
                    <a:pt x="101" y="294"/>
                  </a:lnTo>
                  <a:lnTo>
                    <a:pt x="101" y="305"/>
                  </a:lnTo>
                  <a:lnTo>
                    <a:pt x="89" y="305"/>
                  </a:lnTo>
                  <a:lnTo>
                    <a:pt x="89" y="314"/>
                  </a:lnTo>
                  <a:lnTo>
                    <a:pt x="76" y="314"/>
                  </a:lnTo>
                  <a:lnTo>
                    <a:pt x="76" y="305"/>
                  </a:lnTo>
                  <a:lnTo>
                    <a:pt x="65" y="305"/>
                  </a:lnTo>
                  <a:lnTo>
                    <a:pt x="65" y="294"/>
                  </a:lnTo>
                  <a:lnTo>
                    <a:pt x="65" y="285"/>
                  </a:lnTo>
                  <a:lnTo>
                    <a:pt x="76" y="285"/>
                  </a:lnTo>
                  <a:lnTo>
                    <a:pt x="76" y="274"/>
                  </a:lnTo>
                  <a:lnTo>
                    <a:pt x="65" y="265"/>
                  </a:lnTo>
                  <a:lnTo>
                    <a:pt x="76" y="265"/>
                  </a:lnTo>
                  <a:lnTo>
                    <a:pt x="76" y="254"/>
                  </a:lnTo>
                  <a:lnTo>
                    <a:pt x="65" y="254"/>
                  </a:lnTo>
                  <a:lnTo>
                    <a:pt x="65" y="244"/>
                  </a:lnTo>
                  <a:lnTo>
                    <a:pt x="65" y="233"/>
                  </a:lnTo>
                  <a:lnTo>
                    <a:pt x="51" y="233"/>
                  </a:lnTo>
                  <a:lnTo>
                    <a:pt x="65" y="233"/>
                  </a:lnTo>
                  <a:lnTo>
                    <a:pt x="65" y="224"/>
                  </a:lnTo>
                  <a:lnTo>
                    <a:pt x="65" y="214"/>
                  </a:lnTo>
                  <a:lnTo>
                    <a:pt x="76" y="214"/>
                  </a:lnTo>
                  <a:lnTo>
                    <a:pt x="76" y="203"/>
                  </a:lnTo>
                  <a:lnTo>
                    <a:pt x="65" y="203"/>
                  </a:lnTo>
                  <a:lnTo>
                    <a:pt x="65" y="193"/>
                  </a:lnTo>
                  <a:lnTo>
                    <a:pt x="65" y="182"/>
                  </a:lnTo>
                  <a:lnTo>
                    <a:pt x="51" y="182"/>
                  </a:lnTo>
                  <a:lnTo>
                    <a:pt x="51" y="173"/>
                  </a:lnTo>
                  <a:lnTo>
                    <a:pt x="51" y="162"/>
                  </a:lnTo>
                  <a:lnTo>
                    <a:pt x="51" y="152"/>
                  </a:lnTo>
                  <a:lnTo>
                    <a:pt x="38" y="152"/>
                  </a:lnTo>
                  <a:lnTo>
                    <a:pt x="38" y="142"/>
                  </a:lnTo>
                  <a:lnTo>
                    <a:pt x="38" y="132"/>
                  </a:lnTo>
                  <a:lnTo>
                    <a:pt x="26" y="132"/>
                  </a:lnTo>
                  <a:lnTo>
                    <a:pt x="38" y="132"/>
                  </a:lnTo>
                  <a:lnTo>
                    <a:pt x="26" y="132"/>
                  </a:lnTo>
                  <a:lnTo>
                    <a:pt x="26" y="121"/>
                  </a:lnTo>
                  <a:lnTo>
                    <a:pt x="26" y="112"/>
                  </a:lnTo>
                  <a:lnTo>
                    <a:pt x="38" y="112"/>
                  </a:lnTo>
                  <a:lnTo>
                    <a:pt x="38" y="101"/>
                  </a:lnTo>
                  <a:lnTo>
                    <a:pt x="26" y="101"/>
                  </a:lnTo>
                  <a:lnTo>
                    <a:pt x="26" y="91"/>
                  </a:lnTo>
                  <a:lnTo>
                    <a:pt x="26" y="101"/>
                  </a:lnTo>
                  <a:lnTo>
                    <a:pt x="26" y="91"/>
                  </a:lnTo>
                  <a:lnTo>
                    <a:pt x="13" y="91"/>
                  </a:lnTo>
                  <a:lnTo>
                    <a:pt x="13" y="81"/>
                  </a:lnTo>
                  <a:lnTo>
                    <a:pt x="0" y="81"/>
                  </a:lnTo>
                  <a:lnTo>
                    <a:pt x="13" y="81"/>
                  </a:lnTo>
                  <a:lnTo>
                    <a:pt x="13" y="72"/>
                  </a:lnTo>
                  <a:lnTo>
                    <a:pt x="0" y="72"/>
                  </a:lnTo>
                  <a:lnTo>
                    <a:pt x="13" y="72"/>
                  </a:lnTo>
                  <a:lnTo>
                    <a:pt x="0" y="72"/>
                  </a:lnTo>
                  <a:lnTo>
                    <a:pt x="0" y="61"/>
                  </a:lnTo>
                  <a:lnTo>
                    <a:pt x="0" y="51"/>
                  </a:lnTo>
                  <a:lnTo>
                    <a:pt x="0" y="40"/>
                  </a:lnTo>
                  <a:lnTo>
                    <a:pt x="0" y="31"/>
                  </a:lnTo>
                  <a:lnTo>
                    <a:pt x="13" y="31"/>
                  </a:lnTo>
                  <a:lnTo>
                    <a:pt x="0" y="31"/>
                  </a:lnTo>
                  <a:lnTo>
                    <a:pt x="13" y="31"/>
                  </a:lnTo>
                  <a:lnTo>
                    <a:pt x="0" y="31"/>
                  </a:lnTo>
                  <a:lnTo>
                    <a:pt x="0" y="20"/>
                  </a:lnTo>
                  <a:lnTo>
                    <a:pt x="0" y="11"/>
                  </a:lnTo>
                  <a:lnTo>
                    <a:pt x="13" y="11"/>
                  </a:lnTo>
                  <a:lnTo>
                    <a:pt x="0" y="11"/>
                  </a:lnTo>
                  <a:lnTo>
                    <a:pt x="13" y="11"/>
                  </a:lnTo>
                  <a:lnTo>
                    <a:pt x="13" y="0"/>
                  </a:lnTo>
                  <a:lnTo>
                    <a:pt x="26" y="0"/>
                  </a:lnTo>
                  <a:lnTo>
                    <a:pt x="26" y="11"/>
                  </a:lnTo>
                  <a:lnTo>
                    <a:pt x="26" y="20"/>
                  </a:lnTo>
                  <a:lnTo>
                    <a:pt x="38" y="20"/>
                  </a:lnTo>
                  <a:lnTo>
                    <a:pt x="51" y="20"/>
                  </a:lnTo>
                  <a:lnTo>
                    <a:pt x="51" y="31"/>
                  </a:lnTo>
                  <a:lnTo>
                    <a:pt x="65" y="31"/>
                  </a:lnTo>
                  <a:lnTo>
                    <a:pt x="65" y="40"/>
                  </a:lnTo>
                  <a:lnTo>
                    <a:pt x="76" y="40"/>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PE" sz="3600" b="1" i="0" u="none" strike="noStrike" kern="0" cap="none" spc="0" normalizeH="0" baseline="0" noProof="0">
                <a:ln>
                  <a:noFill/>
                </a:ln>
                <a:solidFill>
                  <a:sysClr val="window" lastClr="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8" name="Freeform 7">
              <a:extLst>
                <a:ext uri="{FF2B5EF4-FFF2-40B4-BE49-F238E27FC236}">
                  <a16:creationId xmlns="" xmlns:a16="http://schemas.microsoft.com/office/drawing/2014/main" id="{8487F839-12CC-F05B-CAB0-503B1C36E768}"/>
                </a:ext>
              </a:extLst>
            </p:cNvPr>
            <p:cNvSpPr>
              <a:spLocks/>
            </p:cNvSpPr>
            <p:nvPr/>
          </p:nvSpPr>
          <p:spPr bwMode="auto">
            <a:xfrm>
              <a:off x="3030410" y="5261807"/>
              <a:ext cx="1084228" cy="679550"/>
            </a:xfrm>
            <a:custGeom>
              <a:avLst/>
              <a:gdLst>
                <a:gd name="T0" fmla="*/ 12668899 w 956"/>
                <a:gd name="T1" fmla="*/ 5390374 h 495"/>
                <a:gd name="T2" fmla="*/ 12668899 w 956"/>
                <a:gd name="T3" fmla="*/ 5390374 h 495"/>
                <a:gd name="T4" fmla="*/ 12668899 w 956"/>
                <a:gd name="T5" fmla="*/ 5390374 h 495"/>
                <a:gd name="T6" fmla="*/ 12668899 w 956"/>
                <a:gd name="T7" fmla="*/ 5390374 h 495"/>
                <a:gd name="T8" fmla="*/ 12668899 w 956"/>
                <a:gd name="T9" fmla="*/ 7188060 h 495"/>
                <a:gd name="T10" fmla="*/ 12668899 w 956"/>
                <a:gd name="T11" fmla="*/ 8984404 h 495"/>
                <a:gd name="T12" fmla="*/ 14252354 w 956"/>
                <a:gd name="T13" fmla="*/ 8984404 h 495"/>
                <a:gd name="T14" fmla="*/ 15835808 w 956"/>
                <a:gd name="T15" fmla="*/ 7188060 h 495"/>
                <a:gd name="T16" fmla="*/ 15835808 w 956"/>
                <a:gd name="T17" fmla="*/ 8984404 h 495"/>
                <a:gd name="T18" fmla="*/ 15835808 w 956"/>
                <a:gd name="T19" fmla="*/ 10782088 h 495"/>
                <a:gd name="T20" fmla="*/ 15835808 w 956"/>
                <a:gd name="T21" fmla="*/ 16172463 h 495"/>
                <a:gd name="T22" fmla="*/ 15835808 w 956"/>
                <a:gd name="T23" fmla="*/ 16172463 h 495"/>
                <a:gd name="T24" fmla="*/ 15835808 w 956"/>
                <a:gd name="T25" fmla="*/ 17970148 h 495"/>
                <a:gd name="T26" fmla="*/ 15835808 w 956"/>
                <a:gd name="T27" fmla="*/ 23360526 h 495"/>
                <a:gd name="T28" fmla="*/ 15835808 w 956"/>
                <a:gd name="T29" fmla="*/ 26954554 h 495"/>
                <a:gd name="T30" fmla="*/ 15835808 w 956"/>
                <a:gd name="T31" fmla="*/ 28752239 h 495"/>
                <a:gd name="T32" fmla="*/ 15835808 w 956"/>
                <a:gd name="T33" fmla="*/ 30548583 h 495"/>
                <a:gd name="T34" fmla="*/ 15835808 w 956"/>
                <a:gd name="T35" fmla="*/ 34142611 h 495"/>
                <a:gd name="T36" fmla="*/ 15835808 w 956"/>
                <a:gd name="T37" fmla="*/ 34142611 h 495"/>
                <a:gd name="T38" fmla="*/ 15835808 w 956"/>
                <a:gd name="T39" fmla="*/ 39532984 h 495"/>
                <a:gd name="T40" fmla="*/ 15835808 w 956"/>
                <a:gd name="T41" fmla="*/ 43127013 h 495"/>
                <a:gd name="T42" fmla="*/ 15835808 w 956"/>
                <a:gd name="T43" fmla="*/ 46721052 h 495"/>
                <a:gd name="T44" fmla="*/ 12668899 w 956"/>
                <a:gd name="T45" fmla="*/ 46721052 h 495"/>
                <a:gd name="T46" fmla="*/ 12668899 w 956"/>
                <a:gd name="T47" fmla="*/ 44924708 h 495"/>
                <a:gd name="T48" fmla="*/ 11084186 w 956"/>
                <a:gd name="T49" fmla="*/ 43127013 h 495"/>
                <a:gd name="T50" fmla="*/ 9500729 w 956"/>
                <a:gd name="T51" fmla="*/ 39532984 h 495"/>
                <a:gd name="T52" fmla="*/ 9500729 w 956"/>
                <a:gd name="T53" fmla="*/ 37736640 h 495"/>
                <a:gd name="T54" fmla="*/ 7917275 w 956"/>
                <a:gd name="T55" fmla="*/ 37736640 h 495"/>
                <a:gd name="T56" fmla="*/ 7917275 w 956"/>
                <a:gd name="T57" fmla="*/ 34142611 h 495"/>
                <a:gd name="T58" fmla="*/ 6333820 w 956"/>
                <a:gd name="T59" fmla="*/ 32346267 h 495"/>
                <a:gd name="T60" fmla="*/ 6333820 w 956"/>
                <a:gd name="T61" fmla="*/ 30548583 h 495"/>
                <a:gd name="T62" fmla="*/ 4750365 w 956"/>
                <a:gd name="T63" fmla="*/ 28752239 h 495"/>
                <a:gd name="T64" fmla="*/ 3166910 w 956"/>
                <a:gd name="T65" fmla="*/ 26954554 h 495"/>
                <a:gd name="T66" fmla="*/ 3166910 w 956"/>
                <a:gd name="T67" fmla="*/ 25158210 h 495"/>
                <a:gd name="T68" fmla="*/ 3166910 w 956"/>
                <a:gd name="T69" fmla="*/ 23360526 h 495"/>
                <a:gd name="T70" fmla="*/ 3166910 w 956"/>
                <a:gd name="T71" fmla="*/ 21564177 h 495"/>
                <a:gd name="T72" fmla="*/ 3166910 w 956"/>
                <a:gd name="T73" fmla="*/ 17970148 h 495"/>
                <a:gd name="T74" fmla="*/ 3166910 w 956"/>
                <a:gd name="T75" fmla="*/ 16172463 h 495"/>
                <a:gd name="T76" fmla="*/ 3166910 w 956"/>
                <a:gd name="T77" fmla="*/ 14376119 h 495"/>
                <a:gd name="T78" fmla="*/ 3166910 w 956"/>
                <a:gd name="T79" fmla="*/ 8984404 h 495"/>
                <a:gd name="T80" fmla="*/ 3166910 w 956"/>
                <a:gd name="T81" fmla="*/ 8984404 h 495"/>
                <a:gd name="T82" fmla="*/ 3166910 w 956"/>
                <a:gd name="T83" fmla="*/ 12578435 h 495"/>
                <a:gd name="T84" fmla="*/ 3166910 w 956"/>
                <a:gd name="T85" fmla="*/ 16172463 h 495"/>
                <a:gd name="T86" fmla="*/ 3166910 w 956"/>
                <a:gd name="T87" fmla="*/ 16172463 h 495"/>
                <a:gd name="T88" fmla="*/ 3166910 w 956"/>
                <a:gd name="T89" fmla="*/ 17970148 h 495"/>
                <a:gd name="T90" fmla="*/ 3166910 w 956"/>
                <a:gd name="T91" fmla="*/ 14376119 h 495"/>
                <a:gd name="T92" fmla="*/ 4750365 w 956"/>
                <a:gd name="T93" fmla="*/ 16172463 h 495"/>
                <a:gd name="T94" fmla="*/ 6333820 w 956"/>
                <a:gd name="T95" fmla="*/ 14376119 h 495"/>
                <a:gd name="T96" fmla="*/ 7917275 w 956"/>
                <a:gd name="T97" fmla="*/ 12578435 h 495"/>
                <a:gd name="T98" fmla="*/ 7917275 w 956"/>
                <a:gd name="T99" fmla="*/ 7188060 h 495"/>
                <a:gd name="T100" fmla="*/ 7917275 w 956"/>
                <a:gd name="T101" fmla="*/ 5390374 h 495"/>
                <a:gd name="T102" fmla="*/ 7917275 w 956"/>
                <a:gd name="T103" fmla="*/ 5390374 h 495"/>
                <a:gd name="T104" fmla="*/ 9500729 w 956"/>
                <a:gd name="T105" fmla="*/ 0 h 495"/>
                <a:gd name="T106" fmla="*/ 9500729 w 956"/>
                <a:gd name="T107" fmla="*/ 5390374 h 495"/>
                <a:gd name="T108" fmla="*/ 9500729 w 956"/>
                <a:gd name="T109" fmla="*/ 5390374 h 4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56"/>
                <a:gd name="T166" fmla="*/ 0 h 495"/>
                <a:gd name="T167" fmla="*/ 956 w 956"/>
                <a:gd name="T168" fmla="*/ 495 h 4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56" h="495">
                  <a:moveTo>
                    <a:pt x="617" y="40"/>
                  </a:moveTo>
                  <a:lnTo>
                    <a:pt x="630" y="40"/>
                  </a:lnTo>
                  <a:lnTo>
                    <a:pt x="630" y="31"/>
                  </a:lnTo>
                  <a:lnTo>
                    <a:pt x="630" y="40"/>
                  </a:lnTo>
                  <a:lnTo>
                    <a:pt x="642" y="31"/>
                  </a:lnTo>
                  <a:lnTo>
                    <a:pt x="655" y="31"/>
                  </a:lnTo>
                  <a:lnTo>
                    <a:pt x="667" y="31"/>
                  </a:lnTo>
                  <a:lnTo>
                    <a:pt x="655" y="31"/>
                  </a:lnTo>
                  <a:lnTo>
                    <a:pt x="655" y="40"/>
                  </a:lnTo>
                  <a:lnTo>
                    <a:pt x="667" y="40"/>
                  </a:lnTo>
                  <a:lnTo>
                    <a:pt x="667" y="51"/>
                  </a:lnTo>
                  <a:lnTo>
                    <a:pt x="679" y="51"/>
                  </a:lnTo>
                  <a:lnTo>
                    <a:pt x="679" y="40"/>
                  </a:lnTo>
                  <a:lnTo>
                    <a:pt x="679" y="31"/>
                  </a:lnTo>
                  <a:lnTo>
                    <a:pt x="679" y="21"/>
                  </a:lnTo>
                  <a:lnTo>
                    <a:pt x="679" y="11"/>
                  </a:lnTo>
                  <a:lnTo>
                    <a:pt x="693" y="11"/>
                  </a:lnTo>
                  <a:lnTo>
                    <a:pt x="693" y="0"/>
                  </a:lnTo>
                  <a:lnTo>
                    <a:pt x="693" y="11"/>
                  </a:lnTo>
                  <a:lnTo>
                    <a:pt x="704" y="11"/>
                  </a:lnTo>
                  <a:lnTo>
                    <a:pt x="704" y="21"/>
                  </a:lnTo>
                  <a:lnTo>
                    <a:pt x="693" y="21"/>
                  </a:lnTo>
                  <a:lnTo>
                    <a:pt x="704" y="21"/>
                  </a:lnTo>
                  <a:lnTo>
                    <a:pt x="693" y="21"/>
                  </a:lnTo>
                  <a:lnTo>
                    <a:pt x="704" y="21"/>
                  </a:lnTo>
                  <a:lnTo>
                    <a:pt x="704" y="31"/>
                  </a:lnTo>
                  <a:lnTo>
                    <a:pt x="718" y="31"/>
                  </a:lnTo>
                  <a:lnTo>
                    <a:pt x="718" y="40"/>
                  </a:lnTo>
                  <a:lnTo>
                    <a:pt x="718" y="51"/>
                  </a:lnTo>
                  <a:lnTo>
                    <a:pt x="729" y="51"/>
                  </a:lnTo>
                  <a:lnTo>
                    <a:pt x="743" y="51"/>
                  </a:lnTo>
                  <a:lnTo>
                    <a:pt x="743" y="61"/>
                  </a:lnTo>
                  <a:lnTo>
                    <a:pt x="743" y="71"/>
                  </a:lnTo>
                  <a:lnTo>
                    <a:pt x="729" y="71"/>
                  </a:lnTo>
                  <a:lnTo>
                    <a:pt x="729" y="81"/>
                  </a:lnTo>
                  <a:lnTo>
                    <a:pt x="718" y="81"/>
                  </a:lnTo>
                  <a:lnTo>
                    <a:pt x="729" y="81"/>
                  </a:lnTo>
                  <a:lnTo>
                    <a:pt x="729" y="92"/>
                  </a:lnTo>
                  <a:lnTo>
                    <a:pt x="729" y="81"/>
                  </a:lnTo>
                  <a:lnTo>
                    <a:pt x="743" y="81"/>
                  </a:lnTo>
                  <a:lnTo>
                    <a:pt x="743" y="92"/>
                  </a:lnTo>
                  <a:lnTo>
                    <a:pt x="756" y="92"/>
                  </a:lnTo>
                  <a:lnTo>
                    <a:pt x="768" y="92"/>
                  </a:lnTo>
                  <a:lnTo>
                    <a:pt x="768" y="101"/>
                  </a:lnTo>
                  <a:lnTo>
                    <a:pt x="780" y="101"/>
                  </a:lnTo>
                  <a:lnTo>
                    <a:pt x="780" y="92"/>
                  </a:lnTo>
                  <a:lnTo>
                    <a:pt x="780" y="81"/>
                  </a:lnTo>
                  <a:lnTo>
                    <a:pt x="792" y="81"/>
                  </a:lnTo>
                  <a:lnTo>
                    <a:pt x="792" y="92"/>
                  </a:lnTo>
                  <a:lnTo>
                    <a:pt x="792" y="81"/>
                  </a:lnTo>
                  <a:lnTo>
                    <a:pt x="805" y="81"/>
                  </a:lnTo>
                  <a:lnTo>
                    <a:pt x="805" y="71"/>
                  </a:lnTo>
                  <a:lnTo>
                    <a:pt x="792" y="71"/>
                  </a:lnTo>
                  <a:lnTo>
                    <a:pt x="805" y="71"/>
                  </a:lnTo>
                  <a:lnTo>
                    <a:pt x="819" y="71"/>
                  </a:lnTo>
                  <a:lnTo>
                    <a:pt x="819" y="81"/>
                  </a:lnTo>
                  <a:lnTo>
                    <a:pt x="830" y="81"/>
                  </a:lnTo>
                  <a:lnTo>
                    <a:pt x="830" y="92"/>
                  </a:lnTo>
                  <a:lnTo>
                    <a:pt x="844" y="92"/>
                  </a:lnTo>
                  <a:lnTo>
                    <a:pt x="857" y="92"/>
                  </a:lnTo>
                  <a:lnTo>
                    <a:pt x="857" y="81"/>
                  </a:lnTo>
                  <a:lnTo>
                    <a:pt x="857" y="92"/>
                  </a:lnTo>
                  <a:lnTo>
                    <a:pt x="869" y="92"/>
                  </a:lnTo>
                  <a:lnTo>
                    <a:pt x="869" y="81"/>
                  </a:lnTo>
                  <a:lnTo>
                    <a:pt x="869" y="92"/>
                  </a:lnTo>
                  <a:lnTo>
                    <a:pt x="881" y="92"/>
                  </a:lnTo>
                  <a:lnTo>
                    <a:pt x="881" y="101"/>
                  </a:lnTo>
                  <a:lnTo>
                    <a:pt x="869" y="101"/>
                  </a:lnTo>
                  <a:lnTo>
                    <a:pt x="869" y="111"/>
                  </a:lnTo>
                  <a:lnTo>
                    <a:pt x="881" y="111"/>
                  </a:lnTo>
                  <a:lnTo>
                    <a:pt x="869" y="111"/>
                  </a:lnTo>
                  <a:lnTo>
                    <a:pt x="869" y="121"/>
                  </a:lnTo>
                  <a:lnTo>
                    <a:pt x="881" y="132"/>
                  </a:lnTo>
                  <a:lnTo>
                    <a:pt x="881" y="142"/>
                  </a:lnTo>
                  <a:lnTo>
                    <a:pt x="869" y="142"/>
                  </a:lnTo>
                  <a:lnTo>
                    <a:pt x="869" y="151"/>
                  </a:lnTo>
                  <a:lnTo>
                    <a:pt x="881" y="151"/>
                  </a:lnTo>
                  <a:lnTo>
                    <a:pt x="881" y="163"/>
                  </a:lnTo>
                  <a:lnTo>
                    <a:pt x="893" y="163"/>
                  </a:lnTo>
                  <a:lnTo>
                    <a:pt x="893" y="151"/>
                  </a:lnTo>
                  <a:lnTo>
                    <a:pt x="906" y="151"/>
                  </a:lnTo>
                  <a:lnTo>
                    <a:pt x="906" y="163"/>
                  </a:lnTo>
                  <a:lnTo>
                    <a:pt x="919" y="163"/>
                  </a:lnTo>
                  <a:lnTo>
                    <a:pt x="906" y="163"/>
                  </a:lnTo>
                  <a:lnTo>
                    <a:pt x="906" y="172"/>
                  </a:lnTo>
                  <a:lnTo>
                    <a:pt x="906" y="182"/>
                  </a:lnTo>
                  <a:lnTo>
                    <a:pt x="919" y="182"/>
                  </a:lnTo>
                  <a:lnTo>
                    <a:pt x="919" y="192"/>
                  </a:lnTo>
                  <a:lnTo>
                    <a:pt x="919" y="182"/>
                  </a:lnTo>
                  <a:lnTo>
                    <a:pt x="919" y="192"/>
                  </a:lnTo>
                  <a:lnTo>
                    <a:pt x="931" y="192"/>
                  </a:lnTo>
                  <a:lnTo>
                    <a:pt x="931" y="203"/>
                  </a:lnTo>
                  <a:lnTo>
                    <a:pt x="931" y="212"/>
                  </a:lnTo>
                  <a:lnTo>
                    <a:pt x="931" y="222"/>
                  </a:lnTo>
                  <a:lnTo>
                    <a:pt x="919" y="222"/>
                  </a:lnTo>
                  <a:lnTo>
                    <a:pt x="931" y="222"/>
                  </a:lnTo>
                  <a:lnTo>
                    <a:pt x="931" y="232"/>
                  </a:lnTo>
                  <a:lnTo>
                    <a:pt x="931" y="243"/>
                  </a:lnTo>
                  <a:lnTo>
                    <a:pt x="944" y="243"/>
                  </a:lnTo>
                  <a:lnTo>
                    <a:pt x="944" y="252"/>
                  </a:lnTo>
                  <a:lnTo>
                    <a:pt x="944" y="263"/>
                  </a:lnTo>
                  <a:lnTo>
                    <a:pt x="956" y="263"/>
                  </a:lnTo>
                  <a:lnTo>
                    <a:pt x="944" y="263"/>
                  </a:lnTo>
                  <a:lnTo>
                    <a:pt x="956" y="263"/>
                  </a:lnTo>
                  <a:lnTo>
                    <a:pt x="956" y="273"/>
                  </a:lnTo>
                  <a:lnTo>
                    <a:pt x="944" y="273"/>
                  </a:lnTo>
                  <a:lnTo>
                    <a:pt x="931" y="273"/>
                  </a:lnTo>
                  <a:lnTo>
                    <a:pt x="931" y="283"/>
                  </a:lnTo>
                  <a:lnTo>
                    <a:pt x="944" y="283"/>
                  </a:lnTo>
                  <a:lnTo>
                    <a:pt x="931" y="283"/>
                  </a:lnTo>
                  <a:lnTo>
                    <a:pt x="944" y="283"/>
                  </a:lnTo>
                  <a:lnTo>
                    <a:pt x="944" y="292"/>
                  </a:lnTo>
                  <a:lnTo>
                    <a:pt x="931" y="292"/>
                  </a:lnTo>
                  <a:lnTo>
                    <a:pt x="944" y="292"/>
                  </a:lnTo>
                  <a:lnTo>
                    <a:pt x="944" y="304"/>
                  </a:lnTo>
                  <a:lnTo>
                    <a:pt x="944" y="313"/>
                  </a:lnTo>
                  <a:lnTo>
                    <a:pt x="931" y="313"/>
                  </a:lnTo>
                  <a:lnTo>
                    <a:pt x="919" y="313"/>
                  </a:lnTo>
                  <a:lnTo>
                    <a:pt x="919" y="323"/>
                  </a:lnTo>
                  <a:lnTo>
                    <a:pt x="919" y="313"/>
                  </a:lnTo>
                  <a:lnTo>
                    <a:pt x="906" y="313"/>
                  </a:lnTo>
                  <a:lnTo>
                    <a:pt x="906" y="323"/>
                  </a:lnTo>
                  <a:lnTo>
                    <a:pt x="919" y="323"/>
                  </a:lnTo>
                  <a:lnTo>
                    <a:pt x="919" y="333"/>
                  </a:lnTo>
                  <a:lnTo>
                    <a:pt x="919" y="344"/>
                  </a:lnTo>
                  <a:lnTo>
                    <a:pt x="919" y="354"/>
                  </a:lnTo>
                  <a:lnTo>
                    <a:pt x="906" y="354"/>
                  </a:lnTo>
                  <a:lnTo>
                    <a:pt x="893" y="354"/>
                  </a:lnTo>
                  <a:lnTo>
                    <a:pt x="893" y="344"/>
                  </a:lnTo>
                  <a:lnTo>
                    <a:pt x="881" y="344"/>
                  </a:lnTo>
                  <a:lnTo>
                    <a:pt x="869" y="344"/>
                  </a:lnTo>
                  <a:lnTo>
                    <a:pt x="857" y="344"/>
                  </a:lnTo>
                  <a:lnTo>
                    <a:pt x="857" y="354"/>
                  </a:lnTo>
                  <a:lnTo>
                    <a:pt x="857" y="363"/>
                  </a:lnTo>
                  <a:lnTo>
                    <a:pt x="844" y="363"/>
                  </a:lnTo>
                  <a:lnTo>
                    <a:pt x="844" y="375"/>
                  </a:lnTo>
                  <a:lnTo>
                    <a:pt x="844" y="384"/>
                  </a:lnTo>
                  <a:lnTo>
                    <a:pt x="844" y="394"/>
                  </a:lnTo>
                  <a:lnTo>
                    <a:pt x="830" y="394"/>
                  </a:lnTo>
                  <a:lnTo>
                    <a:pt x="819" y="394"/>
                  </a:lnTo>
                  <a:lnTo>
                    <a:pt x="805" y="394"/>
                  </a:lnTo>
                  <a:lnTo>
                    <a:pt x="805" y="404"/>
                  </a:lnTo>
                  <a:lnTo>
                    <a:pt x="805" y="415"/>
                  </a:lnTo>
                  <a:lnTo>
                    <a:pt x="805" y="424"/>
                  </a:lnTo>
                  <a:lnTo>
                    <a:pt x="805" y="434"/>
                  </a:lnTo>
                  <a:lnTo>
                    <a:pt x="819" y="434"/>
                  </a:lnTo>
                  <a:lnTo>
                    <a:pt x="819" y="444"/>
                  </a:lnTo>
                  <a:lnTo>
                    <a:pt x="830" y="444"/>
                  </a:lnTo>
                  <a:lnTo>
                    <a:pt x="830" y="455"/>
                  </a:lnTo>
                  <a:lnTo>
                    <a:pt x="830" y="444"/>
                  </a:lnTo>
                  <a:lnTo>
                    <a:pt x="830" y="455"/>
                  </a:lnTo>
                  <a:lnTo>
                    <a:pt x="830" y="464"/>
                  </a:lnTo>
                  <a:lnTo>
                    <a:pt x="830" y="475"/>
                  </a:lnTo>
                  <a:lnTo>
                    <a:pt x="819" y="475"/>
                  </a:lnTo>
                  <a:lnTo>
                    <a:pt x="819" y="484"/>
                  </a:lnTo>
                  <a:lnTo>
                    <a:pt x="805" y="484"/>
                  </a:lnTo>
                  <a:lnTo>
                    <a:pt x="805" y="495"/>
                  </a:lnTo>
                  <a:lnTo>
                    <a:pt x="792" y="495"/>
                  </a:lnTo>
                  <a:lnTo>
                    <a:pt x="780" y="495"/>
                  </a:lnTo>
                  <a:lnTo>
                    <a:pt x="768" y="495"/>
                  </a:lnTo>
                  <a:lnTo>
                    <a:pt x="768" y="484"/>
                  </a:lnTo>
                  <a:lnTo>
                    <a:pt x="756" y="484"/>
                  </a:lnTo>
                  <a:lnTo>
                    <a:pt x="743" y="484"/>
                  </a:lnTo>
                  <a:lnTo>
                    <a:pt x="729" y="484"/>
                  </a:lnTo>
                  <a:lnTo>
                    <a:pt x="729" y="475"/>
                  </a:lnTo>
                  <a:lnTo>
                    <a:pt x="718" y="475"/>
                  </a:lnTo>
                  <a:lnTo>
                    <a:pt x="704" y="475"/>
                  </a:lnTo>
                  <a:lnTo>
                    <a:pt x="704" y="464"/>
                  </a:lnTo>
                  <a:lnTo>
                    <a:pt x="693" y="455"/>
                  </a:lnTo>
                  <a:lnTo>
                    <a:pt x="679" y="455"/>
                  </a:lnTo>
                  <a:lnTo>
                    <a:pt x="679" y="444"/>
                  </a:lnTo>
                  <a:lnTo>
                    <a:pt x="667" y="444"/>
                  </a:lnTo>
                  <a:lnTo>
                    <a:pt x="655" y="444"/>
                  </a:lnTo>
                  <a:lnTo>
                    <a:pt x="655" y="434"/>
                  </a:lnTo>
                  <a:lnTo>
                    <a:pt x="642" y="434"/>
                  </a:lnTo>
                  <a:lnTo>
                    <a:pt x="642" y="424"/>
                  </a:lnTo>
                  <a:lnTo>
                    <a:pt x="642" y="434"/>
                  </a:lnTo>
                  <a:lnTo>
                    <a:pt x="642" y="424"/>
                  </a:lnTo>
                  <a:lnTo>
                    <a:pt x="630" y="424"/>
                  </a:lnTo>
                  <a:lnTo>
                    <a:pt x="617" y="424"/>
                  </a:lnTo>
                  <a:lnTo>
                    <a:pt x="617" y="415"/>
                  </a:lnTo>
                  <a:lnTo>
                    <a:pt x="617" y="404"/>
                  </a:lnTo>
                  <a:lnTo>
                    <a:pt x="603" y="404"/>
                  </a:lnTo>
                  <a:lnTo>
                    <a:pt x="603" y="394"/>
                  </a:lnTo>
                  <a:lnTo>
                    <a:pt x="592" y="394"/>
                  </a:lnTo>
                  <a:lnTo>
                    <a:pt x="592" y="384"/>
                  </a:lnTo>
                  <a:lnTo>
                    <a:pt x="592" y="394"/>
                  </a:lnTo>
                  <a:lnTo>
                    <a:pt x="579" y="394"/>
                  </a:lnTo>
                  <a:lnTo>
                    <a:pt x="579" y="384"/>
                  </a:lnTo>
                  <a:lnTo>
                    <a:pt x="566" y="384"/>
                  </a:lnTo>
                  <a:lnTo>
                    <a:pt x="554" y="384"/>
                  </a:lnTo>
                  <a:lnTo>
                    <a:pt x="541" y="384"/>
                  </a:lnTo>
                  <a:lnTo>
                    <a:pt x="541" y="375"/>
                  </a:lnTo>
                  <a:lnTo>
                    <a:pt x="529" y="375"/>
                  </a:lnTo>
                  <a:lnTo>
                    <a:pt x="516" y="375"/>
                  </a:lnTo>
                  <a:lnTo>
                    <a:pt x="502" y="375"/>
                  </a:lnTo>
                  <a:lnTo>
                    <a:pt x="502" y="363"/>
                  </a:lnTo>
                  <a:lnTo>
                    <a:pt x="491" y="363"/>
                  </a:lnTo>
                  <a:lnTo>
                    <a:pt x="491" y="354"/>
                  </a:lnTo>
                  <a:lnTo>
                    <a:pt x="478" y="354"/>
                  </a:lnTo>
                  <a:lnTo>
                    <a:pt x="466" y="354"/>
                  </a:lnTo>
                  <a:lnTo>
                    <a:pt x="454" y="354"/>
                  </a:lnTo>
                  <a:lnTo>
                    <a:pt x="454" y="344"/>
                  </a:lnTo>
                  <a:lnTo>
                    <a:pt x="440" y="344"/>
                  </a:lnTo>
                  <a:lnTo>
                    <a:pt x="429" y="344"/>
                  </a:lnTo>
                  <a:lnTo>
                    <a:pt x="429" y="333"/>
                  </a:lnTo>
                  <a:lnTo>
                    <a:pt x="415" y="333"/>
                  </a:lnTo>
                  <a:lnTo>
                    <a:pt x="404" y="333"/>
                  </a:lnTo>
                  <a:lnTo>
                    <a:pt x="404" y="323"/>
                  </a:lnTo>
                  <a:lnTo>
                    <a:pt x="404" y="333"/>
                  </a:lnTo>
                  <a:lnTo>
                    <a:pt x="390" y="333"/>
                  </a:lnTo>
                  <a:lnTo>
                    <a:pt x="390" y="323"/>
                  </a:lnTo>
                  <a:lnTo>
                    <a:pt x="390" y="313"/>
                  </a:lnTo>
                  <a:lnTo>
                    <a:pt x="377" y="313"/>
                  </a:lnTo>
                  <a:lnTo>
                    <a:pt x="365" y="313"/>
                  </a:lnTo>
                  <a:lnTo>
                    <a:pt x="365" y="304"/>
                  </a:lnTo>
                  <a:lnTo>
                    <a:pt x="353" y="304"/>
                  </a:lnTo>
                  <a:lnTo>
                    <a:pt x="341" y="304"/>
                  </a:lnTo>
                  <a:lnTo>
                    <a:pt x="328" y="304"/>
                  </a:lnTo>
                  <a:lnTo>
                    <a:pt x="328" y="292"/>
                  </a:lnTo>
                  <a:lnTo>
                    <a:pt x="314" y="292"/>
                  </a:lnTo>
                  <a:lnTo>
                    <a:pt x="303" y="292"/>
                  </a:lnTo>
                  <a:lnTo>
                    <a:pt x="303" y="304"/>
                  </a:lnTo>
                  <a:lnTo>
                    <a:pt x="303" y="292"/>
                  </a:lnTo>
                  <a:lnTo>
                    <a:pt x="289" y="292"/>
                  </a:lnTo>
                  <a:lnTo>
                    <a:pt x="289" y="283"/>
                  </a:lnTo>
                  <a:lnTo>
                    <a:pt x="276" y="283"/>
                  </a:lnTo>
                  <a:lnTo>
                    <a:pt x="264" y="283"/>
                  </a:lnTo>
                  <a:lnTo>
                    <a:pt x="264" y="273"/>
                  </a:lnTo>
                  <a:lnTo>
                    <a:pt x="252" y="273"/>
                  </a:lnTo>
                  <a:lnTo>
                    <a:pt x="252" y="263"/>
                  </a:lnTo>
                  <a:lnTo>
                    <a:pt x="240" y="263"/>
                  </a:lnTo>
                  <a:lnTo>
                    <a:pt x="227" y="263"/>
                  </a:lnTo>
                  <a:lnTo>
                    <a:pt x="240" y="263"/>
                  </a:lnTo>
                  <a:lnTo>
                    <a:pt x="227" y="263"/>
                  </a:lnTo>
                  <a:lnTo>
                    <a:pt x="227" y="252"/>
                  </a:lnTo>
                  <a:lnTo>
                    <a:pt x="227" y="263"/>
                  </a:lnTo>
                  <a:lnTo>
                    <a:pt x="227" y="252"/>
                  </a:lnTo>
                  <a:lnTo>
                    <a:pt x="227" y="243"/>
                  </a:lnTo>
                  <a:lnTo>
                    <a:pt x="213" y="243"/>
                  </a:lnTo>
                  <a:lnTo>
                    <a:pt x="202" y="243"/>
                  </a:lnTo>
                  <a:lnTo>
                    <a:pt x="202" y="232"/>
                  </a:lnTo>
                  <a:lnTo>
                    <a:pt x="188" y="232"/>
                  </a:lnTo>
                  <a:lnTo>
                    <a:pt x="177" y="232"/>
                  </a:lnTo>
                  <a:lnTo>
                    <a:pt x="188" y="232"/>
                  </a:lnTo>
                  <a:lnTo>
                    <a:pt x="177" y="232"/>
                  </a:lnTo>
                  <a:lnTo>
                    <a:pt x="177" y="222"/>
                  </a:lnTo>
                  <a:lnTo>
                    <a:pt x="163" y="222"/>
                  </a:lnTo>
                  <a:lnTo>
                    <a:pt x="177" y="222"/>
                  </a:lnTo>
                  <a:lnTo>
                    <a:pt x="163" y="222"/>
                  </a:lnTo>
                  <a:lnTo>
                    <a:pt x="151" y="222"/>
                  </a:lnTo>
                  <a:lnTo>
                    <a:pt x="139" y="222"/>
                  </a:lnTo>
                  <a:lnTo>
                    <a:pt x="139" y="212"/>
                  </a:lnTo>
                  <a:lnTo>
                    <a:pt x="139" y="203"/>
                  </a:lnTo>
                  <a:lnTo>
                    <a:pt x="126" y="203"/>
                  </a:lnTo>
                  <a:lnTo>
                    <a:pt x="114" y="203"/>
                  </a:lnTo>
                  <a:lnTo>
                    <a:pt x="114" y="192"/>
                  </a:lnTo>
                  <a:lnTo>
                    <a:pt x="101" y="192"/>
                  </a:lnTo>
                  <a:lnTo>
                    <a:pt x="87" y="192"/>
                  </a:lnTo>
                  <a:lnTo>
                    <a:pt x="87" y="182"/>
                  </a:lnTo>
                  <a:lnTo>
                    <a:pt x="76" y="182"/>
                  </a:lnTo>
                  <a:lnTo>
                    <a:pt x="62" y="182"/>
                  </a:lnTo>
                  <a:lnTo>
                    <a:pt x="62" y="172"/>
                  </a:lnTo>
                  <a:lnTo>
                    <a:pt x="50" y="172"/>
                  </a:lnTo>
                  <a:lnTo>
                    <a:pt x="38" y="172"/>
                  </a:lnTo>
                  <a:lnTo>
                    <a:pt x="38" y="163"/>
                  </a:lnTo>
                  <a:lnTo>
                    <a:pt x="25" y="163"/>
                  </a:lnTo>
                  <a:lnTo>
                    <a:pt x="13" y="163"/>
                  </a:lnTo>
                  <a:lnTo>
                    <a:pt x="13" y="151"/>
                  </a:lnTo>
                  <a:lnTo>
                    <a:pt x="0" y="151"/>
                  </a:lnTo>
                  <a:lnTo>
                    <a:pt x="0" y="142"/>
                  </a:lnTo>
                  <a:lnTo>
                    <a:pt x="13" y="142"/>
                  </a:lnTo>
                  <a:lnTo>
                    <a:pt x="13" y="132"/>
                  </a:lnTo>
                  <a:lnTo>
                    <a:pt x="13" y="121"/>
                  </a:lnTo>
                  <a:lnTo>
                    <a:pt x="25" y="121"/>
                  </a:lnTo>
                  <a:lnTo>
                    <a:pt x="25" y="111"/>
                  </a:lnTo>
                  <a:lnTo>
                    <a:pt x="25" y="101"/>
                  </a:lnTo>
                  <a:lnTo>
                    <a:pt x="38" y="101"/>
                  </a:lnTo>
                  <a:lnTo>
                    <a:pt x="38" y="92"/>
                  </a:lnTo>
                  <a:lnTo>
                    <a:pt x="50" y="92"/>
                  </a:lnTo>
                  <a:lnTo>
                    <a:pt x="62" y="92"/>
                  </a:lnTo>
                  <a:lnTo>
                    <a:pt x="62" y="81"/>
                  </a:lnTo>
                  <a:lnTo>
                    <a:pt x="62" y="92"/>
                  </a:lnTo>
                  <a:lnTo>
                    <a:pt x="76" y="92"/>
                  </a:lnTo>
                  <a:lnTo>
                    <a:pt x="87" y="92"/>
                  </a:lnTo>
                  <a:lnTo>
                    <a:pt x="101" y="92"/>
                  </a:lnTo>
                  <a:lnTo>
                    <a:pt x="114" y="92"/>
                  </a:lnTo>
                  <a:lnTo>
                    <a:pt x="126" y="92"/>
                  </a:lnTo>
                  <a:lnTo>
                    <a:pt x="126" y="101"/>
                  </a:lnTo>
                  <a:lnTo>
                    <a:pt x="139" y="101"/>
                  </a:lnTo>
                  <a:lnTo>
                    <a:pt x="151" y="101"/>
                  </a:lnTo>
                  <a:lnTo>
                    <a:pt x="151" y="111"/>
                  </a:lnTo>
                  <a:lnTo>
                    <a:pt x="151" y="121"/>
                  </a:lnTo>
                  <a:lnTo>
                    <a:pt x="139" y="121"/>
                  </a:lnTo>
                  <a:lnTo>
                    <a:pt x="151" y="121"/>
                  </a:lnTo>
                  <a:lnTo>
                    <a:pt x="151" y="132"/>
                  </a:lnTo>
                  <a:lnTo>
                    <a:pt x="163" y="132"/>
                  </a:lnTo>
                  <a:lnTo>
                    <a:pt x="163" y="142"/>
                  </a:lnTo>
                  <a:lnTo>
                    <a:pt x="163" y="151"/>
                  </a:lnTo>
                  <a:lnTo>
                    <a:pt x="177" y="151"/>
                  </a:lnTo>
                  <a:lnTo>
                    <a:pt x="177" y="163"/>
                  </a:lnTo>
                  <a:lnTo>
                    <a:pt x="188" y="163"/>
                  </a:lnTo>
                  <a:lnTo>
                    <a:pt x="202" y="163"/>
                  </a:lnTo>
                  <a:lnTo>
                    <a:pt x="202" y="151"/>
                  </a:lnTo>
                  <a:lnTo>
                    <a:pt x="202" y="142"/>
                  </a:lnTo>
                  <a:lnTo>
                    <a:pt x="213" y="142"/>
                  </a:lnTo>
                  <a:lnTo>
                    <a:pt x="227" y="142"/>
                  </a:lnTo>
                  <a:lnTo>
                    <a:pt x="227" y="151"/>
                  </a:lnTo>
                  <a:lnTo>
                    <a:pt x="227" y="163"/>
                  </a:lnTo>
                  <a:lnTo>
                    <a:pt x="213" y="163"/>
                  </a:lnTo>
                  <a:lnTo>
                    <a:pt x="227" y="163"/>
                  </a:lnTo>
                  <a:lnTo>
                    <a:pt x="227" y="172"/>
                  </a:lnTo>
                  <a:lnTo>
                    <a:pt x="213" y="172"/>
                  </a:lnTo>
                  <a:lnTo>
                    <a:pt x="213" y="182"/>
                  </a:lnTo>
                  <a:lnTo>
                    <a:pt x="227" y="182"/>
                  </a:lnTo>
                  <a:lnTo>
                    <a:pt x="240" y="182"/>
                  </a:lnTo>
                  <a:lnTo>
                    <a:pt x="240" y="172"/>
                  </a:lnTo>
                  <a:lnTo>
                    <a:pt x="240" y="163"/>
                  </a:lnTo>
                  <a:lnTo>
                    <a:pt x="252" y="163"/>
                  </a:lnTo>
                  <a:lnTo>
                    <a:pt x="252" y="151"/>
                  </a:lnTo>
                  <a:lnTo>
                    <a:pt x="264" y="151"/>
                  </a:lnTo>
                  <a:lnTo>
                    <a:pt x="264" y="142"/>
                  </a:lnTo>
                  <a:lnTo>
                    <a:pt x="264" y="132"/>
                  </a:lnTo>
                  <a:lnTo>
                    <a:pt x="276" y="132"/>
                  </a:lnTo>
                  <a:lnTo>
                    <a:pt x="289" y="132"/>
                  </a:lnTo>
                  <a:lnTo>
                    <a:pt x="289" y="142"/>
                  </a:lnTo>
                  <a:lnTo>
                    <a:pt x="303" y="142"/>
                  </a:lnTo>
                  <a:lnTo>
                    <a:pt x="303" y="151"/>
                  </a:lnTo>
                  <a:lnTo>
                    <a:pt x="314" y="151"/>
                  </a:lnTo>
                  <a:lnTo>
                    <a:pt x="314" y="142"/>
                  </a:lnTo>
                  <a:lnTo>
                    <a:pt x="328" y="142"/>
                  </a:lnTo>
                  <a:lnTo>
                    <a:pt x="341" y="142"/>
                  </a:lnTo>
                  <a:lnTo>
                    <a:pt x="353" y="142"/>
                  </a:lnTo>
                  <a:lnTo>
                    <a:pt x="365" y="132"/>
                  </a:lnTo>
                  <a:lnTo>
                    <a:pt x="365" y="142"/>
                  </a:lnTo>
                  <a:lnTo>
                    <a:pt x="377" y="142"/>
                  </a:lnTo>
                  <a:lnTo>
                    <a:pt x="390" y="142"/>
                  </a:lnTo>
                  <a:lnTo>
                    <a:pt x="404" y="142"/>
                  </a:lnTo>
                  <a:lnTo>
                    <a:pt x="404" y="132"/>
                  </a:lnTo>
                  <a:lnTo>
                    <a:pt x="390" y="132"/>
                  </a:lnTo>
                  <a:lnTo>
                    <a:pt x="404" y="132"/>
                  </a:lnTo>
                  <a:lnTo>
                    <a:pt x="404" y="121"/>
                  </a:lnTo>
                  <a:lnTo>
                    <a:pt x="415" y="121"/>
                  </a:lnTo>
                  <a:lnTo>
                    <a:pt x="429" y="121"/>
                  </a:lnTo>
                  <a:lnTo>
                    <a:pt x="429" y="111"/>
                  </a:lnTo>
                  <a:lnTo>
                    <a:pt x="440" y="111"/>
                  </a:lnTo>
                  <a:lnTo>
                    <a:pt x="440" y="101"/>
                  </a:lnTo>
                  <a:lnTo>
                    <a:pt x="454" y="101"/>
                  </a:lnTo>
                  <a:lnTo>
                    <a:pt x="454" y="92"/>
                  </a:lnTo>
                  <a:lnTo>
                    <a:pt x="454" y="81"/>
                  </a:lnTo>
                  <a:lnTo>
                    <a:pt x="466" y="81"/>
                  </a:lnTo>
                  <a:lnTo>
                    <a:pt x="466" y="71"/>
                  </a:lnTo>
                  <a:lnTo>
                    <a:pt x="466" y="61"/>
                  </a:lnTo>
                  <a:lnTo>
                    <a:pt x="466" y="51"/>
                  </a:lnTo>
                  <a:lnTo>
                    <a:pt x="454" y="51"/>
                  </a:lnTo>
                  <a:lnTo>
                    <a:pt x="454" y="40"/>
                  </a:lnTo>
                  <a:lnTo>
                    <a:pt x="466" y="40"/>
                  </a:lnTo>
                  <a:lnTo>
                    <a:pt x="454" y="40"/>
                  </a:lnTo>
                  <a:lnTo>
                    <a:pt x="466" y="40"/>
                  </a:lnTo>
                  <a:lnTo>
                    <a:pt x="466" y="31"/>
                  </a:lnTo>
                  <a:lnTo>
                    <a:pt x="478" y="31"/>
                  </a:lnTo>
                  <a:lnTo>
                    <a:pt x="478" y="21"/>
                  </a:lnTo>
                  <a:lnTo>
                    <a:pt x="478" y="31"/>
                  </a:lnTo>
                  <a:lnTo>
                    <a:pt x="491" y="31"/>
                  </a:lnTo>
                  <a:lnTo>
                    <a:pt x="491" y="21"/>
                  </a:lnTo>
                  <a:lnTo>
                    <a:pt x="491" y="31"/>
                  </a:lnTo>
                  <a:lnTo>
                    <a:pt x="491" y="21"/>
                  </a:lnTo>
                  <a:lnTo>
                    <a:pt x="502" y="21"/>
                  </a:lnTo>
                  <a:lnTo>
                    <a:pt x="502" y="11"/>
                  </a:lnTo>
                  <a:lnTo>
                    <a:pt x="516" y="11"/>
                  </a:lnTo>
                  <a:lnTo>
                    <a:pt x="516" y="0"/>
                  </a:lnTo>
                  <a:lnTo>
                    <a:pt x="516" y="11"/>
                  </a:lnTo>
                  <a:lnTo>
                    <a:pt x="516" y="0"/>
                  </a:lnTo>
                  <a:lnTo>
                    <a:pt x="529" y="0"/>
                  </a:lnTo>
                  <a:lnTo>
                    <a:pt x="529" y="11"/>
                  </a:lnTo>
                  <a:lnTo>
                    <a:pt x="541" y="11"/>
                  </a:lnTo>
                  <a:lnTo>
                    <a:pt x="554" y="11"/>
                  </a:lnTo>
                  <a:lnTo>
                    <a:pt x="554" y="21"/>
                  </a:lnTo>
                  <a:lnTo>
                    <a:pt x="554" y="11"/>
                  </a:lnTo>
                  <a:lnTo>
                    <a:pt x="566" y="11"/>
                  </a:lnTo>
                  <a:lnTo>
                    <a:pt x="579" y="11"/>
                  </a:lnTo>
                  <a:lnTo>
                    <a:pt x="592" y="11"/>
                  </a:lnTo>
                  <a:lnTo>
                    <a:pt x="579" y="11"/>
                  </a:lnTo>
                  <a:lnTo>
                    <a:pt x="579" y="21"/>
                  </a:lnTo>
                  <a:lnTo>
                    <a:pt x="579" y="31"/>
                  </a:lnTo>
                  <a:lnTo>
                    <a:pt x="592" y="31"/>
                  </a:lnTo>
                  <a:lnTo>
                    <a:pt x="592" y="40"/>
                  </a:lnTo>
                  <a:lnTo>
                    <a:pt x="603" y="40"/>
                  </a:lnTo>
                  <a:lnTo>
                    <a:pt x="617" y="40"/>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PE" sz="3600" b="1" i="0" u="none" strike="noStrike" kern="0" cap="none" spc="0" normalizeH="0" baseline="0" noProof="0">
                <a:ln>
                  <a:noFill/>
                </a:ln>
                <a:solidFill>
                  <a:sysClr val="window" lastClr="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9" name="Freeform 8">
              <a:extLst>
                <a:ext uri="{FF2B5EF4-FFF2-40B4-BE49-F238E27FC236}">
                  <a16:creationId xmlns="" xmlns:a16="http://schemas.microsoft.com/office/drawing/2014/main" id="{1C5AC7A2-3E08-A020-2720-517F25E4BB46}"/>
                </a:ext>
              </a:extLst>
            </p:cNvPr>
            <p:cNvSpPr>
              <a:spLocks/>
            </p:cNvSpPr>
            <p:nvPr/>
          </p:nvSpPr>
          <p:spPr bwMode="auto">
            <a:xfrm>
              <a:off x="3019489" y="4640839"/>
              <a:ext cx="585016" cy="868686"/>
            </a:xfrm>
            <a:custGeom>
              <a:avLst/>
              <a:gdLst>
                <a:gd name="T0" fmla="*/ 6312024 w 517"/>
                <a:gd name="T1" fmla="*/ 12529708 h 635"/>
                <a:gd name="T2" fmla="*/ 6312024 w 517"/>
                <a:gd name="T3" fmla="*/ 16110196 h 635"/>
                <a:gd name="T4" fmla="*/ 6312024 w 517"/>
                <a:gd name="T5" fmla="*/ 17899771 h 635"/>
                <a:gd name="T6" fmla="*/ 6312024 w 517"/>
                <a:gd name="T7" fmla="*/ 19689347 h 635"/>
                <a:gd name="T8" fmla="*/ 6312024 w 517"/>
                <a:gd name="T9" fmla="*/ 23269840 h 635"/>
                <a:gd name="T10" fmla="*/ 6312024 w 517"/>
                <a:gd name="T11" fmla="*/ 21480260 h 635"/>
                <a:gd name="T12" fmla="*/ 4734645 w 517"/>
                <a:gd name="T13" fmla="*/ 17899771 h 635"/>
                <a:gd name="T14" fmla="*/ 4734645 w 517"/>
                <a:gd name="T15" fmla="*/ 17899771 h 635"/>
                <a:gd name="T16" fmla="*/ 4734645 w 517"/>
                <a:gd name="T17" fmla="*/ 19689347 h 635"/>
                <a:gd name="T18" fmla="*/ 4734645 w 517"/>
                <a:gd name="T19" fmla="*/ 23269840 h 635"/>
                <a:gd name="T20" fmla="*/ 4734645 w 517"/>
                <a:gd name="T21" fmla="*/ 25059416 h 635"/>
                <a:gd name="T22" fmla="*/ 4734645 w 517"/>
                <a:gd name="T23" fmla="*/ 28639904 h 635"/>
                <a:gd name="T24" fmla="*/ 4734645 w 517"/>
                <a:gd name="T25" fmla="*/ 28639904 h 635"/>
                <a:gd name="T26" fmla="*/ 6312024 w 517"/>
                <a:gd name="T27" fmla="*/ 34009967 h 635"/>
                <a:gd name="T28" fmla="*/ 6312024 w 517"/>
                <a:gd name="T29" fmla="*/ 37589118 h 635"/>
                <a:gd name="T30" fmla="*/ 6312024 w 517"/>
                <a:gd name="T31" fmla="*/ 41169606 h 635"/>
                <a:gd name="T32" fmla="*/ 6312024 w 517"/>
                <a:gd name="T33" fmla="*/ 42959182 h 635"/>
                <a:gd name="T34" fmla="*/ 6312024 w 517"/>
                <a:gd name="T35" fmla="*/ 44748768 h 635"/>
                <a:gd name="T36" fmla="*/ 6312024 w 517"/>
                <a:gd name="T37" fmla="*/ 42959182 h 635"/>
                <a:gd name="T38" fmla="*/ 7890657 w 517"/>
                <a:gd name="T39" fmla="*/ 42959182 h 635"/>
                <a:gd name="T40" fmla="*/ 7890657 w 517"/>
                <a:gd name="T41" fmla="*/ 42959182 h 635"/>
                <a:gd name="T42" fmla="*/ 7890657 w 517"/>
                <a:gd name="T43" fmla="*/ 42959182 h 635"/>
                <a:gd name="T44" fmla="*/ 7890657 w 517"/>
                <a:gd name="T45" fmla="*/ 46539680 h 635"/>
                <a:gd name="T46" fmla="*/ 7890657 w 517"/>
                <a:gd name="T47" fmla="*/ 50118831 h 635"/>
                <a:gd name="T48" fmla="*/ 7890657 w 517"/>
                <a:gd name="T49" fmla="*/ 51909744 h 635"/>
                <a:gd name="T50" fmla="*/ 6312024 w 517"/>
                <a:gd name="T51" fmla="*/ 55488895 h 635"/>
                <a:gd name="T52" fmla="*/ 6312024 w 517"/>
                <a:gd name="T53" fmla="*/ 57278470 h 635"/>
                <a:gd name="T54" fmla="*/ 4734645 w 517"/>
                <a:gd name="T55" fmla="*/ 57278470 h 635"/>
                <a:gd name="T56" fmla="*/ 4734645 w 517"/>
                <a:gd name="T57" fmla="*/ 55488895 h 635"/>
                <a:gd name="T58" fmla="*/ 3156012 w 517"/>
                <a:gd name="T59" fmla="*/ 57278470 h 635"/>
                <a:gd name="T60" fmla="*/ 3156012 w 517"/>
                <a:gd name="T61" fmla="*/ 57278470 h 635"/>
                <a:gd name="T62" fmla="*/ 3156012 w 517"/>
                <a:gd name="T63" fmla="*/ 57278470 h 635"/>
                <a:gd name="T64" fmla="*/ 3156012 w 517"/>
                <a:gd name="T65" fmla="*/ 57278470 h 635"/>
                <a:gd name="T66" fmla="*/ 3156012 w 517"/>
                <a:gd name="T67" fmla="*/ 53699319 h 635"/>
                <a:gd name="T68" fmla="*/ 3156012 w 517"/>
                <a:gd name="T69" fmla="*/ 50118831 h 635"/>
                <a:gd name="T70" fmla="*/ 3156012 w 517"/>
                <a:gd name="T71" fmla="*/ 50118831 h 635"/>
                <a:gd name="T72" fmla="*/ 3156012 w 517"/>
                <a:gd name="T73" fmla="*/ 46539680 h 635"/>
                <a:gd name="T74" fmla="*/ 3156012 w 517"/>
                <a:gd name="T75" fmla="*/ 42959182 h 635"/>
                <a:gd name="T76" fmla="*/ 3156012 w 517"/>
                <a:gd name="T77" fmla="*/ 42959182 h 635"/>
                <a:gd name="T78" fmla="*/ 3156012 w 517"/>
                <a:gd name="T79" fmla="*/ 42959182 h 635"/>
                <a:gd name="T80" fmla="*/ 3156012 w 517"/>
                <a:gd name="T81" fmla="*/ 42959182 h 635"/>
                <a:gd name="T82" fmla="*/ 0 w 517"/>
                <a:gd name="T83" fmla="*/ 37589118 h 635"/>
                <a:gd name="T84" fmla="*/ 0 w 517"/>
                <a:gd name="T85" fmla="*/ 35799543 h 635"/>
                <a:gd name="T86" fmla="*/ 3156012 w 517"/>
                <a:gd name="T87" fmla="*/ 32219055 h 635"/>
                <a:gd name="T88" fmla="*/ 3156012 w 517"/>
                <a:gd name="T89" fmla="*/ 28639904 h 635"/>
                <a:gd name="T90" fmla="*/ 3156012 w 517"/>
                <a:gd name="T91" fmla="*/ 23269840 h 635"/>
                <a:gd name="T92" fmla="*/ 3156012 w 517"/>
                <a:gd name="T93" fmla="*/ 19689347 h 635"/>
                <a:gd name="T94" fmla="*/ 3156012 w 517"/>
                <a:gd name="T95" fmla="*/ 19689347 h 635"/>
                <a:gd name="T96" fmla="*/ 3156012 w 517"/>
                <a:gd name="T97" fmla="*/ 17899771 h 635"/>
                <a:gd name="T98" fmla="*/ 3156012 w 517"/>
                <a:gd name="T99" fmla="*/ 17899771 h 635"/>
                <a:gd name="T100" fmla="*/ 3156012 w 517"/>
                <a:gd name="T101" fmla="*/ 16110196 h 635"/>
                <a:gd name="T102" fmla="*/ 3156012 w 517"/>
                <a:gd name="T103" fmla="*/ 12529708 h 635"/>
                <a:gd name="T104" fmla="*/ 3156012 w 517"/>
                <a:gd name="T105" fmla="*/ 7159642 h 635"/>
                <a:gd name="T106" fmla="*/ 3156012 w 517"/>
                <a:gd name="T107" fmla="*/ 5370065 h 635"/>
                <a:gd name="T108" fmla="*/ 3156012 w 517"/>
                <a:gd name="T109" fmla="*/ 5370065 h 635"/>
                <a:gd name="T110" fmla="*/ 3156012 w 517"/>
                <a:gd name="T111" fmla="*/ 0 h 635"/>
                <a:gd name="T112" fmla="*/ 3156012 w 517"/>
                <a:gd name="T113" fmla="*/ 5370065 h 635"/>
                <a:gd name="T114" fmla="*/ 3156012 w 517"/>
                <a:gd name="T115" fmla="*/ 5370065 h 635"/>
                <a:gd name="T116" fmla="*/ 3156012 w 517"/>
                <a:gd name="T117" fmla="*/ 5370065 h 635"/>
                <a:gd name="T118" fmla="*/ 4734645 w 517"/>
                <a:gd name="T119" fmla="*/ 5370065 h 635"/>
                <a:gd name="T120" fmla="*/ 4734645 w 517"/>
                <a:gd name="T121" fmla="*/ 7159642 h 635"/>
                <a:gd name="T122" fmla="*/ 4734645 w 517"/>
                <a:gd name="T123" fmla="*/ 7159642 h 6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17"/>
                <a:gd name="T187" fmla="*/ 0 h 635"/>
                <a:gd name="T188" fmla="*/ 517 w 517"/>
                <a:gd name="T189" fmla="*/ 635 h 6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17" h="635">
                  <a:moveTo>
                    <a:pt x="328" y="100"/>
                  </a:moveTo>
                  <a:lnTo>
                    <a:pt x="341" y="100"/>
                  </a:lnTo>
                  <a:lnTo>
                    <a:pt x="341" y="110"/>
                  </a:lnTo>
                  <a:lnTo>
                    <a:pt x="341" y="120"/>
                  </a:lnTo>
                  <a:lnTo>
                    <a:pt x="354" y="120"/>
                  </a:lnTo>
                  <a:lnTo>
                    <a:pt x="354" y="129"/>
                  </a:lnTo>
                  <a:lnTo>
                    <a:pt x="366" y="129"/>
                  </a:lnTo>
                  <a:lnTo>
                    <a:pt x="354" y="129"/>
                  </a:lnTo>
                  <a:lnTo>
                    <a:pt x="354" y="141"/>
                  </a:lnTo>
                  <a:lnTo>
                    <a:pt x="366" y="141"/>
                  </a:lnTo>
                  <a:lnTo>
                    <a:pt x="366" y="150"/>
                  </a:lnTo>
                  <a:lnTo>
                    <a:pt x="366" y="160"/>
                  </a:lnTo>
                  <a:lnTo>
                    <a:pt x="379" y="160"/>
                  </a:lnTo>
                  <a:lnTo>
                    <a:pt x="379" y="171"/>
                  </a:lnTo>
                  <a:lnTo>
                    <a:pt x="379" y="181"/>
                  </a:lnTo>
                  <a:lnTo>
                    <a:pt x="379" y="171"/>
                  </a:lnTo>
                  <a:lnTo>
                    <a:pt x="379" y="181"/>
                  </a:lnTo>
                  <a:lnTo>
                    <a:pt x="391" y="181"/>
                  </a:lnTo>
                  <a:lnTo>
                    <a:pt x="391" y="191"/>
                  </a:lnTo>
                  <a:lnTo>
                    <a:pt x="391" y="200"/>
                  </a:lnTo>
                  <a:lnTo>
                    <a:pt x="404" y="200"/>
                  </a:lnTo>
                  <a:lnTo>
                    <a:pt x="404" y="212"/>
                  </a:lnTo>
                  <a:lnTo>
                    <a:pt x="417" y="212"/>
                  </a:lnTo>
                  <a:lnTo>
                    <a:pt x="404" y="212"/>
                  </a:lnTo>
                  <a:lnTo>
                    <a:pt x="417" y="212"/>
                  </a:lnTo>
                  <a:lnTo>
                    <a:pt x="417" y="221"/>
                  </a:lnTo>
                  <a:lnTo>
                    <a:pt x="429" y="221"/>
                  </a:lnTo>
                  <a:lnTo>
                    <a:pt x="429" y="231"/>
                  </a:lnTo>
                  <a:lnTo>
                    <a:pt x="429" y="241"/>
                  </a:lnTo>
                  <a:lnTo>
                    <a:pt x="417" y="241"/>
                  </a:lnTo>
                  <a:lnTo>
                    <a:pt x="417" y="231"/>
                  </a:lnTo>
                  <a:lnTo>
                    <a:pt x="404" y="231"/>
                  </a:lnTo>
                  <a:lnTo>
                    <a:pt x="391" y="231"/>
                  </a:lnTo>
                  <a:lnTo>
                    <a:pt x="379" y="231"/>
                  </a:lnTo>
                  <a:lnTo>
                    <a:pt x="366" y="231"/>
                  </a:lnTo>
                  <a:lnTo>
                    <a:pt x="366" y="221"/>
                  </a:lnTo>
                  <a:lnTo>
                    <a:pt x="354" y="221"/>
                  </a:lnTo>
                  <a:lnTo>
                    <a:pt x="354" y="212"/>
                  </a:lnTo>
                  <a:lnTo>
                    <a:pt x="341" y="212"/>
                  </a:lnTo>
                  <a:lnTo>
                    <a:pt x="341" y="200"/>
                  </a:lnTo>
                  <a:lnTo>
                    <a:pt x="328" y="200"/>
                  </a:lnTo>
                  <a:lnTo>
                    <a:pt x="316" y="200"/>
                  </a:lnTo>
                  <a:lnTo>
                    <a:pt x="316" y="191"/>
                  </a:lnTo>
                  <a:lnTo>
                    <a:pt x="316" y="181"/>
                  </a:lnTo>
                  <a:lnTo>
                    <a:pt x="303" y="181"/>
                  </a:lnTo>
                  <a:lnTo>
                    <a:pt x="303" y="191"/>
                  </a:lnTo>
                  <a:lnTo>
                    <a:pt x="290" y="191"/>
                  </a:lnTo>
                  <a:lnTo>
                    <a:pt x="303" y="191"/>
                  </a:lnTo>
                  <a:lnTo>
                    <a:pt x="290" y="191"/>
                  </a:lnTo>
                  <a:lnTo>
                    <a:pt x="290" y="200"/>
                  </a:lnTo>
                  <a:lnTo>
                    <a:pt x="290" y="212"/>
                  </a:lnTo>
                  <a:lnTo>
                    <a:pt x="303" y="212"/>
                  </a:lnTo>
                  <a:lnTo>
                    <a:pt x="290" y="212"/>
                  </a:lnTo>
                  <a:lnTo>
                    <a:pt x="303" y="212"/>
                  </a:lnTo>
                  <a:lnTo>
                    <a:pt x="290" y="212"/>
                  </a:lnTo>
                  <a:lnTo>
                    <a:pt x="290" y="221"/>
                  </a:lnTo>
                  <a:lnTo>
                    <a:pt x="290" y="231"/>
                  </a:lnTo>
                  <a:lnTo>
                    <a:pt x="290" y="241"/>
                  </a:lnTo>
                  <a:lnTo>
                    <a:pt x="290" y="252"/>
                  </a:lnTo>
                  <a:lnTo>
                    <a:pt x="303" y="252"/>
                  </a:lnTo>
                  <a:lnTo>
                    <a:pt x="290" y="252"/>
                  </a:lnTo>
                  <a:lnTo>
                    <a:pt x="303" y="252"/>
                  </a:lnTo>
                  <a:lnTo>
                    <a:pt x="303" y="261"/>
                  </a:lnTo>
                  <a:lnTo>
                    <a:pt x="290" y="261"/>
                  </a:lnTo>
                  <a:lnTo>
                    <a:pt x="303" y="261"/>
                  </a:lnTo>
                  <a:lnTo>
                    <a:pt x="303" y="271"/>
                  </a:lnTo>
                  <a:lnTo>
                    <a:pt x="316" y="271"/>
                  </a:lnTo>
                  <a:lnTo>
                    <a:pt x="316" y="281"/>
                  </a:lnTo>
                  <a:lnTo>
                    <a:pt x="316" y="271"/>
                  </a:lnTo>
                  <a:lnTo>
                    <a:pt x="316" y="281"/>
                  </a:lnTo>
                  <a:lnTo>
                    <a:pt x="328" y="281"/>
                  </a:lnTo>
                  <a:lnTo>
                    <a:pt x="328" y="292"/>
                  </a:lnTo>
                  <a:lnTo>
                    <a:pt x="316" y="292"/>
                  </a:lnTo>
                  <a:lnTo>
                    <a:pt x="316" y="301"/>
                  </a:lnTo>
                  <a:lnTo>
                    <a:pt x="316" y="312"/>
                  </a:lnTo>
                  <a:lnTo>
                    <a:pt x="328" y="312"/>
                  </a:lnTo>
                  <a:lnTo>
                    <a:pt x="316" y="312"/>
                  </a:lnTo>
                  <a:lnTo>
                    <a:pt x="328" y="312"/>
                  </a:lnTo>
                  <a:lnTo>
                    <a:pt x="328" y="321"/>
                  </a:lnTo>
                  <a:lnTo>
                    <a:pt x="328" y="332"/>
                  </a:lnTo>
                  <a:lnTo>
                    <a:pt x="341" y="332"/>
                  </a:lnTo>
                  <a:lnTo>
                    <a:pt x="341" y="341"/>
                  </a:lnTo>
                  <a:lnTo>
                    <a:pt x="341" y="352"/>
                  </a:lnTo>
                  <a:lnTo>
                    <a:pt x="341" y="361"/>
                  </a:lnTo>
                  <a:lnTo>
                    <a:pt x="354" y="361"/>
                  </a:lnTo>
                  <a:lnTo>
                    <a:pt x="354" y="372"/>
                  </a:lnTo>
                  <a:lnTo>
                    <a:pt x="354" y="383"/>
                  </a:lnTo>
                  <a:lnTo>
                    <a:pt x="366" y="383"/>
                  </a:lnTo>
                  <a:lnTo>
                    <a:pt x="366" y="392"/>
                  </a:lnTo>
                  <a:lnTo>
                    <a:pt x="354" y="392"/>
                  </a:lnTo>
                  <a:lnTo>
                    <a:pt x="354" y="403"/>
                  </a:lnTo>
                  <a:lnTo>
                    <a:pt x="354" y="412"/>
                  </a:lnTo>
                  <a:lnTo>
                    <a:pt x="341" y="412"/>
                  </a:lnTo>
                  <a:lnTo>
                    <a:pt x="354" y="412"/>
                  </a:lnTo>
                  <a:lnTo>
                    <a:pt x="354" y="423"/>
                  </a:lnTo>
                  <a:lnTo>
                    <a:pt x="354" y="432"/>
                  </a:lnTo>
                  <a:lnTo>
                    <a:pt x="366" y="432"/>
                  </a:lnTo>
                  <a:lnTo>
                    <a:pt x="366" y="443"/>
                  </a:lnTo>
                  <a:lnTo>
                    <a:pt x="354" y="443"/>
                  </a:lnTo>
                  <a:lnTo>
                    <a:pt x="366" y="453"/>
                  </a:lnTo>
                  <a:lnTo>
                    <a:pt x="366" y="463"/>
                  </a:lnTo>
                  <a:lnTo>
                    <a:pt x="354" y="463"/>
                  </a:lnTo>
                  <a:lnTo>
                    <a:pt x="354" y="472"/>
                  </a:lnTo>
                  <a:lnTo>
                    <a:pt x="354" y="483"/>
                  </a:lnTo>
                  <a:lnTo>
                    <a:pt x="366" y="483"/>
                  </a:lnTo>
                  <a:lnTo>
                    <a:pt x="366" y="493"/>
                  </a:lnTo>
                  <a:lnTo>
                    <a:pt x="379" y="493"/>
                  </a:lnTo>
                  <a:lnTo>
                    <a:pt x="379" y="483"/>
                  </a:lnTo>
                  <a:lnTo>
                    <a:pt x="391" y="483"/>
                  </a:lnTo>
                  <a:lnTo>
                    <a:pt x="391" y="472"/>
                  </a:lnTo>
                  <a:lnTo>
                    <a:pt x="391" y="463"/>
                  </a:lnTo>
                  <a:lnTo>
                    <a:pt x="404" y="463"/>
                  </a:lnTo>
                  <a:lnTo>
                    <a:pt x="404" y="472"/>
                  </a:lnTo>
                  <a:lnTo>
                    <a:pt x="417" y="472"/>
                  </a:lnTo>
                  <a:lnTo>
                    <a:pt x="417" y="463"/>
                  </a:lnTo>
                  <a:lnTo>
                    <a:pt x="417" y="472"/>
                  </a:lnTo>
                  <a:lnTo>
                    <a:pt x="429" y="463"/>
                  </a:lnTo>
                  <a:lnTo>
                    <a:pt x="442" y="463"/>
                  </a:lnTo>
                  <a:lnTo>
                    <a:pt x="453" y="463"/>
                  </a:lnTo>
                  <a:lnTo>
                    <a:pt x="453" y="453"/>
                  </a:lnTo>
                  <a:lnTo>
                    <a:pt x="453" y="463"/>
                  </a:lnTo>
                  <a:lnTo>
                    <a:pt x="467" y="463"/>
                  </a:lnTo>
                  <a:lnTo>
                    <a:pt x="467" y="453"/>
                  </a:lnTo>
                  <a:lnTo>
                    <a:pt x="480" y="453"/>
                  </a:lnTo>
                  <a:lnTo>
                    <a:pt x="480" y="463"/>
                  </a:lnTo>
                  <a:lnTo>
                    <a:pt x="492" y="463"/>
                  </a:lnTo>
                  <a:lnTo>
                    <a:pt x="505" y="463"/>
                  </a:lnTo>
                  <a:lnTo>
                    <a:pt x="505" y="472"/>
                  </a:lnTo>
                  <a:lnTo>
                    <a:pt x="517" y="472"/>
                  </a:lnTo>
                  <a:lnTo>
                    <a:pt x="505" y="472"/>
                  </a:lnTo>
                  <a:lnTo>
                    <a:pt x="505" y="483"/>
                  </a:lnTo>
                  <a:lnTo>
                    <a:pt x="505" y="472"/>
                  </a:lnTo>
                  <a:lnTo>
                    <a:pt x="505" y="483"/>
                  </a:lnTo>
                  <a:lnTo>
                    <a:pt x="492" y="483"/>
                  </a:lnTo>
                  <a:lnTo>
                    <a:pt x="492" y="472"/>
                  </a:lnTo>
                  <a:lnTo>
                    <a:pt x="492" y="483"/>
                  </a:lnTo>
                  <a:lnTo>
                    <a:pt x="480" y="483"/>
                  </a:lnTo>
                  <a:lnTo>
                    <a:pt x="480" y="493"/>
                  </a:lnTo>
                  <a:lnTo>
                    <a:pt x="467" y="493"/>
                  </a:lnTo>
                  <a:lnTo>
                    <a:pt x="480" y="493"/>
                  </a:lnTo>
                  <a:lnTo>
                    <a:pt x="467" y="493"/>
                  </a:lnTo>
                  <a:lnTo>
                    <a:pt x="467" y="503"/>
                  </a:lnTo>
                  <a:lnTo>
                    <a:pt x="480" y="503"/>
                  </a:lnTo>
                  <a:lnTo>
                    <a:pt x="480" y="512"/>
                  </a:lnTo>
                  <a:lnTo>
                    <a:pt x="480" y="524"/>
                  </a:lnTo>
                  <a:lnTo>
                    <a:pt x="480" y="533"/>
                  </a:lnTo>
                  <a:lnTo>
                    <a:pt x="467" y="533"/>
                  </a:lnTo>
                  <a:lnTo>
                    <a:pt x="467" y="543"/>
                  </a:lnTo>
                  <a:lnTo>
                    <a:pt x="467" y="553"/>
                  </a:lnTo>
                  <a:lnTo>
                    <a:pt x="453" y="553"/>
                  </a:lnTo>
                  <a:lnTo>
                    <a:pt x="453" y="564"/>
                  </a:lnTo>
                  <a:lnTo>
                    <a:pt x="442" y="564"/>
                  </a:lnTo>
                  <a:lnTo>
                    <a:pt x="442" y="573"/>
                  </a:lnTo>
                  <a:lnTo>
                    <a:pt x="429" y="573"/>
                  </a:lnTo>
                  <a:lnTo>
                    <a:pt x="417" y="573"/>
                  </a:lnTo>
                  <a:lnTo>
                    <a:pt x="417" y="583"/>
                  </a:lnTo>
                  <a:lnTo>
                    <a:pt x="404" y="583"/>
                  </a:lnTo>
                  <a:lnTo>
                    <a:pt x="417" y="583"/>
                  </a:lnTo>
                  <a:lnTo>
                    <a:pt x="417" y="594"/>
                  </a:lnTo>
                  <a:lnTo>
                    <a:pt x="404" y="594"/>
                  </a:lnTo>
                  <a:lnTo>
                    <a:pt x="391" y="594"/>
                  </a:lnTo>
                  <a:lnTo>
                    <a:pt x="379" y="594"/>
                  </a:lnTo>
                  <a:lnTo>
                    <a:pt x="379" y="583"/>
                  </a:lnTo>
                  <a:lnTo>
                    <a:pt x="366" y="594"/>
                  </a:lnTo>
                  <a:lnTo>
                    <a:pt x="354" y="594"/>
                  </a:lnTo>
                  <a:lnTo>
                    <a:pt x="341" y="594"/>
                  </a:lnTo>
                  <a:lnTo>
                    <a:pt x="328" y="594"/>
                  </a:lnTo>
                  <a:lnTo>
                    <a:pt x="328" y="604"/>
                  </a:lnTo>
                  <a:lnTo>
                    <a:pt x="316" y="604"/>
                  </a:lnTo>
                  <a:lnTo>
                    <a:pt x="316" y="594"/>
                  </a:lnTo>
                  <a:lnTo>
                    <a:pt x="303" y="594"/>
                  </a:lnTo>
                  <a:lnTo>
                    <a:pt x="303" y="583"/>
                  </a:lnTo>
                  <a:lnTo>
                    <a:pt x="290" y="583"/>
                  </a:lnTo>
                  <a:lnTo>
                    <a:pt x="278" y="583"/>
                  </a:lnTo>
                  <a:lnTo>
                    <a:pt x="278" y="594"/>
                  </a:lnTo>
                  <a:lnTo>
                    <a:pt x="278" y="604"/>
                  </a:lnTo>
                  <a:lnTo>
                    <a:pt x="265" y="604"/>
                  </a:lnTo>
                  <a:lnTo>
                    <a:pt x="265" y="614"/>
                  </a:lnTo>
                  <a:lnTo>
                    <a:pt x="253" y="614"/>
                  </a:lnTo>
                  <a:lnTo>
                    <a:pt x="253" y="624"/>
                  </a:lnTo>
                  <a:lnTo>
                    <a:pt x="253" y="635"/>
                  </a:lnTo>
                  <a:lnTo>
                    <a:pt x="240" y="635"/>
                  </a:lnTo>
                  <a:lnTo>
                    <a:pt x="227" y="635"/>
                  </a:lnTo>
                  <a:lnTo>
                    <a:pt x="227" y="624"/>
                  </a:lnTo>
                  <a:lnTo>
                    <a:pt x="240" y="624"/>
                  </a:lnTo>
                  <a:lnTo>
                    <a:pt x="240" y="614"/>
                  </a:lnTo>
                  <a:lnTo>
                    <a:pt x="227" y="614"/>
                  </a:lnTo>
                  <a:lnTo>
                    <a:pt x="240" y="614"/>
                  </a:lnTo>
                  <a:lnTo>
                    <a:pt x="240" y="604"/>
                  </a:lnTo>
                  <a:lnTo>
                    <a:pt x="240" y="594"/>
                  </a:lnTo>
                  <a:lnTo>
                    <a:pt x="227" y="594"/>
                  </a:lnTo>
                  <a:lnTo>
                    <a:pt x="215" y="594"/>
                  </a:lnTo>
                  <a:lnTo>
                    <a:pt x="215" y="604"/>
                  </a:lnTo>
                  <a:lnTo>
                    <a:pt x="215" y="614"/>
                  </a:lnTo>
                  <a:lnTo>
                    <a:pt x="202" y="614"/>
                  </a:lnTo>
                  <a:lnTo>
                    <a:pt x="191" y="614"/>
                  </a:lnTo>
                  <a:lnTo>
                    <a:pt x="191" y="604"/>
                  </a:lnTo>
                  <a:lnTo>
                    <a:pt x="177" y="604"/>
                  </a:lnTo>
                  <a:lnTo>
                    <a:pt x="177" y="594"/>
                  </a:lnTo>
                  <a:lnTo>
                    <a:pt x="177" y="583"/>
                  </a:lnTo>
                  <a:lnTo>
                    <a:pt x="164" y="583"/>
                  </a:lnTo>
                  <a:lnTo>
                    <a:pt x="164" y="573"/>
                  </a:lnTo>
                  <a:lnTo>
                    <a:pt x="152" y="573"/>
                  </a:lnTo>
                  <a:lnTo>
                    <a:pt x="164" y="573"/>
                  </a:lnTo>
                  <a:lnTo>
                    <a:pt x="164" y="564"/>
                  </a:lnTo>
                  <a:lnTo>
                    <a:pt x="164" y="553"/>
                  </a:lnTo>
                  <a:lnTo>
                    <a:pt x="152" y="553"/>
                  </a:lnTo>
                  <a:lnTo>
                    <a:pt x="139" y="553"/>
                  </a:lnTo>
                  <a:lnTo>
                    <a:pt x="139" y="543"/>
                  </a:lnTo>
                  <a:lnTo>
                    <a:pt x="127" y="543"/>
                  </a:lnTo>
                  <a:lnTo>
                    <a:pt x="114" y="543"/>
                  </a:lnTo>
                  <a:lnTo>
                    <a:pt x="101" y="543"/>
                  </a:lnTo>
                  <a:lnTo>
                    <a:pt x="90" y="543"/>
                  </a:lnTo>
                  <a:lnTo>
                    <a:pt x="76" y="543"/>
                  </a:lnTo>
                  <a:lnTo>
                    <a:pt x="76" y="533"/>
                  </a:lnTo>
                  <a:lnTo>
                    <a:pt x="90" y="533"/>
                  </a:lnTo>
                  <a:lnTo>
                    <a:pt x="101" y="533"/>
                  </a:lnTo>
                  <a:lnTo>
                    <a:pt x="101" y="524"/>
                  </a:lnTo>
                  <a:lnTo>
                    <a:pt x="101" y="512"/>
                  </a:lnTo>
                  <a:lnTo>
                    <a:pt x="101" y="503"/>
                  </a:lnTo>
                  <a:lnTo>
                    <a:pt x="101" y="493"/>
                  </a:lnTo>
                  <a:lnTo>
                    <a:pt x="90" y="493"/>
                  </a:lnTo>
                  <a:lnTo>
                    <a:pt x="76" y="493"/>
                  </a:lnTo>
                  <a:lnTo>
                    <a:pt x="90" y="483"/>
                  </a:lnTo>
                  <a:lnTo>
                    <a:pt x="76" y="483"/>
                  </a:lnTo>
                  <a:lnTo>
                    <a:pt x="76" y="472"/>
                  </a:lnTo>
                  <a:lnTo>
                    <a:pt x="90" y="472"/>
                  </a:lnTo>
                  <a:lnTo>
                    <a:pt x="90" y="463"/>
                  </a:lnTo>
                  <a:lnTo>
                    <a:pt x="90" y="472"/>
                  </a:lnTo>
                  <a:lnTo>
                    <a:pt x="76" y="472"/>
                  </a:lnTo>
                  <a:lnTo>
                    <a:pt x="63" y="472"/>
                  </a:lnTo>
                  <a:lnTo>
                    <a:pt x="63" y="463"/>
                  </a:lnTo>
                  <a:lnTo>
                    <a:pt x="63" y="453"/>
                  </a:lnTo>
                  <a:lnTo>
                    <a:pt x="76" y="453"/>
                  </a:lnTo>
                  <a:lnTo>
                    <a:pt x="63" y="453"/>
                  </a:lnTo>
                  <a:lnTo>
                    <a:pt x="63" y="443"/>
                  </a:lnTo>
                  <a:lnTo>
                    <a:pt x="51" y="443"/>
                  </a:lnTo>
                  <a:lnTo>
                    <a:pt x="51" y="432"/>
                  </a:lnTo>
                  <a:lnTo>
                    <a:pt x="51" y="443"/>
                  </a:lnTo>
                  <a:lnTo>
                    <a:pt x="38" y="443"/>
                  </a:lnTo>
                  <a:lnTo>
                    <a:pt x="26" y="443"/>
                  </a:lnTo>
                  <a:lnTo>
                    <a:pt x="26" y="453"/>
                  </a:lnTo>
                  <a:lnTo>
                    <a:pt x="26" y="443"/>
                  </a:lnTo>
                  <a:lnTo>
                    <a:pt x="13" y="443"/>
                  </a:lnTo>
                  <a:lnTo>
                    <a:pt x="13" y="453"/>
                  </a:lnTo>
                  <a:lnTo>
                    <a:pt x="13" y="443"/>
                  </a:lnTo>
                  <a:lnTo>
                    <a:pt x="13" y="432"/>
                  </a:lnTo>
                  <a:lnTo>
                    <a:pt x="0" y="432"/>
                  </a:lnTo>
                  <a:lnTo>
                    <a:pt x="0" y="423"/>
                  </a:lnTo>
                  <a:lnTo>
                    <a:pt x="13" y="423"/>
                  </a:lnTo>
                  <a:lnTo>
                    <a:pt x="13" y="412"/>
                  </a:lnTo>
                  <a:lnTo>
                    <a:pt x="0" y="412"/>
                  </a:lnTo>
                  <a:lnTo>
                    <a:pt x="0" y="403"/>
                  </a:lnTo>
                  <a:lnTo>
                    <a:pt x="0" y="392"/>
                  </a:lnTo>
                  <a:lnTo>
                    <a:pt x="13" y="392"/>
                  </a:lnTo>
                  <a:lnTo>
                    <a:pt x="13" y="383"/>
                  </a:lnTo>
                  <a:lnTo>
                    <a:pt x="0" y="383"/>
                  </a:lnTo>
                  <a:lnTo>
                    <a:pt x="0" y="372"/>
                  </a:lnTo>
                  <a:lnTo>
                    <a:pt x="13" y="372"/>
                  </a:lnTo>
                  <a:lnTo>
                    <a:pt x="13" y="361"/>
                  </a:lnTo>
                  <a:lnTo>
                    <a:pt x="13" y="352"/>
                  </a:lnTo>
                  <a:lnTo>
                    <a:pt x="26" y="352"/>
                  </a:lnTo>
                  <a:lnTo>
                    <a:pt x="38" y="352"/>
                  </a:lnTo>
                  <a:lnTo>
                    <a:pt x="51" y="352"/>
                  </a:lnTo>
                  <a:lnTo>
                    <a:pt x="63" y="352"/>
                  </a:lnTo>
                  <a:lnTo>
                    <a:pt x="76" y="352"/>
                  </a:lnTo>
                  <a:lnTo>
                    <a:pt x="76" y="341"/>
                  </a:lnTo>
                  <a:lnTo>
                    <a:pt x="76" y="332"/>
                  </a:lnTo>
                  <a:lnTo>
                    <a:pt x="76" y="321"/>
                  </a:lnTo>
                  <a:lnTo>
                    <a:pt x="76" y="312"/>
                  </a:lnTo>
                  <a:lnTo>
                    <a:pt x="76" y="301"/>
                  </a:lnTo>
                  <a:lnTo>
                    <a:pt x="76" y="292"/>
                  </a:lnTo>
                  <a:lnTo>
                    <a:pt x="76" y="281"/>
                  </a:lnTo>
                  <a:lnTo>
                    <a:pt x="76" y="271"/>
                  </a:lnTo>
                  <a:lnTo>
                    <a:pt x="76" y="261"/>
                  </a:lnTo>
                  <a:lnTo>
                    <a:pt x="76" y="252"/>
                  </a:lnTo>
                  <a:lnTo>
                    <a:pt x="63" y="252"/>
                  </a:lnTo>
                  <a:lnTo>
                    <a:pt x="63" y="241"/>
                  </a:lnTo>
                  <a:lnTo>
                    <a:pt x="51" y="241"/>
                  </a:lnTo>
                  <a:lnTo>
                    <a:pt x="51" y="231"/>
                  </a:lnTo>
                  <a:lnTo>
                    <a:pt x="51" y="221"/>
                  </a:lnTo>
                  <a:lnTo>
                    <a:pt x="63" y="212"/>
                  </a:lnTo>
                  <a:lnTo>
                    <a:pt x="76" y="212"/>
                  </a:lnTo>
                  <a:lnTo>
                    <a:pt x="90" y="212"/>
                  </a:lnTo>
                  <a:lnTo>
                    <a:pt x="90" y="221"/>
                  </a:lnTo>
                  <a:lnTo>
                    <a:pt x="101" y="221"/>
                  </a:lnTo>
                  <a:lnTo>
                    <a:pt x="101" y="212"/>
                  </a:lnTo>
                  <a:lnTo>
                    <a:pt x="114" y="212"/>
                  </a:lnTo>
                  <a:lnTo>
                    <a:pt x="101" y="212"/>
                  </a:lnTo>
                  <a:lnTo>
                    <a:pt x="101" y="200"/>
                  </a:lnTo>
                  <a:lnTo>
                    <a:pt x="114" y="200"/>
                  </a:lnTo>
                  <a:lnTo>
                    <a:pt x="114" y="191"/>
                  </a:lnTo>
                  <a:lnTo>
                    <a:pt x="127" y="191"/>
                  </a:lnTo>
                  <a:lnTo>
                    <a:pt x="127" y="181"/>
                  </a:lnTo>
                  <a:lnTo>
                    <a:pt x="127" y="191"/>
                  </a:lnTo>
                  <a:lnTo>
                    <a:pt x="127" y="181"/>
                  </a:lnTo>
                  <a:lnTo>
                    <a:pt x="139" y="181"/>
                  </a:lnTo>
                  <a:lnTo>
                    <a:pt x="139" y="191"/>
                  </a:lnTo>
                  <a:lnTo>
                    <a:pt x="139" y="181"/>
                  </a:lnTo>
                  <a:lnTo>
                    <a:pt x="152" y="181"/>
                  </a:lnTo>
                  <a:lnTo>
                    <a:pt x="164" y="181"/>
                  </a:lnTo>
                  <a:lnTo>
                    <a:pt x="164" y="171"/>
                  </a:lnTo>
                  <a:lnTo>
                    <a:pt x="164" y="160"/>
                  </a:lnTo>
                  <a:lnTo>
                    <a:pt x="164" y="150"/>
                  </a:lnTo>
                  <a:lnTo>
                    <a:pt x="177" y="150"/>
                  </a:lnTo>
                  <a:lnTo>
                    <a:pt x="177" y="160"/>
                  </a:lnTo>
                  <a:lnTo>
                    <a:pt x="191" y="160"/>
                  </a:lnTo>
                  <a:lnTo>
                    <a:pt x="191" y="150"/>
                  </a:lnTo>
                  <a:lnTo>
                    <a:pt x="191" y="141"/>
                  </a:lnTo>
                  <a:lnTo>
                    <a:pt x="177" y="141"/>
                  </a:lnTo>
                  <a:lnTo>
                    <a:pt x="177" y="129"/>
                  </a:lnTo>
                  <a:lnTo>
                    <a:pt x="177" y="120"/>
                  </a:lnTo>
                  <a:lnTo>
                    <a:pt x="191" y="120"/>
                  </a:lnTo>
                  <a:lnTo>
                    <a:pt x="191" y="110"/>
                  </a:lnTo>
                  <a:lnTo>
                    <a:pt x="191" y="100"/>
                  </a:lnTo>
                  <a:lnTo>
                    <a:pt x="177" y="100"/>
                  </a:lnTo>
                  <a:lnTo>
                    <a:pt x="177" y="89"/>
                  </a:lnTo>
                  <a:lnTo>
                    <a:pt x="177" y="80"/>
                  </a:lnTo>
                  <a:lnTo>
                    <a:pt x="177" y="70"/>
                  </a:lnTo>
                  <a:lnTo>
                    <a:pt x="164" y="70"/>
                  </a:lnTo>
                  <a:lnTo>
                    <a:pt x="164" y="60"/>
                  </a:lnTo>
                  <a:lnTo>
                    <a:pt x="164" y="49"/>
                  </a:lnTo>
                  <a:lnTo>
                    <a:pt x="152" y="49"/>
                  </a:lnTo>
                  <a:lnTo>
                    <a:pt x="139" y="49"/>
                  </a:lnTo>
                  <a:lnTo>
                    <a:pt x="139" y="40"/>
                  </a:lnTo>
                  <a:lnTo>
                    <a:pt x="127" y="40"/>
                  </a:lnTo>
                  <a:lnTo>
                    <a:pt x="127" y="29"/>
                  </a:lnTo>
                  <a:lnTo>
                    <a:pt x="127" y="20"/>
                  </a:lnTo>
                  <a:lnTo>
                    <a:pt x="139" y="20"/>
                  </a:lnTo>
                  <a:lnTo>
                    <a:pt x="152" y="20"/>
                  </a:lnTo>
                  <a:lnTo>
                    <a:pt x="152" y="9"/>
                  </a:lnTo>
                  <a:lnTo>
                    <a:pt x="152" y="20"/>
                  </a:lnTo>
                  <a:lnTo>
                    <a:pt x="164" y="20"/>
                  </a:lnTo>
                  <a:lnTo>
                    <a:pt x="164" y="9"/>
                  </a:lnTo>
                  <a:lnTo>
                    <a:pt x="164" y="0"/>
                  </a:lnTo>
                  <a:lnTo>
                    <a:pt x="177" y="0"/>
                  </a:lnTo>
                  <a:lnTo>
                    <a:pt x="177" y="9"/>
                  </a:lnTo>
                  <a:lnTo>
                    <a:pt x="191" y="9"/>
                  </a:lnTo>
                  <a:lnTo>
                    <a:pt x="202" y="9"/>
                  </a:lnTo>
                  <a:lnTo>
                    <a:pt x="202" y="20"/>
                  </a:lnTo>
                  <a:lnTo>
                    <a:pt x="202" y="9"/>
                  </a:lnTo>
                  <a:lnTo>
                    <a:pt x="202" y="20"/>
                  </a:lnTo>
                  <a:lnTo>
                    <a:pt x="215" y="20"/>
                  </a:lnTo>
                  <a:lnTo>
                    <a:pt x="215" y="29"/>
                  </a:lnTo>
                  <a:lnTo>
                    <a:pt x="227" y="20"/>
                  </a:lnTo>
                  <a:lnTo>
                    <a:pt x="215" y="20"/>
                  </a:lnTo>
                  <a:lnTo>
                    <a:pt x="227" y="20"/>
                  </a:lnTo>
                  <a:lnTo>
                    <a:pt x="227" y="29"/>
                  </a:lnTo>
                  <a:lnTo>
                    <a:pt x="227" y="20"/>
                  </a:lnTo>
                  <a:lnTo>
                    <a:pt x="240" y="20"/>
                  </a:lnTo>
                  <a:lnTo>
                    <a:pt x="240" y="9"/>
                  </a:lnTo>
                  <a:lnTo>
                    <a:pt x="253" y="9"/>
                  </a:lnTo>
                  <a:lnTo>
                    <a:pt x="253" y="20"/>
                  </a:lnTo>
                  <a:lnTo>
                    <a:pt x="253" y="9"/>
                  </a:lnTo>
                  <a:lnTo>
                    <a:pt x="265" y="9"/>
                  </a:lnTo>
                  <a:lnTo>
                    <a:pt x="265" y="20"/>
                  </a:lnTo>
                  <a:lnTo>
                    <a:pt x="265" y="29"/>
                  </a:lnTo>
                  <a:lnTo>
                    <a:pt x="265" y="40"/>
                  </a:lnTo>
                  <a:lnTo>
                    <a:pt x="278" y="40"/>
                  </a:lnTo>
                  <a:lnTo>
                    <a:pt x="278" y="49"/>
                  </a:lnTo>
                  <a:lnTo>
                    <a:pt x="290" y="49"/>
                  </a:lnTo>
                  <a:lnTo>
                    <a:pt x="290" y="60"/>
                  </a:lnTo>
                  <a:lnTo>
                    <a:pt x="290" y="70"/>
                  </a:lnTo>
                  <a:lnTo>
                    <a:pt x="303" y="70"/>
                  </a:lnTo>
                  <a:lnTo>
                    <a:pt x="303" y="80"/>
                  </a:lnTo>
                  <a:lnTo>
                    <a:pt x="303" y="89"/>
                  </a:lnTo>
                  <a:lnTo>
                    <a:pt x="316" y="89"/>
                  </a:lnTo>
                  <a:lnTo>
                    <a:pt x="316" y="80"/>
                  </a:lnTo>
                  <a:lnTo>
                    <a:pt x="316" y="89"/>
                  </a:lnTo>
                  <a:lnTo>
                    <a:pt x="328" y="89"/>
                  </a:lnTo>
                  <a:lnTo>
                    <a:pt x="316" y="89"/>
                  </a:lnTo>
                  <a:lnTo>
                    <a:pt x="328" y="89"/>
                  </a:lnTo>
                  <a:lnTo>
                    <a:pt x="328" y="100"/>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PE" sz="3600" b="1" i="0" u="none" strike="noStrike" kern="0" cap="none" spc="0" normalizeH="0" baseline="0" noProof="0">
                <a:ln>
                  <a:noFill/>
                </a:ln>
                <a:solidFill>
                  <a:sysClr val="window" lastClr="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0" name="Freeform 9">
              <a:extLst>
                <a:ext uri="{FF2B5EF4-FFF2-40B4-BE49-F238E27FC236}">
                  <a16:creationId xmlns="" xmlns:a16="http://schemas.microsoft.com/office/drawing/2014/main" id="{1465C07B-1C1B-B837-F6A5-762C96D268F6}"/>
                </a:ext>
              </a:extLst>
            </p:cNvPr>
            <p:cNvSpPr>
              <a:spLocks/>
            </p:cNvSpPr>
            <p:nvPr/>
          </p:nvSpPr>
          <p:spPr bwMode="auto">
            <a:xfrm>
              <a:off x="1874420" y="2719354"/>
              <a:ext cx="452411" cy="795041"/>
            </a:xfrm>
            <a:custGeom>
              <a:avLst/>
              <a:gdLst>
                <a:gd name="T0" fmla="*/ 4772563 w 399"/>
                <a:gd name="T1" fmla="*/ 30516529 h 581"/>
                <a:gd name="T2" fmla="*/ 4772563 w 399"/>
                <a:gd name="T3" fmla="*/ 34107338 h 581"/>
                <a:gd name="T4" fmla="*/ 4772563 w 399"/>
                <a:gd name="T5" fmla="*/ 37698147 h 581"/>
                <a:gd name="T6" fmla="*/ 6362997 w 399"/>
                <a:gd name="T7" fmla="*/ 37698147 h 581"/>
                <a:gd name="T8" fmla="*/ 6362997 w 399"/>
                <a:gd name="T9" fmla="*/ 39492212 h 581"/>
                <a:gd name="T10" fmla="*/ 6362997 w 399"/>
                <a:gd name="T11" fmla="*/ 41287617 h 581"/>
                <a:gd name="T12" fmla="*/ 6362997 w 399"/>
                <a:gd name="T13" fmla="*/ 44878436 h 581"/>
                <a:gd name="T14" fmla="*/ 6362997 w 399"/>
                <a:gd name="T15" fmla="*/ 48467906 h 581"/>
                <a:gd name="T16" fmla="*/ 7953431 w 399"/>
                <a:gd name="T17" fmla="*/ 52058714 h 581"/>
                <a:gd name="T18" fmla="*/ 6362997 w 399"/>
                <a:gd name="T19" fmla="*/ 52058714 h 581"/>
                <a:gd name="T20" fmla="*/ 6362997 w 399"/>
                <a:gd name="T21" fmla="*/ 55648184 h 581"/>
                <a:gd name="T22" fmla="*/ 4772563 w 399"/>
                <a:gd name="T23" fmla="*/ 55648184 h 581"/>
                <a:gd name="T24" fmla="*/ 4772563 w 399"/>
                <a:gd name="T25" fmla="*/ 57443589 h 581"/>
                <a:gd name="T26" fmla="*/ 3180868 w 399"/>
                <a:gd name="T27" fmla="*/ 53854119 h 581"/>
                <a:gd name="T28" fmla="*/ 3180868 w 399"/>
                <a:gd name="T29" fmla="*/ 52058714 h 581"/>
                <a:gd name="T30" fmla="*/ 3180868 w 399"/>
                <a:gd name="T31" fmla="*/ 52058714 h 581"/>
                <a:gd name="T32" fmla="*/ 3180868 w 399"/>
                <a:gd name="T33" fmla="*/ 52058714 h 581"/>
                <a:gd name="T34" fmla="*/ 3180868 w 399"/>
                <a:gd name="T35" fmla="*/ 50263310 h 581"/>
                <a:gd name="T36" fmla="*/ 3180868 w 399"/>
                <a:gd name="T37" fmla="*/ 52058714 h 581"/>
                <a:gd name="T38" fmla="*/ 3180868 w 399"/>
                <a:gd name="T39" fmla="*/ 53854119 h 581"/>
                <a:gd name="T40" fmla="*/ 3180868 w 399"/>
                <a:gd name="T41" fmla="*/ 52058714 h 581"/>
                <a:gd name="T42" fmla="*/ 3180868 w 399"/>
                <a:gd name="T43" fmla="*/ 50263310 h 581"/>
                <a:gd name="T44" fmla="*/ 3180868 w 399"/>
                <a:gd name="T45" fmla="*/ 48467906 h 581"/>
                <a:gd name="T46" fmla="*/ 3180868 w 399"/>
                <a:gd name="T47" fmla="*/ 46673840 h 581"/>
                <a:gd name="T48" fmla="*/ 3180868 w 399"/>
                <a:gd name="T49" fmla="*/ 44878436 h 581"/>
                <a:gd name="T50" fmla="*/ 3180868 w 399"/>
                <a:gd name="T51" fmla="*/ 43083021 h 581"/>
                <a:gd name="T52" fmla="*/ 3180868 w 399"/>
                <a:gd name="T53" fmla="*/ 39492212 h 581"/>
                <a:gd name="T54" fmla="*/ 3180868 w 399"/>
                <a:gd name="T55" fmla="*/ 37698147 h 581"/>
                <a:gd name="T56" fmla="*/ 3180868 w 399"/>
                <a:gd name="T57" fmla="*/ 37698147 h 581"/>
                <a:gd name="T58" fmla="*/ 3180868 w 399"/>
                <a:gd name="T59" fmla="*/ 34107338 h 581"/>
                <a:gd name="T60" fmla="*/ 3180868 w 399"/>
                <a:gd name="T61" fmla="*/ 34107338 h 581"/>
                <a:gd name="T62" fmla="*/ 3180868 w 399"/>
                <a:gd name="T63" fmla="*/ 30516529 h 581"/>
                <a:gd name="T64" fmla="*/ 3180868 w 399"/>
                <a:gd name="T65" fmla="*/ 30516529 h 581"/>
                <a:gd name="T66" fmla="*/ 3180868 w 399"/>
                <a:gd name="T67" fmla="*/ 28722464 h 581"/>
                <a:gd name="T68" fmla="*/ 3180868 w 399"/>
                <a:gd name="T69" fmla="*/ 26927059 h 581"/>
                <a:gd name="T70" fmla="*/ 3180868 w 399"/>
                <a:gd name="T71" fmla="*/ 26927059 h 581"/>
                <a:gd name="T72" fmla="*/ 3180868 w 399"/>
                <a:gd name="T73" fmla="*/ 26927059 h 581"/>
                <a:gd name="T74" fmla="*/ 3180868 w 399"/>
                <a:gd name="T75" fmla="*/ 25131655 h 581"/>
                <a:gd name="T76" fmla="*/ 3180868 w 399"/>
                <a:gd name="T77" fmla="*/ 21540841 h 581"/>
                <a:gd name="T78" fmla="*/ 3180868 w 399"/>
                <a:gd name="T79" fmla="*/ 16155967 h 581"/>
                <a:gd name="T80" fmla="*/ 3180868 w 399"/>
                <a:gd name="T81" fmla="*/ 14360562 h 581"/>
                <a:gd name="T82" fmla="*/ 3180868 w 399"/>
                <a:gd name="T83" fmla="*/ 10771090 h 581"/>
                <a:gd name="T84" fmla="*/ 3180868 w 399"/>
                <a:gd name="T85" fmla="*/ 7180281 h 581"/>
                <a:gd name="T86" fmla="*/ 3180868 w 399"/>
                <a:gd name="T87" fmla="*/ 5384876 h 581"/>
                <a:gd name="T88" fmla="*/ 3180868 w 399"/>
                <a:gd name="T89" fmla="*/ 5384876 h 581"/>
                <a:gd name="T90" fmla="*/ 3180868 w 399"/>
                <a:gd name="T91" fmla="*/ 5384876 h 581"/>
                <a:gd name="T92" fmla="*/ 3180868 w 399"/>
                <a:gd name="T93" fmla="*/ 0 h 581"/>
                <a:gd name="T94" fmla="*/ 3180868 w 399"/>
                <a:gd name="T95" fmla="*/ 5384876 h 581"/>
                <a:gd name="T96" fmla="*/ 3180868 w 399"/>
                <a:gd name="T97" fmla="*/ 7180281 h 581"/>
                <a:gd name="T98" fmla="*/ 3180868 w 399"/>
                <a:gd name="T99" fmla="*/ 12566497 h 581"/>
                <a:gd name="T100" fmla="*/ 3180868 w 399"/>
                <a:gd name="T101" fmla="*/ 14360562 h 581"/>
                <a:gd name="T102" fmla="*/ 3180868 w 399"/>
                <a:gd name="T103" fmla="*/ 16155967 h 581"/>
                <a:gd name="T104" fmla="*/ 3180868 w 399"/>
                <a:gd name="T105" fmla="*/ 17951371 h 581"/>
                <a:gd name="T106" fmla="*/ 3180868 w 399"/>
                <a:gd name="T107" fmla="*/ 19746776 h 581"/>
                <a:gd name="T108" fmla="*/ 3180868 w 399"/>
                <a:gd name="T109" fmla="*/ 23336251 h 581"/>
                <a:gd name="T110" fmla="*/ 3180868 w 399"/>
                <a:gd name="T111" fmla="*/ 26927059 h 581"/>
                <a:gd name="T112" fmla="*/ 3180868 w 399"/>
                <a:gd name="T113" fmla="*/ 28722464 h 5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9"/>
                <a:gd name="T172" fmla="*/ 0 h 581"/>
                <a:gd name="T173" fmla="*/ 399 w 399"/>
                <a:gd name="T174" fmla="*/ 581 h 5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9" h="581">
                  <a:moveTo>
                    <a:pt x="237" y="290"/>
                  </a:moveTo>
                  <a:lnTo>
                    <a:pt x="237" y="301"/>
                  </a:lnTo>
                  <a:lnTo>
                    <a:pt x="249" y="301"/>
                  </a:lnTo>
                  <a:lnTo>
                    <a:pt x="249" y="311"/>
                  </a:lnTo>
                  <a:lnTo>
                    <a:pt x="261" y="311"/>
                  </a:lnTo>
                  <a:lnTo>
                    <a:pt x="261" y="321"/>
                  </a:lnTo>
                  <a:lnTo>
                    <a:pt x="274" y="321"/>
                  </a:lnTo>
                  <a:lnTo>
                    <a:pt x="274" y="330"/>
                  </a:lnTo>
                  <a:lnTo>
                    <a:pt x="287" y="330"/>
                  </a:lnTo>
                  <a:lnTo>
                    <a:pt x="287" y="342"/>
                  </a:lnTo>
                  <a:lnTo>
                    <a:pt x="299" y="342"/>
                  </a:lnTo>
                  <a:lnTo>
                    <a:pt x="299" y="351"/>
                  </a:lnTo>
                  <a:lnTo>
                    <a:pt x="299" y="361"/>
                  </a:lnTo>
                  <a:lnTo>
                    <a:pt x="312" y="361"/>
                  </a:lnTo>
                  <a:lnTo>
                    <a:pt x="312" y="371"/>
                  </a:lnTo>
                  <a:lnTo>
                    <a:pt x="312" y="381"/>
                  </a:lnTo>
                  <a:lnTo>
                    <a:pt x="326" y="381"/>
                  </a:lnTo>
                  <a:lnTo>
                    <a:pt x="312" y="381"/>
                  </a:lnTo>
                  <a:lnTo>
                    <a:pt x="326" y="381"/>
                  </a:lnTo>
                  <a:lnTo>
                    <a:pt x="326" y="390"/>
                  </a:lnTo>
                  <a:lnTo>
                    <a:pt x="326" y="401"/>
                  </a:lnTo>
                  <a:lnTo>
                    <a:pt x="337" y="401"/>
                  </a:lnTo>
                  <a:lnTo>
                    <a:pt x="326" y="401"/>
                  </a:lnTo>
                  <a:lnTo>
                    <a:pt x="337" y="401"/>
                  </a:lnTo>
                  <a:lnTo>
                    <a:pt x="326" y="401"/>
                  </a:lnTo>
                  <a:lnTo>
                    <a:pt x="337" y="401"/>
                  </a:lnTo>
                  <a:lnTo>
                    <a:pt x="337" y="411"/>
                  </a:lnTo>
                  <a:lnTo>
                    <a:pt x="326" y="411"/>
                  </a:lnTo>
                  <a:lnTo>
                    <a:pt x="337" y="411"/>
                  </a:lnTo>
                  <a:lnTo>
                    <a:pt x="337" y="421"/>
                  </a:lnTo>
                  <a:lnTo>
                    <a:pt x="337" y="430"/>
                  </a:lnTo>
                  <a:lnTo>
                    <a:pt x="337" y="441"/>
                  </a:lnTo>
                  <a:lnTo>
                    <a:pt x="350" y="441"/>
                  </a:lnTo>
                  <a:lnTo>
                    <a:pt x="350" y="450"/>
                  </a:lnTo>
                  <a:lnTo>
                    <a:pt x="350" y="461"/>
                  </a:lnTo>
                  <a:lnTo>
                    <a:pt x="350" y="471"/>
                  </a:lnTo>
                  <a:lnTo>
                    <a:pt x="362" y="471"/>
                  </a:lnTo>
                  <a:lnTo>
                    <a:pt x="362" y="481"/>
                  </a:lnTo>
                  <a:lnTo>
                    <a:pt x="374" y="481"/>
                  </a:lnTo>
                  <a:lnTo>
                    <a:pt x="374" y="492"/>
                  </a:lnTo>
                  <a:lnTo>
                    <a:pt x="374" y="501"/>
                  </a:lnTo>
                  <a:lnTo>
                    <a:pt x="374" y="512"/>
                  </a:lnTo>
                  <a:lnTo>
                    <a:pt x="388" y="512"/>
                  </a:lnTo>
                  <a:lnTo>
                    <a:pt x="388" y="521"/>
                  </a:lnTo>
                  <a:lnTo>
                    <a:pt x="399" y="521"/>
                  </a:lnTo>
                  <a:lnTo>
                    <a:pt x="399" y="531"/>
                  </a:lnTo>
                  <a:lnTo>
                    <a:pt x="388" y="531"/>
                  </a:lnTo>
                  <a:lnTo>
                    <a:pt x="374" y="531"/>
                  </a:lnTo>
                  <a:lnTo>
                    <a:pt x="374" y="541"/>
                  </a:lnTo>
                  <a:lnTo>
                    <a:pt x="362" y="541"/>
                  </a:lnTo>
                  <a:lnTo>
                    <a:pt x="362" y="552"/>
                  </a:lnTo>
                  <a:lnTo>
                    <a:pt x="350" y="552"/>
                  </a:lnTo>
                  <a:lnTo>
                    <a:pt x="362" y="552"/>
                  </a:lnTo>
                  <a:lnTo>
                    <a:pt x="350" y="552"/>
                  </a:lnTo>
                  <a:lnTo>
                    <a:pt x="350" y="561"/>
                  </a:lnTo>
                  <a:lnTo>
                    <a:pt x="337" y="561"/>
                  </a:lnTo>
                  <a:lnTo>
                    <a:pt x="326" y="561"/>
                  </a:lnTo>
                  <a:lnTo>
                    <a:pt x="326" y="571"/>
                  </a:lnTo>
                  <a:lnTo>
                    <a:pt x="312" y="571"/>
                  </a:lnTo>
                  <a:lnTo>
                    <a:pt x="312" y="561"/>
                  </a:lnTo>
                  <a:lnTo>
                    <a:pt x="299" y="561"/>
                  </a:lnTo>
                  <a:lnTo>
                    <a:pt x="299" y="571"/>
                  </a:lnTo>
                  <a:lnTo>
                    <a:pt x="287" y="571"/>
                  </a:lnTo>
                  <a:lnTo>
                    <a:pt x="287" y="581"/>
                  </a:lnTo>
                  <a:lnTo>
                    <a:pt x="274" y="581"/>
                  </a:lnTo>
                  <a:lnTo>
                    <a:pt x="274" y="571"/>
                  </a:lnTo>
                  <a:lnTo>
                    <a:pt x="261" y="571"/>
                  </a:lnTo>
                  <a:lnTo>
                    <a:pt x="261" y="561"/>
                  </a:lnTo>
                  <a:lnTo>
                    <a:pt x="249" y="561"/>
                  </a:lnTo>
                  <a:lnTo>
                    <a:pt x="249" y="552"/>
                  </a:lnTo>
                  <a:lnTo>
                    <a:pt x="249" y="541"/>
                  </a:lnTo>
                  <a:lnTo>
                    <a:pt x="249" y="531"/>
                  </a:lnTo>
                  <a:lnTo>
                    <a:pt x="261" y="531"/>
                  </a:lnTo>
                  <a:lnTo>
                    <a:pt x="249" y="531"/>
                  </a:lnTo>
                  <a:lnTo>
                    <a:pt x="237" y="531"/>
                  </a:lnTo>
                  <a:lnTo>
                    <a:pt x="237" y="541"/>
                  </a:lnTo>
                  <a:lnTo>
                    <a:pt x="225" y="541"/>
                  </a:lnTo>
                  <a:lnTo>
                    <a:pt x="212" y="541"/>
                  </a:lnTo>
                  <a:lnTo>
                    <a:pt x="199" y="541"/>
                  </a:lnTo>
                  <a:lnTo>
                    <a:pt x="187" y="541"/>
                  </a:lnTo>
                  <a:lnTo>
                    <a:pt x="187" y="531"/>
                  </a:lnTo>
                  <a:lnTo>
                    <a:pt x="187" y="521"/>
                  </a:lnTo>
                  <a:lnTo>
                    <a:pt x="187" y="512"/>
                  </a:lnTo>
                  <a:lnTo>
                    <a:pt x="174" y="512"/>
                  </a:lnTo>
                  <a:lnTo>
                    <a:pt x="174" y="521"/>
                  </a:lnTo>
                  <a:lnTo>
                    <a:pt x="174" y="512"/>
                  </a:lnTo>
                  <a:lnTo>
                    <a:pt x="162" y="512"/>
                  </a:lnTo>
                  <a:lnTo>
                    <a:pt x="162" y="521"/>
                  </a:lnTo>
                  <a:lnTo>
                    <a:pt x="162" y="512"/>
                  </a:lnTo>
                  <a:lnTo>
                    <a:pt x="149" y="512"/>
                  </a:lnTo>
                  <a:lnTo>
                    <a:pt x="149" y="521"/>
                  </a:lnTo>
                  <a:lnTo>
                    <a:pt x="136" y="521"/>
                  </a:lnTo>
                  <a:lnTo>
                    <a:pt x="136" y="531"/>
                  </a:lnTo>
                  <a:lnTo>
                    <a:pt x="136" y="541"/>
                  </a:lnTo>
                  <a:lnTo>
                    <a:pt x="125" y="541"/>
                  </a:lnTo>
                  <a:lnTo>
                    <a:pt x="125" y="552"/>
                  </a:lnTo>
                  <a:lnTo>
                    <a:pt x="125" y="561"/>
                  </a:lnTo>
                  <a:lnTo>
                    <a:pt x="112" y="561"/>
                  </a:lnTo>
                  <a:lnTo>
                    <a:pt x="100" y="561"/>
                  </a:lnTo>
                  <a:lnTo>
                    <a:pt x="100" y="552"/>
                  </a:lnTo>
                  <a:lnTo>
                    <a:pt x="100" y="541"/>
                  </a:lnTo>
                  <a:lnTo>
                    <a:pt x="87" y="541"/>
                  </a:lnTo>
                  <a:lnTo>
                    <a:pt x="87" y="531"/>
                  </a:lnTo>
                  <a:lnTo>
                    <a:pt x="87" y="521"/>
                  </a:lnTo>
                  <a:lnTo>
                    <a:pt x="73" y="521"/>
                  </a:lnTo>
                  <a:lnTo>
                    <a:pt x="62" y="521"/>
                  </a:lnTo>
                  <a:lnTo>
                    <a:pt x="62" y="512"/>
                  </a:lnTo>
                  <a:lnTo>
                    <a:pt x="49" y="512"/>
                  </a:lnTo>
                  <a:lnTo>
                    <a:pt x="35" y="512"/>
                  </a:lnTo>
                  <a:lnTo>
                    <a:pt x="35" y="501"/>
                  </a:lnTo>
                  <a:lnTo>
                    <a:pt x="35" y="512"/>
                  </a:lnTo>
                  <a:lnTo>
                    <a:pt x="24" y="512"/>
                  </a:lnTo>
                  <a:lnTo>
                    <a:pt x="24" y="501"/>
                  </a:lnTo>
                  <a:lnTo>
                    <a:pt x="35" y="501"/>
                  </a:lnTo>
                  <a:lnTo>
                    <a:pt x="35" y="492"/>
                  </a:lnTo>
                  <a:lnTo>
                    <a:pt x="49" y="492"/>
                  </a:lnTo>
                  <a:lnTo>
                    <a:pt x="35" y="492"/>
                  </a:lnTo>
                  <a:lnTo>
                    <a:pt x="35" y="481"/>
                  </a:lnTo>
                  <a:lnTo>
                    <a:pt x="49" y="481"/>
                  </a:lnTo>
                  <a:lnTo>
                    <a:pt x="35" y="481"/>
                  </a:lnTo>
                  <a:lnTo>
                    <a:pt x="49" y="481"/>
                  </a:lnTo>
                  <a:lnTo>
                    <a:pt x="49" y="471"/>
                  </a:lnTo>
                  <a:lnTo>
                    <a:pt x="35" y="471"/>
                  </a:lnTo>
                  <a:lnTo>
                    <a:pt x="35" y="461"/>
                  </a:lnTo>
                  <a:lnTo>
                    <a:pt x="35" y="450"/>
                  </a:lnTo>
                  <a:lnTo>
                    <a:pt x="24" y="450"/>
                  </a:lnTo>
                  <a:lnTo>
                    <a:pt x="35" y="450"/>
                  </a:lnTo>
                  <a:lnTo>
                    <a:pt x="24" y="450"/>
                  </a:lnTo>
                  <a:lnTo>
                    <a:pt x="35" y="450"/>
                  </a:lnTo>
                  <a:lnTo>
                    <a:pt x="35" y="441"/>
                  </a:lnTo>
                  <a:lnTo>
                    <a:pt x="35" y="430"/>
                  </a:lnTo>
                  <a:lnTo>
                    <a:pt x="35" y="421"/>
                  </a:lnTo>
                  <a:lnTo>
                    <a:pt x="49" y="421"/>
                  </a:lnTo>
                  <a:lnTo>
                    <a:pt x="49" y="411"/>
                  </a:lnTo>
                  <a:lnTo>
                    <a:pt x="62" y="411"/>
                  </a:lnTo>
                  <a:lnTo>
                    <a:pt x="62" y="401"/>
                  </a:lnTo>
                  <a:lnTo>
                    <a:pt x="73" y="401"/>
                  </a:lnTo>
                  <a:lnTo>
                    <a:pt x="73" y="390"/>
                  </a:lnTo>
                  <a:lnTo>
                    <a:pt x="73" y="381"/>
                  </a:lnTo>
                  <a:lnTo>
                    <a:pt x="73" y="390"/>
                  </a:lnTo>
                  <a:lnTo>
                    <a:pt x="62" y="381"/>
                  </a:lnTo>
                  <a:lnTo>
                    <a:pt x="62" y="390"/>
                  </a:lnTo>
                  <a:lnTo>
                    <a:pt x="62" y="381"/>
                  </a:lnTo>
                  <a:lnTo>
                    <a:pt x="49" y="381"/>
                  </a:lnTo>
                  <a:lnTo>
                    <a:pt x="35" y="381"/>
                  </a:lnTo>
                  <a:lnTo>
                    <a:pt x="35" y="371"/>
                  </a:lnTo>
                  <a:lnTo>
                    <a:pt x="24" y="371"/>
                  </a:lnTo>
                  <a:lnTo>
                    <a:pt x="24" y="361"/>
                  </a:lnTo>
                  <a:lnTo>
                    <a:pt x="24" y="351"/>
                  </a:lnTo>
                  <a:lnTo>
                    <a:pt x="11" y="351"/>
                  </a:lnTo>
                  <a:lnTo>
                    <a:pt x="11" y="361"/>
                  </a:lnTo>
                  <a:lnTo>
                    <a:pt x="11" y="351"/>
                  </a:lnTo>
                  <a:lnTo>
                    <a:pt x="11" y="342"/>
                  </a:lnTo>
                  <a:lnTo>
                    <a:pt x="0" y="342"/>
                  </a:lnTo>
                  <a:lnTo>
                    <a:pt x="11" y="342"/>
                  </a:lnTo>
                  <a:lnTo>
                    <a:pt x="11" y="330"/>
                  </a:lnTo>
                  <a:lnTo>
                    <a:pt x="0" y="330"/>
                  </a:lnTo>
                  <a:lnTo>
                    <a:pt x="0" y="321"/>
                  </a:lnTo>
                  <a:lnTo>
                    <a:pt x="11" y="321"/>
                  </a:lnTo>
                  <a:lnTo>
                    <a:pt x="11" y="311"/>
                  </a:lnTo>
                  <a:lnTo>
                    <a:pt x="24" y="311"/>
                  </a:lnTo>
                  <a:lnTo>
                    <a:pt x="24" y="301"/>
                  </a:lnTo>
                  <a:lnTo>
                    <a:pt x="35" y="301"/>
                  </a:lnTo>
                  <a:lnTo>
                    <a:pt x="35" y="311"/>
                  </a:lnTo>
                  <a:lnTo>
                    <a:pt x="35" y="301"/>
                  </a:lnTo>
                  <a:lnTo>
                    <a:pt x="49" y="301"/>
                  </a:lnTo>
                  <a:lnTo>
                    <a:pt x="49" y="290"/>
                  </a:lnTo>
                  <a:lnTo>
                    <a:pt x="35" y="290"/>
                  </a:lnTo>
                  <a:lnTo>
                    <a:pt x="35" y="282"/>
                  </a:lnTo>
                  <a:lnTo>
                    <a:pt x="49" y="282"/>
                  </a:lnTo>
                  <a:lnTo>
                    <a:pt x="49" y="271"/>
                  </a:lnTo>
                  <a:lnTo>
                    <a:pt x="62" y="271"/>
                  </a:lnTo>
                  <a:lnTo>
                    <a:pt x="62" y="261"/>
                  </a:lnTo>
                  <a:lnTo>
                    <a:pt x="49" y="261"/>
                  </a:lnTo>
                  <a:lnTo>
                    <a:pt x="49" y="271"/>
                  </a:lnTo>
                  <a:lnTo>
                    <a:pt x="49" y="261"/>
                  </a:lnTo>
                  <a:lnTo>
                    <a:pt x="35" y="261"/>
                  </a:lnTo>
                  <a:lnTo>
                    <a:pt x="49" y="261"/>
                  </a:lnTo>
                  <a:lnTo>
                    <a:pt x="35" y="261"/>
                  </a:lnTo>
                  <a:lnTo>
                    <a:pt x="49" y="261"/>
                  </a:lnTo>
                  <a:lnTo>
                    <a:pt x="35" y="261"/>
                  </a:lnTo>
                  <a:lnTo>
                    <a:pt x="35" y="251"/>
                  </a:lnTo>
                  <a:lnTo>
                    <a:pt x="24" y="251"/>
                  </a:lnTo>
                  <a:lnTo>
                    <a:pt x="24" y="261"/>
                  </a:lnTo>
                  <a:lnTo>
                    <a:pt x="35" y="261"/>
                  </a:lnTo>
                  <a:lnTo>
                    <a:pt x="24" y="261"/>
                  </a:lnTo>
                  <a:lnTo>
                    <a:pt x="24" y="251"/>
                  </a:lnTo>
                  <a:lnTo>
                    <a:pt x="11" y="251"/>
                  </a:lnTo>
                  <a:lnTo>
                    <a:pt x="11" y="261"/>
                  </a:lnTo>
                  <a:lnTo>
                    <a:pt x="11" y="251"/>
                  </a:lnTo>
                  <a:lnTo>
                    <a:pt x="11" y="240"/>
                  </a:lnTo>
                  <a:lnTo>
                    <a:pt x="24" y="240"/>
                  </a:lnTo>
                  <a:lnTo>
                    <a:pt x="24" y="230"/>
                  </a:lnTo>
                  <a:lnTo>
                    <a:pt x="24" y="220"/>
                  </a:lnTo>
                  <a:lnTo>
                    <a:pt x="11" y="220"/>
                  </a:lnTo>
                  <a:lnTo>
                    <a:pt x="11" y="211"/>
                  </a:lnTo>
                  <a:lnTo>
                    <a:pt x="11" y="200"/>
                  </a:lnTo>
                  <a:lnTo>
                    <a:pt x="11" y="191"/>
                  </a:lnTo>
                  <a:lnTo>
                    <a:pt x="11" y="180"/>
                  </a:lnTo>
                  <a:lnTo>
                    <a:pt x="11" y="171"/>
                  </a:lnTo>
                  <a:lnTo>
                    <a:pt x="24" y="171"/>
                  </a:lnTo>
                  <a:lnTo>
                    <a:pt x="35" y="171"/>
                  </a:lnTo>
                  <a:lnTo>
                    <a:pt x="35" y="160"/>
                  </a:lnTo>
                  <a:lnTo>
                    <a:pt x="35" y="151"/>
                  </a:lnTo>
                  <a:lnTo>
                    <a:pt x="35" y="141"/>
                  </a:lnTo>
                  <a:lnTo>
                    <a:pt x="24" y="141"/>
                  </a:lnTo>
                  <a:lnTo>
                    <a:pt x="24" y="131"/>
                  </a:lnTo>
                  <a:lnTo>
                    <a:pt x="24" y="120"/>
                  </a:lnTo>
                  <a:lnTo>
                    <a:pt x="24" y="111"/>
                  </a:lnTo>
                  <a:lnTo>
                    <a:pt x="11" y="111"/>
                  </a:lnTo>
                  <a:lnTo>
                    <a:pt x="11" y="100"/>
                  </a:lnTo>
                  <a:lnTo>
                    <a:pt x="24" y="100"/>
                  </a:lnTo>
                  <a:lnTo>
                    <a:pt x="24" y="91"/>
                  </a:lnTo>
                  <a:lnTo>
                    <a:pt x="35" y="91"/>
                  </a:lnTo>
                  <a:lnTo>
                    <a:pt x="35" y="80"/>
                  </a:lnTo>
                  <a:lnTo>
                    <a:pt x="49" y="80"/>
                  </a:lnTo>
                  <a:lnTo>
                    <a:pt x="49" y="71"/>
                  </a:lnTo>
                  <a:lnTo>
                    <a:pt x="49" y="60"/>
                  </a:lnTo>
                  <a:lnTo>
                    <a:pt x="62" y="60"/>
                  </a:lnTo>
                  <a:lnTo>
                    <a:pt x="73" y="60"/>
                  </a:lnTo>
                  <a:lnTo>
                    <a:pt x="73" y="71"/>
                  </a:lnTo>
                  <a:lnTo>
                    <a:pt x="87" y="71"/>
                  </a:lnTo>
                  <a:lnTo>
                    <a:pt x="100" y="71"/>
                  </a:lnTo>
                  <a:lnTo>
                    <a:pt x="100" y="60"/>
                  </a:lnTo>
                  <a:lnTo>
                    <a:pt x="112" y="60"/>
                  </a:lnTo>
                  <a:lnTo>
                    <a:pt x="112" y="51"/>
                  </a:lnTo>
                  <a:lnTo>
                    <a:pt x="125" y="51"/>
                  </a:lnTo>
                  <a:lnTo>
                    <a:pt x="125" y="41"/>
                  </a:lnTo>
                  <a:lnTo>
                    <a:pt x="125" y="30"/>
                  </a:lnTo>
                  <a:lnTo>
                    <a:pt x="125" y="20"/>
                  </a:lnTo>
                  <a:lnTo>
                    <a:pt x="136" y="20"/>
                  </a:lnTo>
                  <a:lnTo>
                    <a:pt x="136" y="10"/>
                  </a:lnTo>
                  <a:lnTo>
                    <a:pt x="149" y="10"/>
                  </a:lnTo>
                  <a:lnTo>
                    <a:pt x="149" y="0"/>
                  </a:lnTo>
                  <a:lnTo>
                    <a:pt x="162" y="0"/>
                  </a:lnTo>
                  <a:lnTo>
                    <a:pt x="174" y="0"/>
                  </a:lnTo>
                  <a:lnTo>
                    <a:pt x="174" y="10"/>
                  </a:lnTo>
                  <a:lnTo>
                    <a:pt x="187" y="10"/>
                  </a:lnTo>
                  <a:lnTo>
                    <a:pt x="187" y="20"/>
                  </a:lnTo>
                  <a:lnTo>
                    <a:pt x="187" y="30"/>
                  </a:lnTo>
                  <a:lnTo>
                    <a:pt x="187" y="41"/>
                  </a:lnTo>
                  <a:lnTo>
                    <a:pt x="187" y="51"/>
                  </a:lnTo>
                  <a:lnTo>
                    <a:pt x="187" y="60"/>
                  </a:lnTo>
                  <a:lnTo>
                    <a:pt x="187" y="71"/>
                  </a:lnTo>
                  <a:lnTo>
                    <a:pt x="187" y="80"/>
                  </a:lnTo>
                  <a:lnTo>
                    <a:pt x="174" y="80"/>
                  </a:lnTo>
                  <a:lnTo>
                    <a:pt x="174" y="91"/>
                  </a:lnTo>
                  <a:lnTo>
                    <a:pt x="174" y="100"/>
                  </a:lnTo>
                  <a:lnTo>
                    <a:pt x="174" y="111"/>
                  </a:lnTo>
                  <a:lnTo>
                    <a:pt x="174" y="120"/>
                  </a:lnTo>
                  <a:lnTo>
                    <a:pt x="187" y="120"/>
                  </a:lnTo>
                  <a:lnTo>
                    <a:pt x="187" y="131"/>
                  </a:lnTo>
                  <a:lnTo>
                    <a:pt x="187" y="120"/>
                  </a:lnTo>
                  <a:lnTo>
                    <a:pt x="199" y="120"/>
                  </a:lnTo>
                  <a:lnTo>
                    <a:pt x="199" y="131"/>
                  </a:lnTo>
                  <a:lnTo>
                    <a:pt x="212" y="131"/>
                  </a:lnTo>
                  <a:lnTo>
                    <a:pt x="212" y="141"/>
                  </a:lnTo>
                  <a:lnTo>
                    <a:pt x="225" y="151"/>
                  </a:lnTo>
                  <a:lnTo>
                    <a:pt x="212" y="151"/>
                  </a:lnTo>
                  <a:lnTo>
                    <a:pt x="212" y="160"/>
                  </a:lnTo>
                  <a:lnTo>
                    <a:pt x="199" y="160"/>
                  </a:lnTo>
                  <a:lnTo>
                    <a:pt x="212" y="160"/>
                  </a:lnTo>
                  <a:lnTo>
                    <a:pt x="212" y="171"/>
                  </a:lnTo>
                  <a:lnTo>
                    <a:pt x="199" y="171"/>
                  </a:lnTo>
                  <a:lnTo>
                    <a:pt x="199" y="180"/>
                  </a:lnTo>
                  <a:lnTo>
                    <a:pt x="187" y="180"/>
                  </a:lnTo>
                  <a:lnTo>
                    <a:pt x="187" y="191"/>
                  </a:lnTo>
                  <a:lnTo>
                    <a:pt x="187" y="200"/>
                  </a:lnTo>
                  <a:lnTo>
                    <a:pt x="174" y="200"/>
                  </a:lnTo>
                  <a:lnTo>
                    <a:pt x="187" y="200"/>
                  </a:lnTo>
                  <a:lnTo>
                    <a:pt x="187" y="211"/>
                  </a:lnTo>
                  <a:lnTo>
                    <a:pt x="174" y="211"/>
                  </a:lnTo>
                  <a:lnTo>
                    <a:pt x="174" y="220"/>
                  </a:lnTo>
                  <a:lnTo>
                    <a:pt x="174" y="230"/>
                  </a:lnTo>
                  <a:lnTo>
                    <a:pt x="174" y="240"/>
                  </a:lnTo>
                  <a:lnTo>
                    <a:pt x="187" y="240"/>
                  </a:lnTo>
                  <a:lnTo>
                    <a:pt x="187" y="251"/>
                  </a:lnTo>
                  <a:lnTo>
                    <a:pt x="187" y="261"/>
                  </a:lnTo>
                  <a:lnTo>
                    <a:pt x="199" y="261"/>
                  </a:lnTo>
                  <a:lnTo>
                    <a:pt x="199" y="271"/>
                  </a:lnTo>
                  <a:lnTo>
                    <a:pt x="212" y="271"/>
                  </a:lnTo>
                  <a:lnTo>
                    <a:pt x="225" y="271"/>
                  </a:lnTo>
                  <a:lnTo>
                    <a:pt x="225" y="282"/>
                  </a:lnTo>
                  <a:lnTo>
                    <a:pt x="237" y="282"/>
                  </a:lnTo>
                  <a:lnTo>
                    <a:pt x="237" y="290"/>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PE" sz="3600" b="1" i="0" u="none" strike="noStrike" kern="0" cap="none" spc="0" normalizeH="0" baseline="0" noProof="0">
                <a:ln>
                  <a:noFill/>
                </a:ln>
                <a:solidFill>
                  <a:sysClr val="window" lastClr="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1" name="Freeform 16">
              <a:extLst>
                <a:ext uri="{FF2B5EF4-FFF2-40B4-BE49-F238E27FC236}">
                  <a16:creationId xmlns="" xmlns:a16="http://schemas.microsoft.com/office/drawing/2014/main" id="{7B1D766E-2192-8C09-F922-6D09E6D49F4A}"/>
                </a:ext>
              </a:extLst>
            </p:cNvPr>
            <p:cNvSpPr>
              <a:spLocks/>
            </p:cNvSpPr>
            <p:nvPr/>
          </p:nvSpPr>
          <p:spPr bwMode="auto">
            <a:xfrm>
              <a:off x="3281661" y="4401619"/>
              <a:ext cx="946945" cy="1089623"/>
            </a:xfrm>
            <a:custGeom>
              <a:avLst/>
              <a:gdLst>
                <a:gd name="T0" fmla="*/ 6361062 w 833"/>
                <a:gd name="T1" fmla="*/ 43093558 h 795"/>
                <a:gd name="T2" fmla="*/ 4771426 w 833"/>
                <a:gd name="T3" fmla="*/ 41296765 h 795"/>
                <a:gd name="T4" fmla="*/ 3180531 w 833"/>
                <a:gd name="T5" fmla="*/ 39501312 h 795"/>
                <a:gd name="T6" fmla="*/ 3180531 w 833"/>
                <a:gd name="T7" fmla="*/ 37705859 h 795"/>
                <a:gd name="T8" fmla="*/ 3180531 w 833"/>
                <a:gd name="T9" fmla="*/ 35910407 h 795"/>
                <a:gd name="T10" fmla="*/ 3180531 w 833"/>
                <a:gd name="T11" fmla="*/ 30524048 h 795"/>
                <a:gd name="T12" fmla="*/ 3180531 w 833"/>
                <a:gd name="T13" fmla="*/ 26933142 h 795"/>
                <a:gd name="T14" fmla="*/ 3180531 w 833"/>
                <a:gd name="T15" fmla="*/ 25137690 h 795"/>
                <a:gd name="T16" fmla="*/ 3180531 w 833"/>
                <a:gd name="T17" fmla="*/ 17955873 h 795"/>
                <a:gd name="T18" fmla="*/ 3180531 w 833"/>
                <a:gd name="T19" fmla="*/ 16160420 h 795"/>
                <a:gd name="T20" fmla="*/ 3180531 w 833"/>
                <a:gd name="T21" fmla="*/ 19751326 h 795"/>
                <a:gd name="T22" fmla="*/ 3180531 w 833"/>
                <a:gd name="T23" fmla="*/ 16160420 h 795"/>
                <a:gd name="T24" fmla="*/ 3180531 w 833"/>
                <a:gd name="T25" fmla="*/ 12568175 h 795"/>
                <a:gd name="T26" fmla="*/ 3180531 w 833"/>
                <a:gd name="T27" fmla="*/ 5386360 h 795"/>
                <a:gd name="T28" fmla="*/ 3180531 w 833"/>
                <a:gd name="T29" fmla="*/ 5386360 h 795"/>
                <a:gd name="T30" fmla="*/ 3180531 w 833"/>
                <a:gd name="T31" fmla="*/ 5386360 h 795"/>
                <a:gd name="T32" fmla="*/ 3180531 w 833"/>
                <a:gd name="T33" fmla="*/ 5386360 h 795"/>
                <a:gd name="T34" fmla="*/ 4771426 w 833"/>
                <a:gd name="T35" fmla="*/ 5386360 h 795"/>
                <a:gd name="T36" fmla="*/ 6361062 w 833"/>
                <a:gd name="T37" fmla="*/ 5386360 h 795"/>
                <a:gd name="T38" fmla="*/ 6361062 w 833"/>
                <a:gd name="T39" fmla="*/ 5386360 h 795"/>
                <a:gd name="T40" fmla="*/ 6361062 w 833"/>
                <a:gd name="T41" fmla="*/ 5386360 h 795"/>
                <a:gd name="T42" fmla="*/ 6361062 w 833"/>
                <a:gd name="T43" fmla="*/ 5386360 h 795"/>
                <a:gd name="T44" fmla="*/ 6361062 w 833"/>
                <a:gd name="T45" fmla="*/ 5386360 h 795"/>
                <a:gd name="T46" fmla="*/ 6361062 w 833"/>
                <a:gd name="T47" fmla="*/ 10772719 h 795"/>
                <a:gd name="T48" fmla="*/ 7951957 w 833"/>
                <a:gd name="T49" fmla="*/ 16160420 h 795"/>
                <a:gd name="T50" fmla="*/ 7951957 w 833"/>
                <a:gd name="T51" fmla="*/ 17955873 h 795"/>
                <a:gd name="T52" fmla="*/ 7951957 w 833"/>
                <a:gd name="T53" fmla="*/ 19751326 h 795"/>
                <a:gd name="T54" fmla="*/ 7951957 w 833"/>
                <a:gd name="T55" fmla="*/ 26933142 h 795"/>
                <a:gd name="T56" fmla="*/ 9541591 w 833"/>
                <a:gd name="T57" fmla="*/ 30524048 h 795"/>
                <a:gd name="T58" fmla="*/ 9541591 w 833"/>
                <a:gd name="T59" fmla="*/ 30524048 h 795"/>
                <a:gd name="T60" fmla="*/ 11132489 w 833"/>
                <a:gd name="T61" fmla="*/ 30524048 h 795"/>
                <a:gd name="T62" fmla="*/ 12722123 w 833"/>
                <a:gd name="T63" fmla="*/ 32319501 h 795"/>
                <a:gd name="T64" fmla="*/ 14313019 w 833"/>
                <a:gd name="T65" fmla="*/ 34114954 h 795"/>
                <a:gd name="T66" fmla="*/ 15902653 w 833"/>
                <a:gd name="T67" fmla="*/ 34114954 h 795"/>
                <a:gd name="T68" fmla="*/ 15902653 w 833"/>
                <a:gd name="T69" fmla="*/ 39501312 h 795"/>
                <a:gd name="T70" fmla="*/ 14313019 w 833"/>
                <a:gd name="T71" fmla="*/ 43093558 h 795"/>
                <a:gd name="T72" fmla="*/ 12722123 w 833"/>
                <a:gd name="T73" fmla="*/ 48479927 h 795"/>
                <a:gd name="T74" fmla="*/ 12722123 w 833"/>
                <a:gd name="T75" fmla="*/ 50275379 h 795"/>
                <a:gd name="T76" fmla="*/ 12722123 w 833"/>
                <a:gd name="T77" fmla="*/ 53866285 h 795"/>
                <a:gd name="T78" fmla="*/ 12722123 w 833"/>
                <a:gd name="T79" fmla="*/ 59252643 h 795"/>
                <a:gd name="T80" fmla="*/ 12722123 w 833"/>
                <a:gd name="T81" fmla="*/ 61048096 h 795"/>
                <a:gd name="T82" fmla="*/ 12722123 w 833"/>
                <a:gd name="T83" fmla="*/ 66434455 h 795"/>
                <a:gd name="T84" fmla="*/ 12722123 w 833"/>
                <a:gd name="T85" fmla="*/ 75413059 h 795"/>
                <a:gd name="T86" fmla="*/ 11132489 w 833"/>
                <a:gd name="T87" fmla="*/ 77208511 h 795"/>
                <a:gd name="T88" fmla="*/ 11132489 w 833"/>
                <a:gd name="T89" fmla="*/ 71822153 h 795"/>
                <a:gd name="T90" fmla="*/ 11132489 w 833"/>
                <a:gd name="T91" fmla="*/ 68229907 h 795"/>
                <a:gd name="T92" fmla="*/ 9541591 w 833"/>
                <a:gd name="T93" fmla="*/ 68229907 h 795"/>
                <a:gd name="T94" fmla="*/ 9541591 w 833"/>
                <a:gd name="T95" fmla="*/ 70025360 h 795"/>
                <a:gd name="T96" fmla="*/ 9541591 w 833"/>
                <a:gd name="T97" fmla="*/ 68229907 h 795"/>
                <a:gd name="T98" fmla="*/ 7951957 w 833"/>
                <a:gd name="T99" fmla="*/ 66434455 h 795"/>
                <a:gd name="T100" fmla="*/ 7951957 w 833"/>
                <a:gd name="T101" fmla="*/ 64639002 h 795"/>
                <a:gd name="T102" fmla="*/ 7951957 w 833"/>
                <a:gd name="T103" fmla="*/ 66434455 h 795"/>
                <a:gd name="T104" fmla="*/ 7951957 w 833"/>
                <a:gd name="T105" fmla="*/ 66434455 h 795"/>
                <a:gd name="T106" fmla="*/ 6361062 w 833"/>
                <a:gd name="T107" fmla="*/ 66434455 h 795"/>
                <a:gd name="T108" fmla="*/ 6361062 w 833"/>
                <a:gd name="T109" fmla="*/ 59252643 h 795"/>
                <a:gd name="T110" fmla="*/ 6361062 w 833"/>
                <a:gd name="T111" fmla="*/ 57457191 h 795"/>
                <a:gd name="T112" fmla="*/ 7951957 w 833"/>
                <a:gd name="T113" fmla="*/ 53866285 h 795"/>
                <a:gd name="T114" fmla="*/ 7951957 w 833"/>
                <a:gd name="T115" fmla="*/ 48479927 h 7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33"/>
                <a:gd name="T175" fmla="*/ 0 h 795"/>
                <a:gd name="T176" fmla="*/ 833 w 833"/>
                <a:gd name="T177" fmla="*/ 795 h 79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33" h="795">
                  <a:moveTo>
                    <a:pt x="403" y="462"/>
                  </a:moveTo>
                  <a:lnTo>
                    <a:pt x="391" y="462"/>
                  </a:lnTo>
                  <a:lnTo>
                    <a:pt x="379" y="462"/>
                  </a:lnTo>
                  <a:lnTo>
                    <a:pt x="365" y="462"/>
                  </a:lnTo>
                  <a:lnTo>
                    <a:pt x="365" y="453"/>
                  </a:lnTo>
                  <a:lnTo>
                    <a:pt x="365" y="442"/>
                  </a:lnTo>
                  <a:lnTo>
                    <a:pt x="354" y="442"/>
                  </a:lnTo>
                  <a:lnTo>
                    <a:pt x="340" y="442"/>
                  </a:lnTo>
                  <a:lnTo>
                    <a:pt x="327" y="433"/>
                  </a:lnTo>
                  <a:lnTo>
                    <a:pt x="315" y="433"/>
                  </a:lnTo>
                  <a:lnTo>
                    <a:pt x="302" y="433"/>
                  </a:lnTo>
                  <a:lnTo>
                    <a:pt x="302" y="422"/>
                  </a:lnTo>
                  <a:lnTo>
                    <a:pt x="290" y="422"/>
                  </a:lnTo>
                  <a:lnTo>
                    <a:pt x="278" y="422"/>
                  </a:lnTo>
                  <a:lnTo>
                    <a:pt x="278" y="413"/>
                  </a:lnTo>
                  <a:lnTo>
                    <a:pt x="278" y="422"/>
                  </a:lnTo>
                  <a:lnTo>
                    <a:pt x="278" y="413"/>
                  </a:lnTo>
                  <a:lnTo>
                    <a:pt x="264" y="413"/>
                  </a:lnTo>
                  <a:lnTo>
                    <a:pt x="253" y="413"/>
                  </a:lnTo>
                  <a:lnTo>
                    <a:pt x="253" y="402"/>
                  </a:lnTo>
                  <a:lnTo>
                    <a:pt x="239" y="402"/>
                  </a:lnTo>
                  <a:lnTo>
                    <a:pt x="228" y="402"/>
                  </a:lnTo>
                  <a:lnTo>
                    <a:pt x="228" y="413"/>
                  </a:lnTo>
                  <a:lnTo>
                    <a:pt x="214" y="413"/>
                  </a:lnTo>
                  <a:lnTo>
                    <a:pt x="201" y="413"/>
                  </a:lnTo>
                  <a:lnTo>
                    <a:pt x="189" y="413"/>
                  </a:lnTo>
                  <a:lnTo>
                    <a:pt x="176" y="413"/>
                  </a:lnTo>
                  <a:lnTo>
                    <a:pt x="176" y="402"/>
                  </a:lnTo>
                  <a:lnTo>
                    <a:pt x="165" y="402"/>
                  </a:lnTo>
                  <a:lnTo>
                    <a:pt x="165" y="393"/>
                  </a:lnTo>
                  <a:lnTo>
                    <a:pt x="151" y="393"/>
                  </a:lnTo>
                  <a:lnTo>
                    <a:pt x="165" y="393"/>
                  </a:lnTo>
                  <a:lnTo>
                    <a:pt x="151" y="393"/>
                  </a:lnTo>
                  <a:lnTo>
                    <a:pt x="151" y="382"/>
                  </a:lnTo>
                  <a:lnTo>
                    <a:pt x="138" y="382"/>
                  </a:lnTo>
                  <a:lnTo>
                    <a:pt x="138" y="373"/>
                  </a:lnTo>
                  <a:lnTo>
                    <a:pt x="138" y="362"/>
                  </a:lnTo>
                  <a:lnTo>
                    <a:pt x="126" y="362"/>
                  </a:lnTo>
                  <a:lnTo>
                    <a:pt x="126" y="353"/>
                  </a:lnTo>
                  <a:lnTo>
                    <a:pt x="126" y="362"/>
                  </a:lnTo>
                  <a:lnTo>
                    <a:pt x="126" y="353"/>
                  </a:lnTo>
                  <a:lnTo>
                    <a:pt x="126" y="342"/>
                  </a:lnTo>
                  <a:lnTo>
                    <a:pt x="113" y="342"/>
                  </a:lnTo>
                  <a:lnTo>
                    <a:pt x="113" y="332"/>
                  </a:lnTo>
                  <a:lnTo>
                    <a:pt x="113" y="322"/>
                  </a:lnTo>
                  <a:lnTo>
                    <a:pt x="101" y="322"/>
                  </a:lnTo>
                  <a:lnTo>
                    <a:pt x="101" y="311"/>
                  </a:lnTo>
                  <a:lnTo>
                    <a:pt x="113" y="311"/>
                  </a:lnTo>
                  <a:lnTo>
                    <a:pt x="101" y="311"/>
                  </a:lnTo>
                  <a:lnTo>
                    <a:pt x="101" y="302"/>
                  </a:lnTo>
                  <a:lnTo>
                    <a:pt x="88" y="302"/>
                  </a:lnTo>
                  <a:lnTo>
                    <a:pt x="88" y="292"/>
                  </a:lnTo>
                  <a:lnTo>
                    <a:pt x="88" y="282"/>
                  </a:lnTo>
                  <a:lnTo>
                    <a:pt x="75" y="282"/>
                  </a:lnTo>
                  <a:lnTo>
                    <a:pt x="75" y="271"/>
                  </a:lnTo>
                  <a:lnTo>
                    <a:pt x="64" y="271"/>
                  </a:lnTo>
                  <a:lnTo>
                    <a:pt x="75" y="271"/>
                  </a:lnTo>
                  <a:lnTo>
                    <a:pt x="64" y="271"/>
                  </a:lnTo>
                  <a:lnTo>
                    <a:pt x="64" y="262"/>
                  </a:lnTo>
                  <a:lnTo>
                    <a:pt x="64" y="271"/>
                  </a:lnTo>
                  <a:lnTo>
                    <a:pt x="50" y="271"/>
                  </a:lnTo>
                  <a:lnTo>
                    <a:pt x="50" y="262"/>
                  </a:lnTo>
                  <a:lnTo>
                    <a:pt x="50" y="251"/>
                  </a:lnTo>
                  <a:lnTo>
                    <a:pt x="37" y="251"/>
                  </a:lnTo>
                  <a:lnTo>
                    <a:pt x="37" y="242"/>
                  </a:lnTo>
                  <a:lnTo>
                    <a:pt x="37" y="231"/>
                  </a:lnTo>
                  <a:lnTo>
                    <a:pt x="25" y="231"/>
                  </a:lnTo>
                  <a:lnTo>
                    <a:pt x="25" y="221"/>
                  </a:lnTo>
                  <a:lnTo>
                    <a:pt x="12" y="221"/>
                  </a:lnTo>
                  <a:lnTo>
                    <a:pt x="12" y="211"/>
                  </a:lnTo>
                  <a:lnTo>
                    <a:pt x="12" y="202"/>
                  </a:lnTo>
                  <a:lnTo>
                    <a:pt x="12" y="192"/>
                  </a:lnTo>
                  <a:lnTo>
                    <a:pt x="0" y="192"/>
                  </a:lnTo>
                  <a:lnTo>
                    <a:pt x="12" y="192"/>
                  </a:lnTo>
                  <a:lnTo>
                    <a:pt x="12" y="182"/>
                  </a:lnTo>
                  <a:lnTo>
                    <a:pt x="25" y="182"/>
                  </a:lnTo>
                  <a:lnTo>
                    <a:pt x="25" y="171"/>
                  </a:lnTo>
                  <a:lnTo>
                    <a:pt x="37" y="171"/>
                  </a:lnTo>
                  <a:lnTo>
                    <a:pt x="50" y="171"/>
                  </a:lnTo>
                  <a:lnTo>
                    <a:pt x="64" y="171"/>
                  </a:lnTo>
                  <a:lnTo>
                    <a:pt x="64" y="182"/>
                  </a:lnTo>
                  <a:lnTo>
                    <a:pt x="64" y="192"/>
                  </a:lnTo>
                  <a:lnTo>
                    <a:pt x="75" y="202"/>
                  </a:lnTo>
                  <a:lnTo>
                    <a:pt x="75" y="211"/>
                  </a:lnTo>
                  <a:lnTo>
                    <a:pt x="88" y="211"/>
                  </a:lnTo>
                  <a:lnTo>
                    <a:pt x="88" y="221"/>
                  </a:lnTo>
                  <a:lnTo>
                    <a:pt x="101" y="221"/>
                  </a:lnTo>
                  <a:lnTo>
                    <a:pt x="101" y="211"/>
                  </a:lnTo>
                  <a:lnTo>
                    <a:pt x="101" y="202"/>
                  </a:lnTo>
                  <a:lnTo>
                    <a:pt x="101" y="192"/>
                  </a:lnTo>
                  <a:lnTo>
                    <a:pt x="113" y="192"/>
                  </a:lnTo>
                  <a:lnTo>
                    <a:pt x="126" y="192"/>
                  </a:lnTo>
                  <a:lnTo>
                    <a:pt x="126" y="182"/>
                  </a:lnTo>
                  <a:lnTo>
                    <a:pt x="138" y="171"/>
                  </a:lnTo>
                  <a:lnTo>
                    <a:pt x="151" y="171"/>
                  </a:lnTo>
                  <a:lnTo>
                    <a:pt x="138" y="171"/>
                  </a:lnTo>
                  <a:lnTo>
                    <a:pt x="138" y="162"/>
                  </a:lnTo>
                  <a:lnTo>
                    <a:pt x="138" y="171"/>
                  </a:lnTo>
                  <a:lnTo>
                    <a:pt x="138" y="162"/>
                  </a:lnTo>
                  <a:lnTo>
                    <a:pt x="138" y="151"/>
                  </a:lnTo>
                  <a:lnTo>
                    <a:pt x="126" y="151"/>
                  </a:lnTo>
                  <a:lnTo>
                    <a:pt x="126" y="142"/>
                  </a:lnTo>
                  <a:lnTo>
                    <a:pt x="126" y="131"/>
                  </a:lnTo>
                  <a:lnTo>
                    <a:pt x="126" y="121"/>
                  </a:lnTo>
                  <a:lnTo>
                    <a:pt x="113" y="121"/>
                  </a:lnTo>
                  <a:lnTo>
                    <a:pt x="113" y="111"/>
                  </a:lnTo>
                  <a:lnTo>
                    <a:pt x="101" y="111"/>
                  </a:lnTo>
                  <a:lnTo>
                    <a:pt x="101" y="100"/>
                  </a:lnTo>
                  <a:lnTo>
                    <a:pt x="101" y="91"/>
                  </a:lnTo>
                  <a:lnTo>
                    <a:pt x="88" y="91"/>
                  </a:lnTo>
                  <a:lnTo>
                    <a:pt x="88" y="80"/>
                  </a:lnTo>
                  <a:lnTo>
                    <a:pt x="88" y="71"/>
                  </a:lnTo>
                  <a:lnTo>
                    <a:pt x="101" y="71"/>
                  </a:lnTo>
                  <a:lnTo>
                    <a:pt x="101" y="60"/>
                  </a:lnTo>
                  <a:lnTo>
                    <a:pt x="113" y="60"/>
                  </a:lnTo>
                  <a:lnTo>
                    <a:pt x="126" y="60"/>
                  </a:lnTo>
                  <a:lnTo>
                    <a:pt x="126" y="51"/>
                  </a:lnTo>
                  <a:lnTo>
                    <a:pt x="126" y="40"/>
                  </a:lnTo>
                  <a:lnTo>
                    <a:pt x="138" y="40"/>
                  </a:lnTo>
                  <a:lnTo>
                    <a:pt x="138" y="31"/>
                  </a:lnTo>
                  <a:lnTo>
                    <a:pt x="151" y="31"/>
                  </a:lnTo>
                  <a:lnTo>
                    <a:pt x="151" y="20"/>
                  </a:lnTo>
                  <a:lnTo>
                    <a:pt x="165" y="20"/>
                  </a:lnTo>
                  <a:lnTo>
                    <a:pt x="176" y="20"/>
                  </a:lnTo>
                  <a:lnTo>
                    <a:pt x="189" y="20"/>
                  </a:lnTo>
                  <a:lnTo>
                    <a:pt x="189" y="11"/>
                  </a:lnTo>
                  <a:lnTo>
                    <a:pt x="189" y="20"/>
                  </a:lnTo>
                  <a:lnTo>
                    <a:pt x="201" y="20"/>
                  </a:lnTo>
                  <a:lnTo>
                    <a:pt x="201" y="11"/>
                  </a:lnTo>
                  <a:lnTo>
                    <a:pt x="214" y="11"/>
                  </a:lnTo>
                  <a:lnTo>
                    <a:pt x="228" y="11"/>
                  </a:lnTo>
                  <a:lnTo>
                    <a:pt x="228" y="0"/>
                  </a:lnTo>
                  <a:lnTo>
                    <a:pt x="239" y="0"/>
                  </a:lnTo>
                  <a:lnTo>
                    <a:pt x="239" y="11"/>
                  </a:lnTo>
                  <a:lnTo>
                    <a:pt x="239" y="20"/>
                  </a:lnTo>
                  <a:lnTo>
                    <a:pt x="253" y="20"/>
                  </a:lnTo>
                  <a:lnTo>
                    <a:pt x="239" y="20"/>
                  </a:lnTo>
                  <a:lnTo>
                    <a:pt x="239" y="31"/>
                  </a:lnTo>
                  <a:lnTo>
                    <a:pt x="239" y="20"/>
                  </a:lnTo>
                  <a:lnTo>
                    <a:pt x="253" y="20"/>
                  </a:lnTo>
                  <a:lnTo>
                    <a:pt x="253" y="31"/>
                  </a:lnTo>
                  <a:lnTo>
                    <a:pt x="264" y="31"/>
                  </a:lnTo>
                  <a:lnTo>
                    <a:pt x="278" y="31"/>
                  </a:lnTo>
                  <a:lnTo>
                    <a:pt x="290" y="31"/>
                  </a:lnTo>
                  <a:lnTo>
                    <a:pt x="302" y="31"/>
                  </a:lnTo>
                  <a:lnTo>
                    <a:pt x="290" y="31"/>
                  </a:lnTo>
                  <a:lnTo>
                    <a:pt x="302" y="31"/>
                  </a:lnTo>
                  <a:lnTo>
                    <a:pt x="302" y="40"/>
                  </a:lnTo>
                  <a:lnTo>
                    <a:pt x="302" y="31"/>
                  </a:lnTo>
                  <a:lnTo>
                    <a:pt x="302" y="40"/>
                  </a:lnTo>
                  <a:lnTo>
                    <a:pt x="315" y="40"/>
                  </a:lnTo>
                  <a:lnTo>
                    <a:pt x="327" y="40"/>
                  </a:lnTo>
                  <a:lnTo>
                    <a:pt x="315" y="40"/>
                  </a:lnTo>
                  <a:lnTo>
                    <a:pt x="327" y="40"/>
                  </a:lnTo>
                  <a:lnTo>
                    <a:pt x="327" y="51"/>
                  </a:lnTo>
                  <a:lnTo>
                    <a:pt x="340" y="51"/>
                  </a:lnTo>
                  <a:lnTo>
                    <a:pt x="340" y="40"/>
                  </a:lnTo>
                  <a:lnTo>
                    <a:pt x="327" y="40"/>
                  </a:lnTo>
                  <a:lnTo>
                    <a:pt x="340" y="40"/>
                  </a:lnTo>
                  <a:lnTo>
                    <a:pt x="354" y="40"/>
                  </a:lnTo>
                  <a:lnTo>
                    <a:pt x="340" y="40"/>
                  </a:lnTo>
                  <a:lnTo>
                    <a:pt x="354" y="40"/>
                  </a:lnTo>
                  <a:lnTo>
                    <a:pt x="354" y="31"/>
                  </a:lnTo>
                  <a:lnTo>
                    <a:pt x="354" y="40"/>
                  </a:lnTo>
                  <a:lnTo>
                    <a:pt x="354" y="31"/>
                  </a:lnTo>
                  <a:lnTo>
                    <a:pt x="354" y="40"/>
                  </a:lnTo>
                  <a:lnTo>
                    <a:pt x="354" y="31"/>
                  </a:lnTo>
                  <a:lnTo>
                    <a:pt x="354" y="40"/>
                  </a:lnTo>
                  <a:lnTo>
                    <a:pt x="354" y="31"/>
                  </a:lnTo>
                  <a:lnTo>
                    <a:pt x="365" y="31"/>
                  </a:lnTo>
                  <a:lnTo>
                    <a:pt x="379" y="31"/>
                  </a:lnTo>
                  <a:lnTo>
                    <a:pt x="379" y="20"/>
                  </a:lnTo>
                  <a:lnTo>
                    <a:pt x="379" y="31"/>
                  </a:lnTo>
                  <a:lnTo>
                    <a:pt x="379" y="20"/>
                  </a:lnTo>
                  <a:lnTo>
                    <a:pt x="379" y="31"/>
                  </a:lnTo>
                  <a:lnTo>
                    <a:pt x="379" y="20"/>
                  </a:lnTo>
                  <a:lnTo>
                    <a:pt x="379" y="31"/>
                  </a:lnTo>
                  <a:lnTo>
                    <a:pt x="379" y="20"/>
                  </a:lnTo>
                  <a:lnTo>
                    <a:pt x="391" y="20"/>
                  </a:lnTo>
                  <a:lnTo>
                    <a:pt x="403" y="20"/>
                  </a:lnTo>
                  <a:lnTo>
                    <a:pt x="403" y="31"/>
                  </a:lnTo>
                  <a:lnTo>
                    <a:pt x="403" y="40"/>
                  </a:lnTo>
                  <a:lnTo>
                    <a:pt x="391" y="40"/>
                  </a:lnTo>
                  <a:lnTo>
                    <a:pt x="391" y="51"/>
                  </a:lnTo>
                  <a:lnTo>
                    <a:pt x="391" y="60"/>
                  </a:lnTo>
                  <a:lnTo>
                    <a:pt x="391" y="71"/>
                  </a:lnTo>
                  <a:lnTo>
                    <a:pt x="379" y="71"/>
                  </a:lnTo>
                  <a:lnTo>
                    <a:pt x="379" y="80"/>
                  </a:lnTo>
                  <a:lnTo>
                    <a:pt x="379" y="91"/>
                  </a:lnTo>
                  <a:lnTo>
                    <a:pt x="365" y="91"/>
                  </a:lnTo>
                  <a:lnTo>
                    <a:pt x="365" y="100"/>
                  </a:lnTo>
                  <a:lnTo>
                    <a:pt x="365" y="111"/>
                  </a:lnTo>
                  <a:lnTo>
                    <a:pt x="379" y="121"/>
                  </a:lnTo>
                  <a:lnTo>
                    <a:pt x="379" y="131"/>
                  </a:lnTo>
                  <a:lnTo>
                    <a:pt x="379" y="142"/>
                  </a:lnTo>
                  <a:lnTo>
                    <a:pt x="391" y="142"/>
                  </a:lnTo>
                  <a:lnTo>
                    <a:pt x="391" y="151"/>
                  </a:lnTo>
                  <a:lnTo>
                    <a:pt x="391" y="162"/>
                  </a:lnTo>
                  <a:lnTo>
                    <a:pt x="403" y="162"/>
                  </a:lnTo>
                  <a:lnTo>
                    <a:pt x="416" y="162"/>
                  </a:lnTo>
                  <a:lnTo>
                    <a:pt x="428" y="162"/>
                  </a:lnTo>
                  <a:lnTo>
                    <a:pt x="442" y="162"/>
                  </a:lnTo>
                  <a:lnTo>
                    <a:pt x="442" y="171"/>
                  </a:lnTo>
                  <a:lnTo>
                    <a:pt x="442" y="182"/>
                  </a:lnTo>
                  <a:lnTo>
                    <a:pt x="428" y="182"/>
                  </a:lnTo>
                  <a:lnTo>
                    <a:pt x="442" y="182"/>
                  </a:lnTo>
                  <a:lnTo>
                    <a:pt x="428" y="192"/>
                  </a:lnTo>
                  <a:lnTo>
                    <a:pt x="442" y="192"/>
                  </a:lnTo>
                  <a:lnTo>
                    <a:pt x="442" y="202"/>
                  </a:lnTo>
                  <a:lnTo>
                    <a:pt x="442" y="192"/>
                  </a:lnTo>
                  <a:lnTo>
                    <a:pt x="455" y="192"/>
                  </a:lnTo>
                  <a:lnTo>
                    <a:pt x="455" y="202"/>
                  </a:lnTo>
                  <a:lnTo>
                    <a:pt x="467" y="202"/>
                  </a:lnTo>
                  <a:lnTo>
                    <a:pt x="480" y="202"/>
                  </a:lnTo>
                  <a:lnTo>
                    <a:pt x="467" y="202"/>
                  </a:lnTo>
                  <a:lnTo>
                    <a:pt x="467" y="211"/>
                  </a:lnTo>
                  <a:lnTo>
                    <a:pt x="467" y="221"/>
                  </a:lnTo>
                  <a:lnTo>
                    <a:pt x="455" y="221"/>
                  </a:lnTo>
                  <a:lnTo>
                    <a:pt x="442" y="231"/>
                  </a:lnTo>
                  <a:lnTo>
                    <a:pt x="442" y="242"/>
                  </a:lnTo>
                  <a:lnTo>
                    <a:pt x="455" y="242"/>
                  </a:lnTo>
                  <a:lnTo>
                    <a:pt x="455" y="251"/>
                  </a:lnTo>
                  <a:lnTo>
                    <a:pt x="467" y="251"/>
                  </a:lnTo>
                  <a:lnTo>
                    <a:pt x="467" y="262"/>
                  </a:lnTo>
                  <a:lnTo>
                    <a:pt x="467" y="271"/>
                  </a:lnTo>
                  <a:lnTo>
                    <a:pt x="467" y="282"/>
                  </a:lnTo>
                  <a:lnTo>
                    <a:pt x="480" y="282"/>
                  </a:lnTo>
                  <a:lnTo>
                    <a:pt x="492" y="282"/>
                  </a:lnTo>
                  <a:lnTo>
                    <a:pt x="504" y="282"/>
                  </a:lnTo>
                  <a:lnTo>
                    <a:pt x="504" y="292"/>
                  </a:lnTo>
                  <a:lnTo>
                    <a:pt x="518" y="292"/>
                  </a:lnTo>
                  <a:lnTo>
                    <a:pt x="518" y="302"/>
                  </a:lnTo>
                  <a:lnTo>
                    <a:pt x="529" y="302"/>
                  </a:lnTo>
                  <a:lnTo>
                    <a:pt x="529" y="311"/>
                  </a:lnTo>
                  <a:lnTo>
                    <a:pt x="529" y="302"/>
                  </a:lnTo>
                  <a:lnTo>
                    <a:pt x="543" y="302"/>
                  </a:lnTo>
                  <a:lnTo>
                    <a:pt x="554" y="302"/>
                  </a:lnTo>
                  <a:lnTo>
                    <a:pt x="568" y="302"/>
                  </a:lnTo>
                  <a:lnTo>
                    <a:pt x="568" y="311"/>
                  </a:lnTo>
                  <a:lnTo>
                    <a:pt x="581" y="311"/>
                  </a:lnTo>
                  <a:lnTo>
                    <a:pt x="581" y="302"/>
                  </a:lnTo>
                  <a:lnTo>
                    <a:pt x="581" y="311"/>
                  </a:lnTo>
                  <a:lnTo>
                    <a:pt x="593" y="311"/>
                  </a:lnTo>
                  <a:lnTo>
                    <a:pt x="581" y="311"/>
                  </a:lnTo>
                  <a:lnTo>
                    <a:pt x="593" y="311"/>
                  </a:lnTo>
                  <a:lnTo>
                    <a:pt x="593" y="322"/>
                  </a:lnTo>
                  <a:lnTo>
                    <a:pt x="593" y="311"/>
                  </a:lnTo>
                  <a:lnTo>
                    <a:pt x="605" y="311"/>
                  </a:lnTo>
                  <a:lnTo>
                    <a:pt x="605" y="322"/>
                  </a:lnTo>
                  <a:lnTo>
                    <a:pt x="619" y="322"/>
                  </a:lnTo>
                  <a:lnTo>
                    <a:pt x="619" y="332"/>
                  </a:lnTo>
                  <a:lnTo>
                    <a:pt x="631" y="332"/>
                  </a:lnTo>
                  <a:lnTo>
                    <a:pt x="644" y="332"/>
                  </a:lnTo>
                  <a:lnTo>
                    <a:pt x="644" y="342"/>
                  </a:lnTo>
                  <a:lnTo>
                    <a:pt x="656" y="342"/>
                  </a:lnTo>
                  <a:lnTo>
                    <a:pt x="669" y="342"/>
                  </a:lnTo>
                  <a:lnTo>
                    <a:pt x="682" y="342"/>
                  </a:lnTo>
                  <a:lnTo>
                    <a:pt x="694" y="342"/>
                  </a:lnTo>
                  <a:lnTo>
                    <a:pt x="707" y="342"/>
                  </a:lnTo>
                  <a:lnTo>
                    <a:pt x="707" y="353"/>
                  </a:lnTo>
                  <a:lnTo>
                    <a:pt x="718" y="353"/>
                  </a:lnTo>
                  <a:lnTo>
                    <a:pt x="732" y="353"/>
                  </a:lnTo>
                  <a:lnTo>
                    <a:pt x="732" y="362"/>
                  </a:lnTo>
                  <a:lnTo>
                    <a:pt x="745" y="353"/>
                  </a:lnTo>
                  <a:lnTo>
                    <a:pt x="745" y="362"/>
                  </a:lnTo>
                  <a:lnTo>
                    <a:pt x="757" y="353"/>
                  </a:lnTo>
                  <a:lnTo>
                    <a:pt x="770" y="353"/>
                  </a:lnTo>
                  <a:lnTo>
                    <a:pt x="782" y="353"/>
                  </a:lnTo>
                  <a:lnTo>
                    <a:pt x="782" y="362"/>
                  </a:lnTo>
                  <a:lnTo>
                    <a:pt x="795" y="362"/>
                  </a:lnTo>
                  <a:lnTo>
                    <a:pt x="795" y="353"/>
                  </a:lnTo>
                  <a:lnTo>
                    <a:pt x="808" y="353"/>
                  </a:lnTo>
                  <a:lnTo>
                    <a:pt x="819" y="353"/>
                  </a:lnTo>
                  <a:lnTo>
                    <a:pt x="819" y="362"/>
                  </a:lnTo>
                  <a:lnTo>
                    <a:pt x="819" y="373"/>
                  </a:lnTo>
                  <a:lnTo>
                    <a:pt x="819" y="382"/>
                  </a:lnTo>
                  <a:lnTo>
                    <a:pt x="819" y="393"/>
                  </a:lnTo>
                  <a:lnTo>
                    <a:pt x="833" y="393"/>
                  </a:lnTo>
                  <a:lnTo>
                    <a:pt x="819" y="393"/>
                  </a:lnTo>
                  <a:lnTo>
                    <a:pt x="819" y="402"/>
                  </a:lnTo>
                  <a:lnTo>
                    <a:pt x="808" y="402"/>
                  </a:lnTo>
                  <a:lnTo>
                    <a:pt x="808" y="413"/>
                  </a:lnTo>
                  <a:lnTo>
                    <a:pt x="808" y="422"/>
                  </a:lnTo>
                  <a:lnTo>
                    <a:pt x="795" y="422"/>
                  </a:lnTo>
                  <a:lnTo>
                    <a:pt x="795" y="433"/>
                  </a:lnTo>
                  <a:lnTo>
                    <a:pt x="782" y="433"/>
                  </a:lnTo>
                  <a:lnTo>
                    <a:pt x="782" y="442"/>
                  </a:lnTo>
                  <a:lnTo>
                    <a:pt x="782" y="453"/>
                  </a:lnTo>
                  <a:lnTo>
                    <a:pt x="770" y="453"/>
                  </a:lnTo>
                  <a:lnTo>
                    <a:pt x="757" y="453"/>
                  </a:lnTo>
                  <a:lnTo>
                    <a:pt x="757" y="462"/>
                  </a:lnTo>
                  <a:lnTo>
                    <a:pt x="745" y="462"/>
                  </a:lnTo>
                  <a:lnTo>
                    <a:pt x="745" y="473"/>
                  </a:lnTo>
                  <a:lnTo>
                    <a:pt x="745" y="482"/>
                  </a:lnTo>
                  <a:lnTo>
                    <a:pt x="745" y="493"/>
                  </a:lnTo>
                  <a:lnTo>
                    <a:pt x="732" y="493"/>
                  </a:lnTo>
                  <a:lnTo>
                    <a:pt x="718" y="493"/>
                  </a:lnTo>
                  <a:lnTo>
                    <a:pt x="718" y="482"/>
                  </a:lnTo>
                  <a:lnTo>
                    <a:pt x="707" y="482"/>
                  </a:lnTo>
                  <a:lnTo>
                    <a:pt x="707" y="493"/>
                  </a:lnTo>
                  <a:lnTo>
                    <a:pt x="718" y="493"/>
                  </a:lnTo>
                  <a:lnTo>
                    <a:pt x="718" y="503"/>
                  </a:lnTo>
                  <a:lnTo>
                    <a:pt x="718" y="513"/>
                  </a:lnTo>
                  <a:lnTo>
                    <a:pt x="718" y="522"/>
                  </a:lnTo>
                  <a:lnTo>
                    <a:pt x="707" y="522"/>
                  </a:lnTo>
                  <a:lnTo>
                    <a:pt x="707" y="533"/>
                  </a:lnTo>
                  <a:lnTo>
                    <a:pt x="718" y="533"/>
                  </a:lnTo>
                  <a:lnTo>
                    <a:pt x="732" y="533"/>
                  </a:lnTo>
                  <a:lnTo>
                    <a:pt x="732" y="543"/>
                  </a:lnTo>
                  <a:lnTo>
                    <a:pt x="718" y="543"/>
                  </a:lnTo>
                  <a:lnTo>
                    <a:pt x="718" y="553"/>
                  </a:lnTo>
                  <a:lnTo>
                    <a:pt x="707" y="553"/>
                  </a:lnTo>
                  <a:lnTo>
                    <a:pt x="707" y="564"/>
                  </a:lnTo>
                  <a:lnTo>
                    <a:pt x="707" y="574"/>
                  </a:lnTo>
                  <a:lnTo>
                    <a:pt x="694" y="574"/>
                  </a:lnTo>
                  <a:lnTo>
                    <a:pt x="694" y="584"/>
                  </a:lnTo>
                  <a:lnTo>
                    <a:pt x="694" y="593"/>
                  </a:lnTo>
                  <a:lnTo>
                    <a:pt x="682" y="593"/>
                  </a:lnTo>
                  <a:lnTo>
                    <a:pt x="682" y="604"/>
                  </a:lnTo>
                  <a:lnTo>
                    <a:pt x="682" y="613"/>
                  </a:lnTo>
                  <a:lnTo>
                    <a:pt x="682" y="624"/>
                  </a:lnTo>
                  <a:lnTo>
                    <a:pt x="682" y="633"/>
                  </a:lnTo>
                  <a:lnTo>
                    <a:pt x="682" y="624"/>
                  </a:lnTo>
                  <a:lnTo>
                    <a:pt x="682" y="633"/>
                  </a:lnTo>
                  <a:lnTo>
                    <a:pt x="669" y="633"/>
                  </a:lnTo>
                  <a:lnTo>
                    <a:pt x="682" y="633"/>
                  </a:lnTo>
                  <a:lnTo>
                    <a:pt x="669" y="633"/>
                  </a:lnTo>
                  <a:lnTo>
                    <a:pt x="656" y="633"/>
                  </a:lnTo>
                  <a:lnTo>
                    <a:pt x="656" y="644"/>
                  </a:lnTo>
                  <a:lnTo>
                    <a:pt x="656" y="633"/>
                  </a:lnTo>
                  <a:lnTo>
                    <a:pt x="656" y="644"/>
                  </a:lnTo>
                  <a:lnTo>
                    <a:pt x="656" y="653"/>
                  </a:lnTo>
                  <a:lnTo>
                    <a:pt x="669" y="653"/>
                  </a:lnTo>
                  <a:lnTo>
                    <a:pt x="669" y="664"/>
                  </a:lnTo>
                  <a:lnTo>
                    <a:pt x="682" y="664"/>
                  </a:lnTo>
                  <a:lnTo>
                    <a:pt x="682" y="674"/>
                  </a:lnTo>
                  <a:lnTo>
                    <a:pt x="682" y="684"/>
                  </a:lnTo>
                  <a:lnTo>
                    <a:pt x="682" y="693"/>
                  </a:lnTo>
                  <a:lnTo>
                    <a:pt x="682" y="704"/>
                  </a:lnTo>
                  <a:lnTo>
                    <a:pt x="682" y="714"/>
                  </a:lnTo>
                  <a:lnTo>
                    <a:pt x="682" y="724"/>
                  </a:lnTo>
                  <a:lnTo>
                    <a:pt x="682" y="733"/>
                  </a:lnTo>
                  <a:lnTo>
                    <a:pt x="682" y="745"/>
                  </a:lnTo>
                  <a:lnTo>
                    <a:pt x="682" y="754"/>
                  </a:lnTo>
                  <a:lnTo>
                    <a:pt x="682" y="764"/>
                  </a:lnTo>
                  <a:lnTo>
                    <a:pt x="669" y="764"/>
                  </a:lnTo>
                  <a:lnTo>
                    <a:pt x="669" y="775"/>
                  </a:lnTo>
                  <a:lnTo>
                    <a:pt x="669" y="784"/>
                  </a:lnTo>
                  <a:lnTo>
                    <a:pt x="656" y="784"/>
                  </a:lnTo>
                  <a:lnTo>
                    <a:pt x="656" y="795"/>
                  </a:lnTo>
                  <a:lnTo>
                    <a:pt x="644" y="795"/>
                  </a:lnTo>
                  <a:lnTo>
                    <a:pt x="644" y="784"/>
                  </a:lnTo>
                  <a:lnTo>
                    <a:pt x="631" y="784"/>
                  </a:lnTo>
                  <a:lnTo>
                    <a:pt x="631" y="775"/>
                  </a:lnTo>
                  <a:lnTo>
                    <a:pt x="644" y="775"/>
                  </a:lnTo>
                  <a:lnTo>
                    <a:pt x="644" y="764"/>
                  </a:lnTo>
                  <a:lnTo>
                    <a:pt x="631" y="754"/>
                  </a:lnTo>
                  <a:lnTo>
                    <a:pt x="631" y="745"/>
                  </a:lnTo>
                  <a:lnTo>
                    <a:pt x="644" y="745"/>
                  </a:lnTo>
                  <a:lnTo>
                    <a:pt x="631" y="745"/>
                  </a:lnTo>
                  <a:lnTo>
                    <a:pt x="631" y="733"/>
                  </a:lnTo>
                  <a:lnTo>
                    <a:pt x="644" y="733"/>
                  </a:lnTo>
                  <a:lnTo>
                    <a:pt x="644" y="724"/>
                  </a:lnTo>
                  <a:lnTo>
                    <a:pt x="631" y="724"/>
                  </a:lnTo>
                  <a:lnTo>
                    <a:pt x="631" y="714"/>
                  </a:lnTo>
                  <a:lnTo>
                    <a:pt x="631" y="724"/>
                  </a:lnTo>
                  <a:lnTo>
                    <a:pt x="619" y="724"/>
                  </a:lnTo>
                  <a:lnTo>
                    <a:pt x="619" y="714"/>
                  </a:lnTo>
                  <a:lnTo>
                    <a:pt x="619" y="724"/>
                  </a:lnTo>
                  <a:lnTo>
                    <a:pt x="605" y="724"/>
                  </a:lnTo>
                  <a:lnTo>
                    <a:pt x="593" y="724"/>
                  </a:lnTo>
                  <a:lnTo>
                    <a:pt x="593" y="714"/>
                  </a:lnTo>
                  <a:lnTo>
                    <a:pt x="581" y="714"/>
                  </a:lnTo>
                  <a:lnTo>
                    <a:pt x="581" y="704"/>
                  </a:lnTo>
                  <a:lnTo>
                    <a:pt x="568" y="704"/>
                  </a:lnTo>
                  <a:lnTo>
                    <a:pt x="554" y="704"/>
                  </a:lnTo>
                  <a:lnTo>
                    <a:pt x="568" y="704"/>
                  </a:lnTo>
                  <a:lnTo>
                    <a:pt x="568" y="714"/>
                  </a:lnTo>
                  <a:lnTo>
                    <a:pt x="554" y="714"/>
                  </a:lnTo>
                  <a:lnTo>
                    <a:pt x="554" y="724"/>
                  </a:lnTo>
                  <a:lnTo>
                    <a:pt x="554" y="714"/>
                  </a:lnTo>
                  <a:lnTo>
                    <a:pt x="543" y="714"/>
                  </a:lnTo>
                  <a:lnTo>
                    <a:pt x="543" y="724"/>
                  </a:lnTo>
                  <a:lnTo>
                    <a:pt x="543" y="733"/>
                  </a:lnTo>
                  <a:lnTo>
                    <a:pt x="529" y="733"/>
                  </a:lnTo>
                  <a:lnTo>
                    <a:pt x="529" y="724"/>
                  </a:lnTo>
                  <a:lnTo>
                    <a:pt x="518" y="724"/>
                  </a:lnTo>
                  <a:lnTo>
                    <a:pt x="504" y="724"/>
                  </a:lnTo>
                  <a:lnTo>
                    <a:pt x="504" y="714"/>
                  </a:lnTo>
                  <a:lnTo>
                    <a:pt x="492" y="714"/>
                  </a:lnTo>
                  <a:lnTo>
                    <a:pt x="492" y="724"/>
                  </a:lnTo>
                  <a:lnTo>
                    <a:pt x="492" y="714"/>
                  </a:lnTo>
                  <a:lnTo>
                    <a:pt x="480" y="714"/>
                  </a:lnTo>
                  <a:lnTo>
                    <a:pt x="492" y="714"/>
                  </a:lnTo>
                  <a:lnTo>
                    <a:pt x="492" y="704"/>
                  </a:lnTo>
                  <a:lnTo>
                    <a:pt x="504" y="704"/>
                  </a:lnTo>
                  <a:lnTo>
                    <a:pt x="504" y="693"/>
                  </a:lnTo>
                  <a:lnTo>
                    <a:pt x="504" y="684"/>
                  </a:lnTo>
                  <a:lnTo>
                    <a:pt x="492" y="684"/>
                  </a:lnTo>
                  <a:lnTo>
                    <a:pt x="480" y="684"/>
                  </a:lnTo>
                  <a:lnTo>
                    <a:pt x="480" y="674"/>
                  </a:lnTo>
                  <a:lnTo>
                    <a:pt x="480" y="664"/>
                  </a:lnTo>
                  <a:lnTo>
                    <a:pt x="467" y="664"/>
                  </a:lnTo>
                  <a:lnTo>
                    <a:pt x="467" y="653"/>
                  </a:lnTo>
                  <a:lnTo>
                    <a:pt x="455" y="653"/>
                  </a:lnTo>
                  <a:lnTo>
                    <a:pt x="467" y="653"/>
                  </a:lnTo>
                  <a:lnTo>
                    <a:pt x="455" y="653"/>
                  </a:lnTo>
                  <a:lnTo>
                    <a:pt x="467" y="653"/>
                  </a:lnTo>
                  <a:lnTo>
                    <a:pt x="467" y="644"/>
                  </a:lnTo>
                  <a:lnTo>
                    <a:pt x="455" y="644"/>
                  </a:lnTo>
                  <a:lnTo>
                    <a:pt x="455" y="633"/>
                  </a:lnTo>
                  <a:lnTo>
                    <a:pt x="455" y="644"/>
                  </a:lnTo>
                  <a:lnTo>
                    <a:pt x="442" y="644"/>
                  </a:lnTo>
                  <a:lnTo>
                    <a:pt x="442" y="653"/>
                  </a:lnTo>
                  <a:lnTo>
                    <a:pt x="442" y="664"/>
                  </a:lnTo>
                  <a:lnTo>
                    <a:pt x="442" y="674"/>
                  </a:lnTo>
                  <a:lnTo>
                    <a:pt x="442" y="684"/>
                  </a:lnTo>
                  <a:lnTo>
                    <a:pt x="428" y="684"/>
                  </a:lnTo>
                  <a:lnTo>
                    <a:pt x="428" y="674"/>
                  </a:lnTo>
                  <a:lnTo>
                    <a:pt x="416" y="674"/>
                  </a:lnTo>
                  <a:lnTo>
                    <a:pt x="416" y="664"/>
                  </a:lnTo>
                  <a:lnTo>
                    <a:pt x="428" y="664"/>
                  </a:lnTo>
                  <a:lnTo>
                    <a:pt x="416" y="664"/>
                  </a:lnTo>
                  <a:lnTo>
                    <a:pt x="403" y="664"/>
                  </a:lnTo>
                  <a:lnTo>
                    <a:pt x="391" y="674"/>
                  </a:lnTo>
                  <a:lnTo>
                    <a:pt x="391" y="664"/>
                  </a:lnTo>
                  <a:lnTo>
                    <a:pt x="391" y="674"/>
                  </a:lnTo>
                  <a:lnTo>
                    <a:pt x="379" y="674"/>
                  </a:lnTo>
                  <a:lnTo>
                    <a:pt x="365" y="674"/>
                  </a:lnTo>
                  <a:lnTo>
                    <a:pt x="354" y="674"/>
                  </a:lnTo>
                  <a:lnTo>
                    <a:pt x="354" y="664"/>
                  </a:lnTo>
                  <a:lnTo>
                    <a:pt x="340" y="664"/>
                  </a:lnTo>
                  <a:lnTo>
                    <a:pt x="340" y="653"/>
                  </a:lnTo>
                  <a:lnTo>
                    <a:pt x="340" y="644"/>
                  </a:lnTo>
                  <a:lnTo>
                    <a:pt x="354" y="644"/>
                  </a:lnTo>
                  <a:lnTo>
                    <a:pt x="340" y="644"/>
                  </a:lnTo>
                  <a:lnTo>
                    <a:pt x="340" y="633"/>
                  </a:lnTo>
                  <a:lnTo>
                    <a:pt x="354" y="633"/>
                  </a:lnTo>
                  <a:lnTo>
                    <a:pt x="340" y="633"/>
                  </a:lnTo>
                  <a:lnTo>
                    <a:pt x="340" y="624"/>
                  </a:lnTo>
                  <a:lnTo>
                    <a:pt x="340" y="613"/>
                  </a:lnTo>
                  <a:lnTo>
                    <a:pt x="354" y="613"/>
                  </a:lnTo>
                  <a:lnTo>
                    <a:pt x="354" y="604"/>
                  </a:lnTo>
                  <a:lnTo>
                    <a:pt x="365" y="604"/>
                  </a:lnTo>
                  <a:lnTo>
                    <a:pt x="379" y="593"/>
                  </a:lnTo>
                  <a:lnTo>
                    <a:pt x="379" y="604"/>
                  </a:lnTo>
                  <a:lnTo>
                    <a:pt x="379" y="593"/>
                  </a:lnTo>
                  <a:lnTo>
                    <a:pt x="391" y="593"/>
                  </a:lnTo>
                  <a:lnTo>
                    <a:pt x="391" y="584"/>
                  </a:lnTo>
                  <a:lnTo>
                    <a:pt x="403" y="584"/>
                  </a:lnTo>
                  <a:lnTo>
                    <a:pt x="403" y="574"/>
                  </a:lnTo>
                  <a:lnTo>
                    <a:pt x="416" y="574"/>
                  </a:lnTo>
                  <a:lnTo>
                    <a:pt x="403" y="574"/>
                  </a:lnTo>
                  <a:lnTo>
                    <a:pt x="416" y="574"/>
                  </a:lnTo>
                  <a:lnTo>
                    <a:pt x="416" y="564"/>
                  </a:lnTo>
                  <a:lnTo>
                    <a:pt x="428" y="564"/>
                  </a:lnTo>
                  <a:lnTo>
                    <a:pt x="428" y="553"/>
                  </a:lnTo>
                  <a:lnTo>
                    <a:pt x="442" y="543"/>
                  </a:lnTo>
                  <a:lnTo>
                    <a:pt x="442" y="533"/>
                  </a:lnTo>
                  <a:lnTo>
                    <a:pt x="442" y="522"/>
                  </a:lnTo>
                  <a:lnTo>
                    <a:pt x="442" y="513"/>
                  </a:lnTo>
                  <a:lnTo>
                    <a:pt x="442" y="503"/>
                  </a:lnTo>
                  <a:lnTo>
                    <a:pt x="428" y="503"/>
                  </a:lnTo>
                  <a:lnTo>
                    <a:pt x="428" y="493"/>
                  </a:lnTo>
                  <a:lnTo>
                    <a:pt x="428" y="482"/>
                  </a:lnTo>
                  <a:lnTo>
                    <a:pt x="416" y="482"/>
                  </a:lnTo>
                  <a:lnTo>
                    <a:pt x="416" y="473"/>
                  </a:lnTo>
                  <a:lnTo>
                    <a:pt x="403" y="473"/>
                  </a:lnTo>
                  <a:lnTo>
                    <a:pt x="403" y="462"/>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PE" sz="3600" b="1" i="0" u="none" strike="noStrike" kern="0" cap="none" spc="0" normalizeH="0" baseline="0" noProof="0">
                <a:ln>
                  <a:noFill/>
                </a:ln>
                <a:solidFill>
                  <a:sysClr val="window" lastClr="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 name="Freeform 17">
              <a:extLst>
                <a:ext uri="{FF2B5EF4-FFF2-40B4-BE49-F238E27FC236}">
                  <a16:creationId xmlns="" xmlns:a16="http://schemas.microsoft.com/office/drawing/2014/main" id="{64856272-686C-F441-5A3D-D6DE9665ED19}"/>
                </a:ext>
              </a:extLst>
            </p:cNvPr>
            <p:cNvSpPr>
              <a:spLocks/>
            </p:cNvSpPr>
            <p:nvPr/>
          </p:nvSpPr>
          <p:spPr bwMode="auto">
            <a:xfrm>
              <a:off x="2832285" y="4585604"/>
              <a:ext cx="402490" cy="547321"/>
            </a:xfrm>
            <a:custGeom>
              <a:avLst/>
              <a:gdLst>
                <a:gd name="T0" fmla="*/ 6375901 w 355"/>
                <a:gd name="T1" fmla="*/ 16121864 h 400"/>
                <a:gd name="T2" fmla="*/ 6375901 w 355"/>
                <a:gd name="T3" fmla="*/ 17914073 h 400"/>
                <a:gd name="T4" fmla="*/ 6375901 w 355"/>
                <a:gd name="T5" fmla="*/ 17914073 h 400"/>
                <a:gd name="T6" fmla="*/ 6375901 w 355"/>
                <a:gd name="T7" fmla="*/ 21497154 h 400"/>
                <a:gd name="T8" fmla="*/ 4781925 w 355"/>
                <a:gd name="T9" fmla="*/ 21497154 h 400"/>
                <a:gd name="T10" fmla="*/ 4781925 w 355"/>
                <a:gd name="T11" fmla="*/ 23288031 h 400"/>
                <a:gd name="T12" fmla="*/ 4781925 w 355"/>
                <a:gd name="T13" fmla="*/ 25078903 h 400"/>
                <a:gd name="T14" fmla="*/ 4781925 w 355"/>
                <a:gd name="T15" fmla="*/ 25078903 h 400"/>
                <a:gd name="T16" fmla="*/ 3187951 w 355"/>
                <a:gd name="T17" fmla="*/ 25078903 h 400"/>
                <a:gd name="T18" fmla="*/ 3187951 w 355"/>
                <a:gd name="T19" fmla="*/ 28661984 h 400"/>
                <a:gd name="T20" fmla="*/ 3187951 w 355"/>
                <a:gd name="T21" fmla="*/ 30454193 h 400"/>
                <a:gd name="T22" fmla="*/ 3187951 w 355"/>
                <a:gd name="T23" fmla="*/ 34035937 h 400"/>
                <a:gd name="T24" fmla="*/ 3187951 w 355"/>
                <a:gd name="T25" fmla="*/ 37619018 h 400"/>
                <a:gd name="T26" fmla="*/ 3187951 w 355"/>
                <a:gd name="T27" fmla="*/ 37619018 h 400"/>
                <a:gd name="T28" fmla="*/ 3187951 w 355"/>
                <a:gd name="T29" fmla="*/ 37619018 h 400"/>
                <a:gd name="T30" fmla="*/ 3187951 w 355"/>
                <a:gd name="T31" fmla="*/ 37619018 h 400"/>
                <a:gd name="T32" fmla="*/ 3187951 w 355"/>
                <a:gd name="T33" fmla="*/ 37619018 h 400"/>
                <a:gd name="T34" fmla="*/ 3187951 w 355"/>
                <a:gd name="T35" fmla="*/ 34035937 h 400"/>
                <a:gd name="T36" fmla="*/ 3187951 w 355"/>
                <a:gd name="T37" fmla="*/ 34035937 h 400"/>
                <a:gd name="T38" fmla="*/ 3187951 w 355"/>
                <a:gd name="T39" fmla="*/ 32245065 h 400"/>
                <a:gd name="T40" fmla="*/ 3187951 w 355"/>
                <a:gd name="T41" fmla="*/ 28661984 h 400"/>
                <a:gd name="T42" fmla="*/ 3187951 w 355"/>
                <a:gd name="T43" fmla="*/ 26871112 h 400"/>
                <a:gd name="T44" fmla="*/ 3187951 w 355"/>
                <a:gd name="T45" fmla="*/ 25078903 h 400"/>
                <a:gd name="T46" fmla="*/ 3187951 w 355"/>
                <a:gd name="T47" fmla="*/ 25078903 h 400"/>
                <a:gd name="T48" fmla="*/ 3187951 w 355"/>
                <a:gd name="T49" fmla="*/ 25078903 h 400"/>
                <a:gd name="T50" fmla="*/ 3187951 w 355"/>
                <a:gd name="T51" fmla="*/ 25078903 h 400"/>
                <a:gd name="T52" fmla="*/ 3187951 w 355"/>
                <a:gd name="T53" fmla="*/ 25078903 h 400"/>
                <a:gd name="T54" fmla="*/ 3187951 w 355"/>
                <a:gd name="T55" fmla="*/ 23288031 h 400"/>
                <a:gd name="T56" fmla="*/ 3187951 w 355"/>
                <a:gd name="T57" fmla="*/ 21497154 h 400"/>
                <a:gd name="T58" fmla="*/ 3187951 w 355"/>
                <a:gd name="T59" fmla="*/ 19704945 h 400"/>
                <a:gd name="T60" fmla="*/ 3187951 w 355"/>
                <a:gd name="T61" fmla="*/ 16121864 h 400"/>
                <a:gd name="T62" fmla="*/ 3187951 w 355"/>
                <a:gd name="T63" fmla="*/ 14330992 h 400"/>
                <a:gd name="T64" fmla="*/ 3187951 w 355"/>
                <a:gd name="T65" fmla="*/ 12540120 h 400"/>
                <a:gd name="T66" fmla="*/ 3187951 w 355"/>
                <a:gd name="T67" fmla="*/ 10747908 h 400"/>
                <a:gd name="T68" fmla="*/ 3187951 w 355"/>
                <a:gd name="T69" fmla="*/ 8957036 h 400"/>
                <a:gd name="T70" fmla="*/ 3187951 w 355"/>
                <a:gd name="T71" fmla="*/ 5373954 h 400"/>
                <a:gd name="T72" fmla="*/ 3187951 w 355"/>
                <a:gd name="T73" fmla="*/ 5373954 h 400"/>
                <a:gd name="T74" fmla="*/ 3187951 w 355"/>
                <a:gd name="T75" fmla="*/ 5373954 h 400"/>
                <a:gd name="T76" fmla="*/ 3187951 w 355"/>
                <a:gd name="T77" fmla="*/ 0 h 400"/>
                <a:gd name="T78" fmla="*/ 3187951 w 355"/>
                <a:gd name="T79" fmla="*/ 5373954 h 400"/>
                <a:gd name="T80" fmla="*/ 3187951 w 355"/>
                <a:gd name="T81" fmla="*/ 5373954 h 400"/>
                <a:gd name="T82" fmla="*/ 4781925 w 355"/>
                <a:gd name="T83" fmla="*/ 5373954 h 400"/>
                <a:gd name="T84" fmla="*/ 4781925 w 355"/>
                <a:gd name="T85" fmla="*/ 0 h 400"/>
                <a:gd name="T86" fmla="*/ 4781925 w 355"/>
                <a:gd name="T87" fmla="*/ 5373954 h 400"/>
                <a:gd name="T88" fmla="*/ 6375901 w 355"/>
                <a:gd name="T89" fmla="*/ 5373954 h 400"/>
                <a:gd name="T90" fmla="*/ 6375901 w 355"/>
                <a:gd name="T91" fmla="*/ 5373954 h 400"/>
                <a:gd name="T92" fmla="*/ 6375901 w 355"/>
                <a:gd name="T93" fmla="*/ 5373954 h 400"/>
                <a:gd name="T94" fmla="*/ 4781925 w 355"/>
                <a:gd name="T95" fmla="*/ 5373954 h 400"/>
                <a:gd name="T96" fmla="*/ 4781925 w 355"/>
                <a:gd name="T97" fmla="*/ 7166165 h 400"/>
                <a:gd name="T98" fmla="*/ 6375901 w 355"/>
                <a:gd name="T99" fmla="*/ 10747908 h 400"/>
                <a:gd name="T100" fmla="*/ 6375901 w 355"/>
                <a:gd name="T101" fmla="*/ 12540120 h 4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5"/>
                <a:gd name="T154" fmla="*/ 0 h 400"/>
                <a:gd name="T155" fmla="*/ 355 w 355"/>
                <a:gd name="T156" fmla="*/ 400 h 4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5" h="400">
                  <a:moveTo>
                    <a:pt x="341" y="140"/>
                  </a:moveTo>
                  <a:lnTo>
                    <a:pt x="355" y="140"/>
                  </a:lnTo>
                  <a:lnTo>
                    <a:pt x="355" y="150"/>
                  </a:lnTo>
                  <a:lnTo>
                    <a:pt x="355" y="160"/>
                  </a:lnTo>
                  <a:lnTo>
                    <a:pt x="341" y="160"/>
                  </a:lnTo>
                  <a:lnTo>
                    <a:pt x="341" y="169"/>
                  </a:lnTo>
                  <a:lnTo>
                    <a:pt x="341" y="181"/>
                  </a:lnTo>
                  <a:lnTo>
                    <a:pt x="355" y="181"/>
                  </a:lnTo>
                  <a:lnTo>
                    <a:pt x="355" y="190"/>
                  </a:lnTo>
                  <a:lnTo>
                    <a:pt x="355" y="200"/>
                  </a:lnTo>
                  <a:lnTo>
                    <a:pt x="341" y="200"/>
                  </a:lnTo>
                  <a:lnTo>
                    <a:pt x="341" y="190"/>
                  </a:lnTo>
                  <a:lnTo>
                    <a:pt x="328" y="190"/>
                  </a:lnTo>
                  <a:lnTo>
                    <a:pt x="328" y="200"/>
                  </a:lnTo>
                  <a:lnTo>
                    <a:pt x="328" y="211"/>
                  </a:lnTo>
                  <a:lnTo>
                    <a:pt x="328" y="220"/>
                  </a:lnTo>
                  <a:lnTo>
                    <a:pt x="316" y="220"/>
                  </a:lnTo>
                  <a:lnTo>
                    <a:pt x="303" y="220"/>
                  </a:lnTo>
                  <a:lnTo>
                    <a:pt x="303" y="231"/>
                  </a:lnTo>
                  <a:lnTo>
                    <a:pt x="303" y="220"/>
                  </a:lnTo>
                  <a:lnTo>
                    <a:pt x="291" y="220"/>
                  </a:lnTo>
                  <a:lnTo>
                    <a:pt x="291" y="231"/>
                  </a:lnTo>
                  <a:lnTo>
                    <a:pt x="291" y="220"/>
                  </a:lnTo>
                  <a:lnTo>
                    <a:pt x="291" y="231"/>
                  </a:lnTo>
                  <a:lnTo>
                    <a:pt x="278" y="231"/>
                  </a:lnTo>
                  <a:lnTo>
                    <a:pt x="278" y="240"/>
                  </a:lnTo>
                  <a:lnTo>
                    <a:pt x="265" y="240"/>
                  </a:lnTo>
                  <a:lnTo>
                    <a:pt x="265" y="251"/>
                  </a:lnTo>
                  <a:lnTo>
                    <a:pt x="278" y="251"/>
                  </a:lnTo>
                  <a:lnTo>
                    <a:pt x="265" y="251"/>
                  </a:lnTo>
                  <a:lnTo>
                    <a:pt x="265" y="260"/>
                  </a:lnTo>
                  <a:lnTo>
                    <a:pt x="253" y="260"/>
                  </a:lnTo>
                  <a:lnTo>
                    <a:pt x="253" y="251"/>
                  </a:lnTo>
                  <a:lnTo>
                    <a:pt x="240" y="251"/>
                  </a:lnTo>
                  <a:lnTo>
                    <a:pt x="226" y="251"/>
                  </a:lnTo>
                  <a:lnTo>
                    <a:pt x="215" y="260"/>
                  </a:lnTo>
                  <a:lnTo>
                    <a:pt x="215" y="271"/>
                  </a:lnTo>
                  <a:lnTo>
                    <a:pt x="215" y="281"/>
                  </a:lnTo>
                  <a:lnTo>
                    <a:pt x="226" y="281"/>
                  </a:lnTo>
                  <a:lnTo>
                    <a:pt x="226" y="291"/>
                  </a:lnTo>
                  <a:lnTo>
                    <a:pt x="240" y="291"/>
                  </a:lnTo>
                  <a:lnTo>
                    <a:pt x="240" y="300"/>
                  </a:lnTo>
                  <a:lnTo>
                    <a:pt x="240" y="311"/>
                  </a:lnTo>
                  <a:lnTo>
                    <a:pt x="240" y="320"/>
                  </a:lnTo>
                  <a:lnTo>
                    <a:pt x="240" y="331"/>
                  </a:lnTo>
                  <a:lnTo>
                    <a:pt x="240" y="340"/>
                  </a:lnTo>
                  <a:lnTo>
                    <a:pt x="240" y="351"/>
                  </a:lnTo>
                  <a:lnTo>
                    <a:pt x="240" y="360"/>
                  </a:lnTo>
                  <a:lnTo>
                    <a:pt x="240" y="371"/>
                  </a:lnTo>
                  <a:lnTo>
                    <a:pt x="240" y="381"/>
                  </a:lnTo>
                  <a:lnTo>
                    <a:pt x="240" y="391"/>
                  </a:lnTo>
                  <a:lnTo>
                    <a:pt x="226" y="391"/>
                  </a:lnTo>
                  <a:lnTo>
                    <a:pt x="215" y="391"/>
                  </a:lnTo>
                  <a:lnTo>
                    <a:pt x="201" y="391"/>
                  </a:lnTo>
                  <a:lnTo>
                    <a:pt x="190" y="391"/>
                  </a:lnTo>
                  <a:lnTo>
                    <a:pt x="177" y="391"/>
                  </a:lnTo>
                  <a:lnTo>
                    <a:pt x="177" y="400"/>
                  </a:lnTo>
                  <a:lnTo>
                    <a:pt x="177" y="391"/>
                  </a:lnTo>
                  <a:lnTo>
                    <a:pt x="163" y="391"/>
                  </a:lnTo>
                  <a:lnTo>
                    <a:pt x="163" y="381"/>
                  </a:lnTo>
                  <a:lnTo>
                    <a:pt x="152" y="391"/>
                  </a:lnTo>
                  <a:lnTo>
                    <a:pt x="152" y="381"/>
                  </a:lnTo>
                  <a:lnTo>
                    <a:pt x="138" y="381"/>
                  </a:lnTo>
                  <a:lnTo>
                    <a:pt x="127" y="381"/>
                  </a:lnTo>
                  <a:lnTo>
                    <a:pt x="138" y="381"/>
                  </a:lnTo>
                  <a:lnTo>
                    <a:pt x="138" y="371"/>
                  </a:lnTo>
                  <a:lnTo>
                    <a:pt x="127" y="371"/>
                  </a:lnTo>
                  <a:lnTo>
                    <a:pt x="127" y="381"/>
                  </a:lnTo>
                  <a:lnTo>
                    <a:pt x="113" y="381"/>
                  </a:lnTo>
                  <a:lnTo>
                    <a:pt x="113" y="371"/>
                  </a:lnTo>
                  <a:lnTo>
                    <a:pt x="100" y="371"/>
                  </a:lnTo>
                  <a:lnTo>
                    <a:pt x="100" y="360"/>
                  </a:lnTo>
                  <a:lnTo>
                    <a:pt x="88" y="360"/>
                  </a:lnTo>
                  <a:lnTo>
                    <a:pt x="75" y="360"/>
                  </a:lnTo>
                  <a:lnTo>
                    <a:pt x="75" y="351"/>
                  </a:lnTo>
                  <a:lnTo>
                    <a:pt x="64" y="351"/>
                  </a:lnTo>
                  <a:lnTo>
                    <a:pt x="64" y="340"/>
                  </a:lnTo>
                  <a:lnTo>
                    <a:pt x="75" y="340"/>
                  </a:lnTo>
                  <a:lnTo>
                    <a:pt x="64" y="340"/>
                  </a:lnTo>
                  <a:lnTo>
                    <a:pt x="64" y="331"/>
                  </a:lnTo>
                  <a:lnTo>
                    <a:pt x="75" y="331"/>
                  </a:lnTo>
                  <a:lnTo>
                    <a:pt x="75" y="320"/>
                  </a:lnTo>
                  <a:lnTo>
                    <a:pt x="75" y="311"/>
                  </a:lnTo>
                  <a:lnTo>
                    <a:pt x="75" y="300"/>
                  </a:lnTo>
                  <a:lnTo>
                    <a:pt x="75" y="291"/>
                  </a:lnTo>
                  <a:lnTo>
                    <a:pt x="75" y="281"/>
                  </a:lnTo>
                  <a:lnTo>
                    <a:pt x="88" y="281"/>
                  </a:lnTo>
                  <a:lnTo>
                    <a:pt x="88" y="271"/>
                  </a:lnTo>
                  <a:lnTo>
                    <a:pt x="75" y="271"/>
                  </a:lnTo>
                  <a:lnTo>
                    <a:pt x="75" y="260"/>
                  </a:lnTo>
                  <a:lnTo>
                    <a:pt x="75" y="251"/>
                  </a:lnTo>
                  <a:lnTo>
                    <a:pt x="75" y="260"/>
                  </a:lnTo>
                  <a:lnTo>
                    <a:pt x="64" y="260"/>
                  </a:lnTo>
                  <a:lnTo>
                    <a:pt x="50" y="260"/>
                  </a:lnTo>
                  <a:lnTo>
                    <a:pt x="50" y="271"/>
                  </a:lnTo>
                  <a:lnTo>
                    <a:pt x="50" y="260"/>
                  </a:lnTo>
                  <a:lnTo>
                    <a:pt x="50" y="271"/>
                  </a:lnTo>
                  <a:lnTo>
                    <a:pt x="37" y="271"/>
                  </a:lnTo>
                  <a:lnTo>
                    <a:pt x="25" y="271"/>
                  </a:lnTo>
                  <a:lnTo>
                    <a:pt x="25" y="260"/>
                  </a:lnTo>
                  <a:lnTo>
                    <a:pt x="25" y="271"/>
                  </a:lnTo>
                  <a:lnTo>
                    <a:pt x="25" y="260"/>
                  </a:lnTo>
                  <a:lnTo>
                    <a:pt x="12" y="271"/>
                  </a:lnTo>
                  <a:lnTo>
                    <a:pt x="12" y="260"/>
                  </a:lnTo>
                  <a:lnTo>
                    <a:pt x="0" y="260"/>
                  </a:lnTo>
                  <a:lnTo>
                    <a:pt x="12" y="260"/>
                  </a:lnTo>
                  <a:lnTo>
                    <a:pt x="12" y="251"/>
                  </a:lnTo>
                  <a:lnTo>
                    <a:pt x="25" y="251"/>
                  </a:lnTo>
                  <a:lnTo>
                    <a:pt x="25" y="240"/>
                  </a:lnTo>
                  <a:lnTo>
                    <a:pt x="25" y="231"/>
                  </a:lnTo>
                  <a:lnTo>
                    <a:pt x="37" y="231"/>
                  </a:lnTo>
                  <a:lnTo>
                    <a:pt x="25" y="231"/>
                  </a:lnTo>
                  <a:lnTo>
                    <a:pt x="25" y="220"/>
                  </a:lnTo>
                  <a:lnTo>
                    <a:pt x="37" y="220"/>
                  </a:lnTo>
                  <a:lnTo>
                    <a:pt x="25" y="220"/>
                  </a:lnTo>
                  <a:lnTo>
                    <a:pt x="37" y="220"/>
                  </a:lnTo>
                  <a:lnTo>
                    <a:pt x="25" y="220"/>
                  </a:lnTo>
                  <a:lnTo>
                    <a:pt x="25" y="211"/>
                  </a:lnTo>
                  <a:lnTo>
                    <a:pt x="25" y="200"/>
                  </a:lnTo>
                  <a:lnTo>
                    <a:pt x="37" y="200"/>
                  </a:lnTo>
                  <a:lnTo>
                    <a:pt x="50" y="200"/>
                  </a:lnTo>
                  <a:lnTo>
                    <a:pt x="50" y="190"/>
                  </a:lnTo>
                  <a:lnTo>
                    <a:pt x="50" y="181"/>
                  </a:lnTo>
                  <a:lnTo>
                    <a:pt x="50" y="169"/>
                  </a:lnTo>
                  <a:lnTo>
                    <a:pt x="50" y="160"/>
                  </a:lnTo>
                  <a:lnTo>
                    <a:pt x="64" y="160"/>
                  </a:lnTo>
                  <a:lnTo>
                    <a:pt x="75" y="150"/>
                  </a:lnTo>
                  <a:lnTo>
                    <a:pt x="64" y="140"/>
                  </a:lnTo>
                  <a:lnTo>
                    <a:pt x="64" y="129"/>
                  </a:lnTo>
                  <a:lnTo>
                    <a:pt x="64" y="120"/>
                  </a:lnTo>
                  <a:lnTo>
                    <a:pt x="75" y="120"/>
                  </a:lnTo>
                  <a:lnTo>
                    <a:pt x="75" y="129"/>
                  </a:lnTo>
                  <a:lnTo>
                    <a:pt x="88" y="129"/>
                  </a:lnTo>
                  <a:lnTo>
                    <a:pt x="88" y="120"/>
                  </a:lnTo>
                  <a:lnTo>
                    <a:pt x="100" y="120"/>
                  </a:lnTo>
                  <a:lnTo>
                    <a:pt x="100" y="110"/>
                  </a:lnTo>
                  <a:lnTo>
                    <a:pt x="100" y="100"/>
                  </a:lnTo>
                  <a:lnTo>
                    <a:pt x="113" y="100"/>
                  </a:lnTo>
                  <a:lnTo>
                    <a:pt x="113" y="90"/>
                  </a:lnTo>
                  <a:lnTo>
                    <a:pt x="127" y="90"/>
                  </a:lnTo>
                  <a:lnTo>
                    <a:pt x="138" y="90"/>
                  </a:lnTo>
                  <a:lnTo>
                    <a:pt x="138" y="81"/>
                  </a:lnTo>
                  <a:lnTo>
                    <a:pt x="138" y="69"/>
                  </a:lnTo>
                  <a:lnTo>
                    <a:pt x="152" y="69"/>
                  </a:lnTo>
                  <a:lnTo>
                    <a:pt x="152" y="81"/>
                  </a:lnTo>
                  <a:lnTo>
                    <a:pt x="163" y="81"/>
                  </a:lnTo>
                  <a:lnTo>
                    <a:pt x="163" y="69"/>
                  </a:lnTo>
                  <a:lnTo>
                    <a:pt x="163" y="60"/>
                  </a:lnTo>
                  <a:lnTo>
                    <a:pt x="163" y="50"/>
                  </a:lnTo>
                  <a:lnTo>
                    <a:pt x="177" y="50"/>
                  </a:lnTo>
                  <a:lnTo>
                    <a:pt x="177" y="40"/>
                  </a:lnTo>
                  <a:lnTo>
                    <a:pt x="177" y="29"/>
                  </a:lnTo>
                  <a:lnTo>
                    <a:pt x="177" y="20"/>
                  </a:lnTo>
                  <a:lnTo>
                    <a:pt x="163" y="10"/>
                  </a:lnTo>
                  <a:lnTo>
                    <a:pt x="177" y="10"/>
                  </a:lnTo>
                  <a:lnTo>
                    <a:pt x="177" y="0"/>
                  </a:lnTo>
                  <a:lnTo>
                    <a:pt x="177" y="10"/>
                  </a:lnTo>
                  <a:lnTo>
                    <a:pt x="190" y="10"/>
                  </a:lnTo>
                  <a:lnTo>
                    <a:pt x="201" y="10"/>
                  </a:lnTo>
                  <a:lnTo>
                    <a:pt x="215" y="10"/>
                  </a:lnTo>
                  <a:lnTo>
                    <a:pt x="215" y="20"/>
                  </a:lnTo>
                  <a:lnTo>
                    <a:pt x="215" y="10"/>
                  </a:lnTo>
                  <a:lnTo>
                    <a:pt x="215" y="20"/>
                  </a:lnTo>
                  <a:lnTo>
                    <a:pt x="226" y="20"/>
                  </a:lnTo>
                  <a:lnTo>
                    <a:pt x="240" y="20"/>
                  </a:lnTo>
                  <a:lnTo>
                    <a:pt x="240" y="10"/>
                  </a:lnTo>
                  <a:lnTo>
                    <a:pt x="253" y="10"/>
                  </a:lnTo>
                  <a:lnTo>
                    <a:pt x="253" y="20"/>
                  </a:lnTo>
                  <a:lnTo>
                    <a:pt x="253" y="10"/>
                  </a:lnTo>
                  <a:lnTo>
                    <a:pt x="265" y="10"/>
                  </a:lnTo>
                  <a:lnTo>
                    <a:pt x="265" y="0"/>
                  </a:lnTo>
                  <a:lnTo>
                    <a:pt x="278" y="0"/>
                  </a:lnTo>
                  <a:lnTo>
                    <a:pt x="278" y="10"/>
                  </a:lnTo>
                  <a:lnTo>
                    <a:pt x="278" y="0"/>
                  </a:lnTo>
                  <a:lnTo>
                    <a:pt x="291" y="0"/>
                  </a:lnTo>
                  <a:lnTo>
                    <a:pt x="291" y="10"/>
                  </a:lnTo>
                  <a:lnTo>
                    <a:pt x="303" y="10"/>
                  </a:lnTo>
                  <a:lnTo>
                    <a:pt x="316" y="10"/>
                  </a:lnTo>
                  <a:lnTo>
                    <a:pt x="316" y="20"/>
                  </a:lnTo>
                  <a:lnTo>
                    <a:pt x="328" y="20"/>
                  </a:lnTo>
                  <a:lnTo>
                    <a:pt x="328" y="29"/>
                  </a:lnTo>
                  <a:lnTo>
                    <a:pt x="328" y="20"/>
                  </a:lnTo>
                  <a:lnTo>
                    <a:pt x="328" y="29"/>
                  </a:lnTo>
                  <a:lnTo>
                    <a:pt x="341" y="29"/>
                  </a:lnTo>
                  <a:lnTo>
                    <a:pt x="341" y="40"/>
                  </a:lnTo>
                  <a:lnTo>
                    <a:pt x="328" y="40"/>
                  </a:lnTo>
                  <a:lnTo>
                    <a:pt x="328" y="50"/>
                  </a:lnTo>
                  <a:lnTo>
                    <a:pt x="328" y="60"/>
                  </a:lnTo>
                  <a:lnTo>
                    <a:pt x="316" y="60"/>
                  </a:lnTo>
                  <a:lnTo>
                    <a:pt x="316" y="50"/>
                  </a:lnTo>
                  <a:lnTo>
                    <a:pt x="316" y="60"/>
                  </a:lnTo>
                  <a:lnTo>
                    <a:pt x="303" y="60"/>
                  </a:lnTo>
                  <a:lnTo>
                    <a:pt x="291" y="60"/>
                  </a:lnTo>
                  <a:lnTo>
                    <a:pt x="291" y="69"/>
                  </a:lnTo>
                  <a:lnTo>
                    <a:pt x="291" y="81"/>
                  </a:lnTo>
                  <a:lnTo>
                    <a:pt x="303" y="81"/>
                  </a:lnTo>
                  <a:lnTo>
                    <a:pt x="303" y="90"/>
                  </a:lnTo>
                  <a:lnTo>
                    <a:pt x="316" y="90"/>
                  </a:lnTo>
                  <a:lnTo>
                    <a:pt x="328" y="90"/>
                  </a:lnTo>
                  <a:lnTo>
                    <a:pt x="328" y="100"/>
                  </a:lnTo>
                  <a:lnTo>
                    <a:pt x="328" y="110"/>
                  </a:lnTo>
                  <a:lnTo>
                    <a:pt x="341" y="110"/>
                  </a:lnTo>
                  <a:lnTo>
                    <a:pt x="341" y="120"/>
                  </a:lnTo>
                  <a:lnTo>
                    <a:pt x="341" y="129"/>
                  </a:lnTo>
                  <a:lnTo>
                    <a:pt x="341" y="140"/>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PE" sz="3600" b="1" i="0" u="none" strike="noStrike" kern="0" cap="none" spc="0" normalizeH="0" baseline="0" noProof="0">
                <a:ln>
                  <a:noFill/>
                </a:ln>
                <a:solidFill>
                  <a:sysClr val="window" lastClr="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 name="Freeform 18">
              <a:extLst>
                <a:ext uri="{FF2B5EF4-FFF2-40B4-BE49-F238E27FC236}">
                  <a16:creationId xmlns="" xmlns:a16="http://schemas.microsoft.com/office/drawing/2014/main" id="{0B0C0495-B5AB-D360-8587-C43406DF7D97}"/>
                </a:ext>
              </a:extLst>
            </p:cNvPr>
            <p:cNvSpPr>
              <a:spLocks noEditPoints="1"/>
            </p:cNvSpPr>
            <p:nvPr/>
          </p:nvSpPr>
          <p:spPr bwMode="auto">
            <a:xfrm>
              <a:off x="2443835" y="3653315"/>
              <a:ext cx="731659" cy="554018"/>
            </a:xfrm>
            <a:custGeom>
              <a:avLst/>
              <a:gdLst>
                <a:gd name="T0" fmla="*/ 1156842 w 756"/>
                <a:gd name="T1" fmla="*/ 1305379 h 474"/>
                <a:gd name="T2" fmla="*/ 1156842 w 756"/>
                <a:gd name="T3" fmla="*/ 1305379 h 474"/>
                <a:gd name="T4" fmla="*/ 1156842 w 756"/>
                <a:gd name="T5" fmla="*/ 1305379 h 474"/>
                <a:gd name="T6" fmla="*/ 1156842 w 756"/>
                <a:gd name="T7" fmla="*/ 1305379 h 474"/>
                <a:gd name="T8" fmla="*/ 1156842 w 756"/>
                <a:gd name="T9" fmla="*/ 1305379 h 474"/>
                <a:gd name="T10" fmla="*/ 0 w 756"/>
                <a:gd name="T11" fmla="*/ 1305379 h 474"/>
                <a:gd name="T12" fmla="*/ 1156842 w 756"/>
                <a:gd name="T13" fmla="*/ 1305379 h 474"/>
                <a:gd name="T14" fmla="*/ 1156842 w 756"/>
                <a:gd name="T15" fmla="*/ 1305379 h 474"/>
                <a:gd name="T16" fmla="*/ 1156842 w 756"/>
                <a:gd name="T17" fmla="*/ 1305379 h 474"/>
                <a:gd name="T18" fmla="*/ 1156842 w 756"/>
                <a:gd name="T19" fmla="*/ 1305379 h 474"/>
                <a:gd name="T20" fmla="*/ 1156842 w 756"/>
                <a:gd name="T21" fmla="*/ 1305379 h 474"/>
                <a:gd name="T22" fmla="*/ 1156842 w 756"/>
                <a:gd name="T23" fmla="*/ 1305379 h 474"/>
                <a:gd name="T24" fmla="*/ 1156842 w 756"/>
                <a:gd name="T25" fmla="*/ 1305379 h 474"/>
                <a:gd name="T26" fmla="*/ 1156842 w 756"/>
                <a:gd name="T27" fmla="*/ 1305379 h 474"/>
                <a:gd name="T28" fmla="*/ 1156842 w 756"/>
                <a:gd name="T29" fmla="*/ 1305379 h 474"/>
                <a:gd name="T30" fmla="*/ 1156842 w 756"/>
                <a:gd name="T31" fmla="*/ 1305379 h 474"/>
                <a:gd name="T32" fmla="*/ 1156842 w 756"/>
                <a:gd name="T33" fmla="*/ 1305379 h 474"/>
                <a:gd name="T34" fmla="*/ 1156842 w 756"/>
                <a:gd name="T35" fmla="*/ 1305379 h 474"/>
                <a:gd name="T36" fmla="*/ 1156842 w 756"/>
                <a:gd name="T37" fmla="*/ 0 h 474"/>
                <a:gd name="T38" fmla="*/ 1156842 w 756"/>
                <a:gd name="T39" fmla="*/ 1305379 h 474"/>
                <a:gd name="T40" fmla="*/ 1156842 w 756"/>
                <a:gd name="T41" fmla="*/ 1305379 h 474"/>
                <a:gd name="T42" fmla="*/ 1156842 w 756"/>
                <a:gd name="T43" fmla="*/ 1305379 h 474"/>
                <a:gd name="T44" fmla="*/ 1156842 w 756"/>
                <a:gd name="T45" fmla="*/ 1305379 h 474"/>
                <a:gd name="T46" fmla="*/ 1156842 w 756"/>
                <a:gd name="T47" fmla="*/ 1305379 h 474"/>
                <a:gd name="T48" fmla="*/ 1156842 w 756"/>
                <a:gd name="T49" fmla="*/ 1305379 h 474"/>
                <a:gd name="T50" fmla="*/ 1156842 w 756"/>
                <a:gd name="T51" fmla="*/ 1305379 h 474"/>
                <a:gd name="T52" fmla="*/ 1156842 w 756"/>
                <a:gd name="T53" fmla="*/ 1305379 h 474"/>
                <a:gd name="T54" fmla="*/ 1156842 w 756"/>
                <a:gd name="T55" fmla="*/ 1305379 h 474"/>
                <a:gd name="T56" fmla="*/ 1156842 w 756"/>
                <a:gd name="T57" fmla="*/ 1305379 h 474"/>
                <a:gd name="T58" fmla="*/ 1156842 w 756"/>
                <a:gd name="T59" fmla="*/ 1305379 h 474"/>
                <a:gd name="T60" fmla="*/ 1156842 w 756"/>
                <a:gd name="T61" fmla="*/ 1305379 h 474"/>
                <a:gd name="T62" fmla="*/ 1156842 w 756"/>
                <a:gd name="T63" fmla="*/ 1305379 h 474"/>
                <a:gd name="T64" fmla="*/ 1156842 w 756"/>
                <a:gd name="T65" fmla="*/ 1305379 h 474"/>
                <a:gd name="T66" fmla="*/ 1156842 w 756"/>
                <a:gd name="T67" fmla="*/ 1305379 h 474"/>
                <a:gd name="T68" fmla="*/ 1156842 w 756"/>
                <a:gd name="T69" fmla="*/ 1305379 h 474"/>
                <a:gd name="T70" fmla="*/ 1156842 w 756"/>
                <a:gd name="T71" fmla="*/ 1305379 h 474"/>
                <a:gd name="T72" fmla="*/ 1156842 w 756"/>
                <a:gd name="T73" fmla="*/ 1305379 h 474"/>
                <a:gd name="T74" fmla="*/ 1156842 w 756"/>
                <a:gd name="T75" fmla="*/ 1305379 h 474"/>
                <a:gd name="T76" fmla="*/ 1156842 w 756"/>
                <a:gd name="T77" fmla="*/ 1305379 h 474"/>
                <a:gd name="T78" fmla="*/ 1156842 w 756"/>
                <a:gd name="T79" fmla="*/ 1305379 h 474"/>
                <a:gd name="T80" fmla="*/ 1156842 w 756"/>
                <a:gd name="T81" fmla="*/ 1305379 h 474"/>
                <a:gd name="T82" fmla="*/ 1156842 w 756"/>
                <a:gd name="T83" fmla="*/ 1305379 h 474"/>
                <a:gd name="T84" fmla="*/ 1156842 w 756"/>
                <a:gd name="T85" fmla="*/ 1305379 h 474"/>
                <a:gd name="T86" fmla="*/ 1156842 w 756"/>
                <a:gd name="T87" fmla="*/ 1305379 h 474"/>
                <a:gd name="T88" fmla="*/ 1156842 w 756"/>
                <a:gd name="T89" fmla="*/ 1305379 h 474"/>
                <a:gd name="T90" fmla="*/ 1156842 w 756"/>
                <a:gd name="T91" fmla="*/ 1305379 h 474"/>
                <a:gd name="T92" fmla="*/ 1156842 w 756"/>
                <a:gd name="T93" fmla="*/ 1305379 h 474"/>
                <a:gd name="T94" fmla="*/ 1156842 w 756"/>
                <a:gd name="T95" fmla="*/ 1305379 h 474"/>
                <a:gd name="T96" fmla="*/ 1156842 w 756"/>
                <a:gd name="T97" fmla="*/ 1305379 h 474"/>
                <a:gd name="T98" fmla="*/ 1156842 w 756"/>
                <a:gd name="T99" fmla="*/ 1305379 h 474"/>
                <a:gd name="T100" fmla="*/ 1156842 w 756"/>
                <a:gd name="T101" fmla="*/ 1305379 h 474"/>
                <a:gd name="T102" fmla="*/ 1156842 w 756"/>
                <a:gd name="T103" fmla="*/ 1305379 h 474"/>
                <a:gd name="T104" fmla="*/ 1156842 w 756"/>
                <a:gd name="T105" fmla="*/ 1305379 h 474"/>
                <a:gd name="T106" fmla="*/ 1156842 w 756"/>
                <a:gd name="T107" fmla="*/ 1305379 h 4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56"/>
                <a:gd name="T163" fmla="*/ 0 h 474"/>
                <a:gd name="T164" fmla="*/ 756 w 756"/>
                <a:gd name="T165" fmla="*/ 474 h 4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56" h="474">
                  <a:moveTo>
                    <a:pt x="119" y="202"/>
                  </a:moveTo>
                  <a:lnTo>
                    <a:pt x="134" y="202"/>
                  </a:lnTo>
                  <a:lnTo>
                    <a:pt x="134" y="214"/>
                  </a:lnTo>
                  <a:lnTo>
                    <a:pt x="134" y="225"/>
                  </a:lnTo>
                  <a:lnTo>
                    <a:pt x="148" y="225"/>
                  </a:lnTo>
                  <a:lnTo>
                    <a:pt x="148" y="214"/>
                  </a:lnTo>
                  <a:lnTo>
                    <a:pt x="148" y="202"/>
                  </a:lnTo>
                  <a:lnTo>
                    <a:pt x="164" y="202"/>
                  </a:lnTo>
                  <a:lnTo>
                    <a:pt x="148" y="202"/>
                  </a:lnTo>
                  <a:lnTo>
                    <a:pt x="148" y="191"/>
                  </a:lnTo>
                  <a:lnTo>
                    <a:pt x="148" y="178"/>
                  </a:lnTo>
                  <a:lnTo>
                    <a:pt x="134" y="178"/>
                  </a:lnTo>
                  <a:lnTo>
                    <a:pt x="119" y="178"/>
                  </a:lnTo>
                  <a:lnTo>
                    <a:pt x="119" y="167"/>
                  </a:lnTo>
                  <a:lnTo>
                    <a:pt x="103" y="167"/>
                  </a:lnTo>
                  <a:lnTo>
                    <a:pt x="90" y="167"/>
                  </a:lnTo>
                  <a:lnTo>
                    <a:pt x="90" y="154"/>
                  </a:lnTo>
                  <a:lnTo>
                    <a:pt x="74" y="154"/>
                  </a:lnTo>
                  <a:lnTo>
                    <a:pt x="74" y="143"/>
                  </a:lnTo>
                  <a:lnTo>
                    <a:pt x="58" y="143"/>
                  </a:lnTo>
                  <a:lnTo>
                    <a:pt x="45" y="143"/>
                  </a:lnTo>
                  <a:lnTo>
                    <a:pt x="58" y="143"/>
                  </a:lnTo>
                  <a:lnTo>
                    <a:pt x="45" y="143"/>
                  </a:lnTo>
                  <a:lnTo>
                    <a:pt x="45" y="131"/>
                  </a:lnTo>
                  <a:lnTo>
                    <a:pt x="45" y="143"/>
                  </a:lnTo>
                  <a:lnTo>
                    <a:pt x="45" y="131"/>
                  </a:lnTo>
                  <a:lnTo>
                    <a:pt x="29" y="131"/>
                  </a:lnTo>
                  <a:lnTo>
                    <a:pt x="29" y="120"/>
                  </a:lnTo>
                  <a:lnTo>
                    <a:pt x="29" y="107"/>
                  </a:lnTo>
                  <a:lnTo>
                    <a:pt x="29" y="96"/>
                  </a:lnTo>
                  <a:lnTo>
                    <a:pt x="16" y="96"/>
                  </a:lnTo>
                  <a:lnTo>
                    <a:pt x="16" y="83"/>
                  </a:lnTo>
                  <a:lnTo>
                    <a:pt x="16" y="72"/>
                  </a:lnTo>
                  <a:lnTo>
                    <a:pt x="0" y="72"/>
                  </a:lnTo>
                  <a:lnTo>
                    <a:pt x="0" y="60"/>
                  </a:lnTo>
                  <a:lnTo>
                    <a:pt x="0" y="49"/>
                  </a:lnTo>
                  <a:lnTo>
                    <a:pt x="0" y="36"/>
                  </a:lnTo>
                  <a:lnTo>
                    <a:pt x="16" y="36"/>
                  </a:lnTo>
                  <a:lnTo>
                    <a:pt x="29" y="36"/>
                  </a:lnTo>
                  <a:lnTo>
                    <a:pt x="45" y="36"/>
                  </a:lnTo>
                  <a:lnTo>
                    <a:pt x="45" y="25"/>
                  </a:lnTo>
                  <a:lnTo>
                    <a:pt x="45" y="36"/>
                  </a:lnTo>
                  <a:lnTo>
                    <a:pt x="58" y="36"/>
                  </a:lnTo>
                  <a:lnTo>
                    <a:pt x="58" y="49"/>
                  </a:lnTo>
                  <a:lnTo>
                    <a:pt x="74" y="49"/>
                  </a:lnTo>
                  <a:lnTo>
                    <a:pt x="90" y="49"/>
                  </a:lnTo>
                  <a:lnTo>
                    <a:pt x="103" y="49"/>
                  </a:lnTo>
                  <a:lnTo>
                    <a:pt x="103" y="60"/>
                  </a:lnTo>
                  <a:lnTo>
                    <a:pt x="103" y="49"/>
                  </a:lnTo>
                  <a:lnTo>
                    <a:pt x="103" y="60"/>
                  </a:lnTo>
                  <a:lnTo>
                    <a:pt x="103" y="49"/>
                  </a:lnTo>
                  <a:lnTo>
                    <a:pt x="119" y="49"/>
                  </a:lnTo>
                  <a:lnTo>
                    <a:pt x="134" y="49"/>
                  </a:lnTo>
                  <a:lnTo>
                    <a:pt x="134" y="36"/>
                  </a:lnTo>
                  <a:lnTo>
                    <a:pt x="134" y="49"/>
                  </a:lnTo>
                  <a:lnTo>
                    <a:pt x="148" y="49"/>
                  </a:lnTo>
                  <a:lnTo>
                    <a:pt x="164" y="49"/>
                  </a:lnTo>
                  <a:lnTo>
                    <a:pt x="177" y="49"/>
                  </a:lnTo>
                  <a:lnTo>
                    <a:pt x="177" y="36"/>
                  </a:lnTo>
                  <a:lnTo>
                    <a:pt x="193" y="49"/>
                  </a:lnTo>
                  <a:lnTo>
                    <a:pt x="193" y="36"/>
                  </a:lnTo>
                  <a:lnTo>
                    <a:pt x="193" y="49"/>
                  </a:lnTo>
                  <a:lnTo>
                    <a:pt x="193" y="36"/>
                  </a:lnTo>
                  <a:lnTo>
                    <a:pt x="208" y="36"/>
                  </a:lnTo>
                  <a:lnTo>
                    <a:pt x="208" y="49"/>
                  </a:lnTo>
                  <a:lnTo>
                    <a:pt x="222" y="49"/>
                  </a:lnTo>
                  <a:lnTo>
                    <a:pt x="222" y="60"/>
                  </a:lnTo>
                  <a:lnTo>
                    <a:pt x="208" y="60"/>
                  </a:lnTo>
                  <a:lnTo>
                    <a:pt x="222" y="60"/>
                  </a:lnTo>
                  <a:lnTo>
                    <a:pt x="208" y="60"/>
                  </a:lnTo>
                  <a:lnTo>
                    <a:pt x="222" y="60"/>
                  </a:lnTo>
                  <a:lnTo>
                    <a:pt x="222" y="49"/>
                  </a:lnTo>
                  <a:lnTo>
                    <a:pt x="238" y="49"/>
                  </a:lnTo>
                  <a:lnTo>
                    <a:pt x="238" y="36"/>
                  </a:lnTo>
                  <a:lnTo>
                    <a:pt x="238" y="25"/>
                  </a:lnTo>
                  <a:lnTo>
                    <a:pt x="251" y="25"/>
                  </a:lnTo>
                  <a:lnTo>
                    <a:pt x="267" y="25"/>
                  </a:lnTo>
                  <a:lnTo>
                    <a:pt x="267" y="36"/>
                  </a:lnTo>
                  <a:lnTo>
                    <a:pt x="267" y="49"/>
                  </a:lnTo>
                  <a:lnTo>
                    <a:pt x="267" y="60"/>
                  </a:lnTo>
                  <a:lnTo>
                    <a:pt x="283" y="60"/>
                  </a:lnTo>
                  <a:lnTo>
                    <a:pt x="283" y="72"/>
                  </a:lnTo>
                  <a:lnTo>
                    <a:pt x="283" y="83"/>
                  </a:lnTo>
                  <a:lnTo>
                    <a:pt x="283" y="96"/>
                  </a:lnTo>
                  <a:lnTo>
                    <a:pt x="296" y="96"/>
                  </a:lnTo>
                  <a:lnTo>
                    <a:pt x="283" y="96"/>
                  </a:lnTo>
                  <a:lnTo>
                    <a:pt x="296" y="96"/>
                  </a:lnTo>
                  <a:lnTo>
                    <a:pt x="283" y="96"/>
                  </a:lnTo>
                  <a:lnTo>
                    <a:pt x="296" y="96"/>
                  </a:lnTo>
                  <a:lnTo>
                    <a:pt x="283" y="107"/>
                  </a:lnTo>
                  <a:lnTo>
                    <a:pt x="296" y="107"/>
                  </a:lnTo>
                  <a:lnTo>
                    <a:pt x="296" y="96"/>
                  </a:lnTo>
                  <a:lnTo>
                    <a:pt x="312" y="96"/>
                  </a:lnTo>
                  <a:lnTo>
                    <a:pt x="312" y="83"/>
                  </a:lnTo>
                  <a:lnTo>
                    <a:pt x="312" y="96"/>
                  </a:lnTo>
                  <a:lnTo>
                    <a:pt x="312" y="83"/>
                  </a:lnTo>
                  <a:lnTo>
                    <a:pt x="312" y="72"/>
                  </a:lnTo>
                  <a:lnTo>
                    <a:pt x="325" y="72"/>
                  </a:lnTo>
                  <a:lnTo>
                    <a:pt x="312" y="72"/>
                  </a:lnTo>
                  <a:lnTo>
                    <a:pt x="325" y="60"/>
                  </a:lnTo>
                  <a:lnTo>
                    <a:pt x="312" y="60"/>
                  </a:lnTo>
                  <a:lnTo>
                    <a:pt x="325" y="60"/>
                  </a:lnTo>
                  <a:lnTo>
                    <a:pt x="312" y="60"/>
                  </a:lnTo>
                  <a:lnTo>
                    <a:pt x="325" y="60"/>
                  </a:lnTo>
                  <a:lnTo>
                    <a:pt x="312" y="60"/>
                  </a:lnTo>
                  <a:lnTo>
                    <a:pt x="312" y="49"/>
                  </a:lnTo>
                  <a:lnTo>
                    <a:pt x="312" y="36"/>
                  </a:lnTo>
                  <a:lnTo>
                    <a:pt x="325" y="36"/>
                  </a:lnTo>
                  <a:lnTo>
                    <a:pt x="325" y="25"/>
                  </a:lnTo>
                  <a:lnTo>
                    <a:pt x="325" y="13"/>
                  </a:lnTo>
                  <a:lnTo>
                    <a:pt x="312" y="13"/>
                  </a:lnTo>
                  <a:lnTo>
                    <a:pt x="325" y="13"/>
                  </a:lnTo>
                  <a:lnTo>
                    <a:pt x="325" y="0"/>
                  </a:lnTo>
                  <a:lnTo>
                    <a:pt x="341" y="0"/>
                  </a:lnTo>
                  <a:lnTo>
                    <a:pt x="357" y="0"/>
                  </a:lnTo>
                  <a:lnTo>
                    <a:pt x="357" y="13"/>
                  </a:lnTo>
                  <a:lnTo>
                    <a:pt x="370" y="13"/>
                  </a:lnTo>
                  <a:lnTo>
                    <a:pt x="370" y="25"/>
                  </a:lnTo>
                  <a:lnTo>
                    <a:pt x="357" y="25"/>
                  </a:lnTo>
                  <a:lnTo>
                    <a:pt x="357" y="36"/>
                  </a:lnTo>
                  <a:lnTo>
                    <a:pt x="370" y="36"/>
                  </a:lnTo>
                  <a:lnTo>
                    <a:pt x="357" y="36"/>
                  </a:lnTo>
                  <a:lnTo>
                    <a:pt x="357" y="49"/>
                  </a:lnTo>
                  <a:lnTo>
                    <a:pt x="357" y="60"/>
                  </a:lnTo>
                  <a:lnTo>
                    <a:pt x="357" y="72"/>
                  </a:lnTo>
                  <a:lnTo>
                    <a:pt x="357" y="83"/>
                  </a:lnTo>
                  <a:lnTo>
                    <a:pt x="370" y="83"/>
                  </a:lnTo>
                  <a:lnTo>
                    <a:pt x="370" y="96"/>
                  </a:lnTo>
                  <a:lnTo>
                    <a:pt x="370" y="107"/>
                  </a:lnTo>
                  <a:lnTo>
                    <a:pt x="370" y="120"/>
                  </a:lnTo>
                  <a:lnTo>
                    <a:pt x="370" y="131"/>
                  </a:lnTo>
                  <a:lnTo>
                    <a:pt x="386" y="131"/>
                  </a:lnTo>
                  <a:lnTo>
                    <a:pt x="386" y="143"/>
                  </a:lnTo>
                  <a:lnTo>
                    <a:pt x="386" y="154"/>
                  </a:lnTo>
                  <a:lnTo>
                    <a:pt x="401" y="154"/>
                  </a:lnTo>
                  <a:lnTo>
                    <a:pt x="401" y="167"/>
                  </a:lnTo>
                  <a:lnTo>
                    <a:pt x="401" y="178"/>
                  </a:lnTo>
                  <a:lnTo>
                    <a:pt x="415" y="191"/>
                  </a:lnTo>
                  <a:lnTo>
                    <a:pt x="431" y="191"/>
                  </a:lnTo>
                  <a:lnTo>
                    <a:pt x="431" y="202"/>
                  </a:lnTo>
                  <a:lnTo>
                    <a:pt x="431" y="214"/>
                  </a:lnTo>
                  <a:lnTo>
                    <a:pt x="444" y="214"/>
                  </a:lnTo>
                  <a:lnTo>
                    <a:pt x="444" y="225"/>
                  </a:lnTo>
                  <a:lnTo>
                    <a:pt x="444" y="238"/>
                  </a:lnTo>
                  <a:lnTo>
                    <a:pt x="460" y="238"/>
                  </a:lnTo>
                  <a:lnTo>
                    <a:pt x="475" y="238"/>
                  </a:lnTo>
                  <a:lnTo>
                    <a:pt x="489" y="225"/>
                  </a:lnTo>
                  <a:lnTo>
                    <a:pt x="505" y="225"/>
                  </a:lnTo>
                  <a:lnTo>
                    <a:pt x="505" y="214"/>
                  </a:lnTo>
                  <a:lnTo>
                    <a:pt x="518" y="214"/>
                  </a:lnTo>
                  <a:lnTo>
                    <a:pt x="534" y="214"/>
                  </a:lnTo>
                  <a:lnTo>
                    <a:pt x="549" y="214"/>
                  </a:lnTo>
                  <a:lnTo>
                    <a:pt x="549" y="202"/>
                  </a:lnTo>
                  <a:lnTo>
                    <a:pt x="563" y="202"/>
                  </a:lnTo>
                  <a:lnTo>
                    <a:pt x="563" y="191"/>
                  </a:lnTo>
                  <a:lnTo>
                    <a:pt x="563" y="178"/>
                  </a:lnTo>
                  <a:lnTo>
                    <a:pt x="579" y="178"/>
                  </a:lnTo>
                  <a:lnTo>
                    <a:pt x="579" y="167"/>
                  </a:lnTo>
                  <a:lnTo>
                    <a:pt x="579" y="154"/>
                  </a:lnTo>
                  <a:lnTo>
                    <a:pt x="579" y="143"/>
                  </a:lnTo>
                  <a:lnTo>
                    <a:pt x="592" y="143"/>
                  </a:lnTo>
                  <a:lnTo>
                    <a:pt x="592" y="131"/>
                  </a:lnTo>
                  <a:lnTo>
                    <a:pt x="608" y="131"/>
                  </a:lnTo>
                  <a:lnTo>
                    <a:pt x="624" y="131"/>
                  </a:lnTo>
                  <a:lnTo>
                    <a:pt x="637" y="131"/>
                  </a:lnTo>
                  <a:lnTo>
                    <a:pt x="637" y="120"/>
                  </a:lnTo>
                  <a:lnTo>
                    <a:pt x="653" y="120"/>
                  </a:lnTo>
                  <a:lnTo>
                    <a:pt x="653" y="107"/>
                  </a:lnTo>
                  <a:lnTo>
                    <a:pt x="653" y="96"/>
                  </a:lnTo>
                  <a:lnTo>
                    <a:pt x="666" y="96"/>
                  </a:lnTo>
                  <a:lnTo>
                    <a:pt x="666" y="83"/>
                  </a:lnTo>
                  <a:lnTo>
                    <a:pt x="666" y="72"/>
                  </a:lnTo>
                  <a:lnTo>
                    <a:pt x="682" y="72"/>
                  </a:lnTo>
                  <a:lnTo>
                    <a:pt x="682" y="60"/>
                  </a:lnTo>
                  <a:lnTo>
                    <a:pt x="682" y="72"/>
                  </a:lnTo>
                  <a:lnTo>
                    <a:pt x="698" y="72"/>
                  </a:lnTo>
                  <a:lnTo>
                    <a:pt x="711" y="72"/>
                  </a:lnTo>
                  <a:lnTo>
                    <a:pt x="711" y="60"/>
                  </a:lnTo>
                  <a:lnTo>
                    <a:pt x="727" y="60"/>
                  </a:lnTo>
                  <a:lnTo>
                    <a:pt x="742" y="72"/>
                  </a:lnTo>
                  <a:lnTo>
                    <a:pt x="756" y="72"/>
                  </a:lnTo>
                  <a:lnTo>
                    <a:pt x="756" y="83"/>
                  </a:lnTo>
                  <a:lnTo>
                    <a:pt x="756" y="96"/>
                  </a:lnTo>
                  <a:lnTo>
                    <a:pt x="742" y="96"/>
                  </a:lnTo>
                  <a:lnTo>
                    <a:pt x="742" y="107"/>
                  </a:lnTo>
                  <a:lnTo>
                    <a:pt x="727" y="107"/>
                  </a:lnTo>
                  <a:lnTo>
                    <a:pt x="727" y="120"/>
                  </a:lnTo>
                  <a:lnTo>
                    <a:pt x="727" y="131"/>
                  </a:lnTo>
                  <a:lnTo>
                    <a:pt x="711" y="131"/>
                  </a:lnTo>
                  <a:lnTo>
                    <a:pt x="711" y="143"/>
                  </a:lnTo>
                  <a:lnTo>
                    <a:pt x="727" y="143"/>
                  </a:lnTo>
                  <a:lnTo>
                    <a:pt x="727" y="154"/>
                  </a:lnTo>
                  <a:lnTo>
                    <a:pt x="711" y="154"/>
                  </a:lnTo>
                  <a:lnTo>
                    <a:pt x="711" y="167"/>
                  </a:lnTo>
                  <a:lnTo>
                    <a:pt x="727" y="167"/>
                  </a:lnTo>
                  <a:lnTo>
                    <a:pt x="727" y="178"/>
                  </a:lnTo>
                  <a:lnTo>
                    <a:pt x="727" y="191"/>
                  </a:lnTo>
                  <a:lnTo>
                    <a:pt x="727" y="202"/>
                  </a:lnTo>
                  <a:lnTo>
                    <a:pt x="742" y="202"/>
                  </a:lnTo>
                  <a:lnTo>
                    <a:pt x="742" y="214"/>
                  </a:lnTo>
                  <a:lnTo>
                    <a:pt x="727" y="214"/>
                  </a:lnTo>
                  <a:lnTo>
                    <a:pt x="727" y="225"/>
                  </a:lnTo>
                  <a:lnTo>
                    <a:pt x="711" y="225"/>
                  </a:lnTo>
                  <a:lnTo>
                    <a:pt x="711" y="238"/>
                  </a:lnTo>
                  <a:lnTo>
                    <a:pt x="698" y="249"/>
                  </a:lnTo>
                  <a:lnTo>
                    <a:pt x="698" y="261"/>
                  </a:lnTo>
                  <a:lnTo>
                    <a:pt x="698" y="274"/>
                  </a:lnTo>
                  <a:lnTo>
                    <a:pt x="682" y="274"/>
                  </a:lnTo>
                  <a:lnTo>
                    <a:pt x="682" y="285"/>
                  </a:lnTo>
                  <a:lnTo>
                    <a:pt x="682" y="298"/>
                  </a:lnTo>
                  <a:lnTo>
                    <a:pt x="666" y="298"/>
                  </a:lnTo>
                  <a:lnTo>
                    <a:pt x="666" y="309"/>
                  </a:lnTo>
                  <a:lnTo>
                    <a:pt x="653" y="309"/>
                  </a:lnTo>
                  <a:lnTo>
                    <a:pt x="637" y="309"/>
                  </a:lnTo>
                  <a:lnTo>
                    <a:pt x="637" y="321"/>
                  </a:lnTo>
                  <a:lnTo>
                    <a:pt x="624" y="321"/>
                  </a:lnTo>
                  <a:lnTo>
                    <a:pt x="624" y="332"/>
                  </a:lnTo>
                  <a:lnTo>
                    <a:pt x="608" y="332"/>
                  </a:lnTo>
                  <a:lnTo>
                    <a:pt x="608" y="321"/>
                  </a:lnTo>
                  <a:lnTo>
                    <a:pt x="608" y="332"/>
                  </a:lnTo>
                  <a:lnTo>
                    <a:pt x="592" y="332"/>
                  </a:lnTo>
                  <a:lnTo>
                    <a:pt x="579" y="332"/>
                  </a:lnTo>
                  <a:lnTo>
                    <a:pt x="563" y="321"/>
                  </a:lnTo>
                  <a:lnTo>
                    <a:pt x="549" y="321"/>
                  </a:lnTo>
                  <a:lnTo>
                    <a:pt x="549" y="332"/>
                  </a:lnTo>
                  <a:lnTo>
                    <a:pt x="549" y="345"/>
                  </a:lnTo>
                  <a:lnTo>
                    <a:pt x="534" y="332"/>
                  </a:lnTo>
                  <a:lnTo>
                    <a:pt x="518" y="332"/>
                  </a:lnTo>
                  <a:lnTo>
                    <a:pt x="518" y="345"/>
                  </a:lnTo>
                  <a:lnTo>
                    <a:pt x="505" y="356"/>
                  </a:lnTo>
                  <a:lnTo>
                    <a:pt x="489" y="356"/>
                  </a:lnTo>
                  <a:lnTo>
                    <a:pt x="489" y="368"/>
                  </a:lnTo>
                  <a:lnTo>
                    <a:pt x="505" y="368"/>
                  </a:lnTo>
                  <a:lnTo>
                    <a:pt x="489" y="368"/>
                  </a:lnTo>
                  <a:lnTo>
                    <a:pt x="489" y="356"/>
                  </a:lnTo>
                  <a:lnTo>
                    <a:pt x="475" y="356"/>
                  </a:lnTo>
                  <a:lnTo>
                    <a:pt x="460" y="356"/>
                  </a:lnTo>
                  <a:lnTo>
                    <a:pt x="460" y="368"/>
                  </a:lnTo>
                  <a:lnTo>
                    <a:pt x="444" y="368"/>
                  </a:lnTo>
                  <a:lnTo>
                    <a:pt x="444" y="380"/>
                  </a:lnTo>
                  <a:lnTo>
                    <a:pt x="431" y="380"/>
                  </a:lnTo>
                  <a:lnTo>
                    <a:pt x="431" y="392"/>
                  </a:lnTo>
                  <a:lnTo>
                    <a:pt x="431" y="403"/>
                  </a:lnTo>
                  <a:lnTo>
                    <a:pt x="431" y="416"/>
                  </a:lnTo>
                  <a:lnTo>
                    <a:pt x="415" y="416"/>
                  </a:lnTo>
                  <a:lnTo>
                    <a:pt x="401" y="416"/>
                  </a:lnTo>
                  <a:lnTo>
                    <a:pt x="401" y="427"/>
                  </a:lnTo>
                  <a:lnTo>
                    <a:pt x="386" y="427"/>
                  </a:lnTo>
                  <a:lnTo>
                    <a:pt x="386" y="439"/>
                  </a:lnTo>
                  <a:lnTo>
                    <a:pt x="386" y="427"/>
                  </a:lnTo>
                  <a:lnTo>
                    <a:pt x="386" y="439"/>
                  </a:lnTo>
                  <a:lnTo>
                    <a:pt x="370" y="439"/>
                  </a:lnTo>
                  <a:lnTo>
                    <a:pt x="370" y="450"/>
                  </a:lnTo>
                  <a:lnTo>
                    <a:pt x="370" y="463"/>
                  </a:lnTo>
                  <a:lnTo>
                    <a:pt x="357" y="463"/>
                  </a:lnTo>
                  <a:lnTo>
                    <a:pt x="357" y="474"/>
                  </a:lnTo>
                  <a:lnTo>
                    <a:pt x="357" y="463"/>
                  </a:lnTo>
                  <a:lnTo>
                    <a:pt x="341" y="463"/>
                  </a:lnTo>
                  <a:lnTo>
                    <a:pt x="325" y="463"/>
                  </a:lnTo>
                  <a:lnTo>
                    <a:pt x="341" y="463"/>
                  </a:lnTo>
                  <a:lnTo>
                    <a:pt x="325" y="463"/>
                  </a:lnTo>
                  <a:lnTo>
                    <a:pt x="312" y="463"/>
                  </a:lnTo>
                  <a:lnTo>
                    <a:pt x="312" y="450"/>
                  </a:lnTo>
                  <a:lnTo>
                    <a:pt x="296" y="450"/>
                  </a:lnTo>
                  <a:lnTo>
                    <a:pt x="283" y="450"/>
                  </a:lnTo>
                  <a:lnTo>
                    <a:pt x="267" y="450"/>
                  </a:lnTo>
                  <a:lnTo>
                    <a:pt x="267" y="439"/>
                  </a:lnTo>
                  <a:lnTo>
                    <a:pt x="267" y="427"/>
                  </a:lnTo>
                  <a:lnTo>
                    <a:pt x="251" y="427"/>
                  </a:lnTo>
                  <a:lnTo>
                    <a:pt x="238" y="427"/>
                  </a:lnTo>
                  <a:lnTo>
                    <a:pt x="238" y="439"/>
                  </a:lnTo>
                  <a:lnTo>
                    <a:pt x="222" y="439"/>
                  </a:lnTo>
                  <a:lnTo>
                    <a:pt x="222" y="450"/>
                  </a:lnTo>
                  <a:lnTo>
                    <a:pt x="208" y="450"/>
                  </a:lnTo>
                  <a:lnTo>
                    <a:pt x="193" y="450"/>
                  </a:lnTo>
                  <a:lnTo>
                    <a:pt x="177" y="450"/>
                  </a:lnTo>
                  <a:lnTo>
                    <a:pt x="177" y="463"/>
                  </a:lnTo>
                  <a:lnTo>
                    <a:pt x="164" y="463"/>
                  </a:lnTo>
                  <a:lnTo>
                    <a:pt x="164" y="474"/>
                  </a:lnTo>
                  <a:lnTo>
                    <a:pt x="148" y="474"/>
                  </a:lnTo>
                  <a:lnTo>
                    <a:pt x="148" y="463"/>
                  </a:lnTo>
                  <a:lnTo>
                    <a:pt x="134" y="463"/>
                  </a:lnTo>
                  <a:lnTo>
                    <a:pt x="134" y="450"/>
                  </a:lnTo>
                  <a:lnTo>
                    <a:pt x="119" y="450"/>
                  </a:lnTo>
                  <a:lnTo>
                    <a:pt x="119" y="439"/>
                  </a:lnTo>
                  <a:lnTo>
                    <a:pt x="119" y="427"/>
                  </a:lnTo>
                  <a:lnTo>
                    <a:pt x="103" y="427"/>
                  </a:lnTo>
                  <a:lnTo>
                    <a:pt x="103" y="416"/>
                  </a:lnTo>
                  <a:lnTo>
                    <a:pt x="103" y="403"/>
                  </a:lnTo>
                  <a:lnTo>
                    <a:pt x="103" y="392"/>
                  </a:lnTo>
                  <a:lnTo>
                    <a:pt x="119" y="392"/>
                  </a:lnTo>
                  <a:lnTo>
                    <a:pt x="119" y="380"/>
                  </a:lnTo>
                  <a:lnTo>
                    <a:pt x="119" y="368"/>
                  </a:lnTo>
                  <a:lnTo>
                    <a:pt x="134" y="368"/>
                  </a:lnTo>
                  <a:lnTo>
                    <a:pt x="134" y="356"/>
                  </a:lnTo>
                  <a:lnTo>
                    <a:pt x="119" y="356"/>
                  </a:lnTo>
                  <a:lnTo>
                    <a:pt x="119" y="345"/>
                  </a:lnTo>
                  <a:lnTo>
                    <a:pt x="119" y="332"/>
                  </a:lnTo>
                  <a:lnTo>
                    <a:pt x="103" y="321"/>
                  </a:lnTo>
                  <a:lnTo>
                    <a:pt x="103" y="309"/>
                  </a:lnTo>
                  <a:lnTo>
                    <a:pt x="103" y="321"/>
                  </a:lnTo>
                  <a:lnTo>
                    <a:pt x="103" y="309"/>
                  </a:lnTo>
                  <a:lnTo>
                    <a:pt x="103" y="298"/>
                  </a:lnTo>
                  <a:lnTo>
                    <a:pt x="90" y="298"/>
                  </a:lnTo>
                  <a:lnTo>
                    <a:pt x="90" y="309"/>
                  </a:lnTo>
                  <a:lnTo>
                    <a:pt x="74" y="309"/>
                  </a:lnTo>
                  <a:lnTo>
                    <a:pt x="74" y="298"/>
                  </a:lnTo>
                  <a:lnTo>
                    <a:pt x="74" y="285"/>
                  </a:lnTo>
                  <a:lnTo>
                    <a:pt x="90" y="285"/>
                  </a:lnTo>
                  <a:lnTo>
                    <a:pt x="90" y="274"/>
                  </a:lnTo>
                  <a:lnTo>
                    <a:pt x="90" y="261"/>
                  </a:lnTo>
                  <a:lnTo>
                    <a:pt x="103" y="261"/>
                  </a:lnTo>
                  <a:lnTo>
                    <a:pt x="103" y="249"/>
                  </a:lnTo>
                  <a:lnTo>
                    <a:pt x="90" y="249"/>
                  </a:lnTo>
                  <a:lnTo>
                    <a:pt x="103" y="249"/>
                  </a:lnTo>
                  <a:lnTo>
                    <a:pt x="103" y="238"/>
                  </a:lnTo>
                  <a:lnTo>
                    <a:pt x="103" y="225"/>
                  </a:lnTo>
                  <a:lnTo>
                    <a:pt x="119" y="225"/>
                  </a:lnTo>
                  <a:lnTo>
                    <a:pt x="119" y="214"/>
                  </a:lnTo>
                  <a:lnTo>
                    <a:pt x="119" y="202"/>
                  </a:lnTo>
                  <a:close/>
                  <a:moveTo>
                    <a:pt x="148" y="309"/>
                  </a:moveTo>
                  <a:lnTo>
                    <a:pt x="134" y="309"/>
                  </a:lnTo>
                  <a:lnTo>
                    <a:pt x="119" y="309"/>
                  </a:lnTo>
                  <a:lnTo>
                    <a:pt x="119" y="321"/>
                  </a:lnTo>
                  <a:lnTo>
                    <a:pt x="134" y="321"/>
                  </a:lnTo>
                  <a:lnTo>
                    <a:pt x="134" y="309"/>
                  </a:lnTo>
                  <a:lnTo>
                    <a:pt x="148" y="309"/>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PE" sz="3600" b="1" i="0" u="none" strike="noStrike" kern="0" cap="none" spc="0" normalizeH="0" baseline="0" noProof="0">
                <a:ln>
                  <a:noFill/>
                </a:ln>
                <a:solidFill>
                  <a:sysClr val="window" lastClr="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 name="Freeform 19">
              <a:extLst>
                <a:ext uri="{FF2B5EF4-FFF2-40B4-BE49-F238E27FC236}">
                  <a16:creationId xmlns="" xmlns:a16="http://schemas.microsoft.com/office/drawing/2014/main" id="{36601C8A-16D6-36F4-BC6B-D4D91271EBB0}"/>
                </a:ext>
              </a:extLst>
            </p:cNvPr>
            <p:cNvSpPr>
              <a:spLocks/>
            </p:cNvSpPr>
            <p:nvPr/>
          </p:nvSpPr>
          <p:spPr bwMode="auto">
            <a:xfrm>
              <a:off x="2684081" y="4829976"/>
              <a:ext cx="449292" cy="639378"/>
            </a:xfrm>
            <a:custGeom>
              <a:avLst/>
              <a:gdLst>
                <a:gd name="T0" fmla="*/ 4787384 w 394"/>
                <a:gd name="T1" fmla="*/ 28784673 h 465"/>
                <a:gd name="T2" fmla="*/ 4787384 w 394"/>
                <a:gd name="T3" fmla="*/ 30583882 h 465"/>
                <a:gd name="T4" fmla="*/ 6382758 w 394"/>
                <a:gd name="T5" fmla="*/ 30583882 h 465"/>
                <a:gd name="T6" fmla="*/ 6382758 w 394"/>
                <a:gd name="T7" fmla="*/ 30583882 h 465"/>
                <a:gd name="T8" fmla="*/ 6382758 w 394"/>
                <a:gd name="T9" fmla="*/ 30583882 h 465"/>
                <a:gd name="T10" fmla="*/ 6382758 w 394"/>
                <a:gd name="T11" fmla="*/ 32383092 h 465"/>
                <a:gd name="T12" fmla="*/ 6382758 w 394"/>
                <a:gd name="T13" fmla="*/ 34182301 h 465"/>
                <a:gd name="T14" fmla="*/ 7979395 w 394"/>
                <a:gd name="T15" fmla="*/ 34182301 h 465"/>
                <a:gd name="T16" fmla="*/ 7979395 w 394"/>
                <a:gd name="T17" fmla="*/ 39578586 h 465"/>
                <a:gd name="T18" fmla="*/ 6382758 w 394"/>
                <a:gd name="T19" fmla="*/ 39578586 h 465"/>
                <a:gd name="T20" fmla="*/ 6382758 w 394"/>
                <a:gd name="T21" fmla="*/ 43177005 h 465"/>
                <a:gd name="T22" fmla="*/ 6382758 w 394"/>
                <a:gd name="T23" fmla="*/ 44976224 h 465"/>
                <a:gd name="T24" fmla="*/ 4787384 w 394"/>
                <a:gd name="T25" fmla="*/ 44976224 h 465"/>
                <a:gd name="T26" fmla="*/ 4787384 w 394"/>
                <a:gd name="T27" fmla="*/ 43177005 h 465"/>
                <a:gd name="T28" fmla="*/ 3192011 w 394"/>
                <a:gd name="T29" fmla="*/ 43177005 h 465"/>
                <a:gd name="T30" fmla="*/ 3192011 w 394"/>
                <a:gd name="T31" fmla="*/ 39578586 h 465"/>
                <a:gd name="T32" fmla="*/ 3192011 w 394"/>
                <a:gd name="T33" fmla="*/ 39578586 h 465"/>
                <a:gd name="T34" fmla="*/ 3192011 w 394"/>
                <a:gd name="T35" fmla="*/ 37779377 h 465"/>
                <a:gd name="T36" fmla="*/ 3192011 w 394"/>
                <a:gd name="T37" fmla="*/ 35981510 h 465"/>
                <a:gd name="T38" fmla="*/ 3192011 w 394"/>
                <a:gd name="T39" fmla="*/ 34182301 h 465"/>
                <a:gd name="T40" fmla="*/ 3192011 w 394"/>
                <a:gd name="T41" fmla="*/ 32383092 h 465"/>
                <a:gd name="T42" fmla="*/ 3192011 w 394"/>
                <a:gd name="T43" fmla="*/ 30583882 h 465"/>
                <a:gd name="T44" fmla="*/ 3192011 w 394"/>
                <a:gd name="T45" fmla="*/ 30583882 h 465"/>
                <a:gd name="T46" fmla="*/ 3192011 w 394"/>
                <a:gd name="T47" fmla="*/ 26985464 h 465"/>
                <a:gd name="T48" fmla="*/ 3192011 w 394"/>
                <a:gd name="T49" fmla="*/ 25186255 h 465"/>
                <a:gd name="T50" fmla="*/ 3192011 w 394"/>
                <a:gd name="T51" fmla="*/ 23387046 h 465"/>
                <a:gd name="T52" fmla="*/ 3192011 w 394"/>
                <a:gd name="T53" fmla="*/ 21589173 h 465"/>
                <a:gd name="T54" fmla="*/ 3192011 w 394"/>
                <a:gd name="T55" fmla="*/ 19789964 h 465"/>
                <a:gd name="T56" fmla="*/ 3192011 w 394"/>
                <a:gd name="T57" fmla="*/ 17990755 h 465"/>
                <a:gd name="T58" fmla="*/ 0 w 394"/>
                <a:gd name="T59" fmla="*/ 17990755 h 465"/>
                <a:gd name="T60" fmla="*/ 3192011 w 394"/>
                <a:gd name="T61" fmla="*/ 16191546 h 465"/>
                <a:gd name="T62" fmla="*/ 3192011 w 394"/>
                <a:gd name="T63" fmla="*/ 16191546 h 465"/>
                <a:gd name="T64" fmla="*/ 3192011 w 394"/>
                <a:gd name="T65" fmla="*/ 16191546 h 465"/>
                <a:gd name="T66" fmla="*/ 3192011 w 394"/>
                <a:gd name="T67" fmla="*/ 14392337 h 465"/>
                <a:gd name="T68" fmla="*/ 3192011 w 394"/>
                <a:gd name="T69" fmla="*/ 10793916 h 465"/>
                <a:gd name="T70" fmla="*/ 3192011 w 394"/>
                <a:gd name="T71" fmla="*/ 5397629 h 465"/>
                <a:gd name="T72" fmla="*/ 3192011 w 394"/>
                <a:gd name="T73" fmla="*/ 5397629 h 465"/>
                <a:gd name="T74" fmla="*/ 3192011 w 394"/>
                <a:gd name="T75" fmla="*/ 5397629 h 465"/>
                <a:gd name="T76" fmla="*/ 3192011 w 394"/>
                <a:gd name="T77" fmla="*/ 5397629 h 465"/>
                <a:gd name="T78" fmla="*/ 3192011 w 394"/>
                <a:gd name="T79" fmla="*/ 5397629 h 465"/>
                <a:gd name="T80" fmla="*/ 3192011 w 394"/>
                <a:gd name="T81" fmla="*/ 5397629 h 465"/>
                <a:gd name="T82" fmla="*/ 3192011 w 394"/>
                <a:gd name="T83" fmla="*/ 0 h 465"/>
                <a:gd name="T84" fmla="*/ 3192011 w 394"/>
                <a:gd name="T85" fmla="*/ 5397629 h 465"/>
                <a:gd name="T86" fmla="*/ 3192011 w 394"/>
                <a:gd name="T87" fmla="*/ 5397629 h 465"/>
                <a:gd name="T88" fmla="*/ 3192011 w 394"/>
                <a:gd name="T89" fmla="*/ 5397629 h 465"/>
                <a:gd name="T90" fmla="*/ 3192011 w 394"/>
                <a:gd name="T91" fmla="*/ 5397629 h 465"/>
                <a:gd name="T92" fmla="*/ 3192011 w 394"/>
                <a:gd name="T93" fmla="*/ 8994707 h 465"/>
                <a:gd name="T94" fmla="*/ 3192011 w 394"/>
                <a:gd name="T95" fmla="*/ 8994707 h 465"/>
                <a:gd name="T96" fmla="*/ 3192011 w 394"/>
                <a:gd name="T97" fmla="*/ 8994707 h 465"/>
                <a:gd name="T98" fmla="*/ 3192011 w 394"/>
                <a:gd name="T99" fmla="*/ 5397629 h 465"/>
                <a:gd name="T100" fmla="*/ 3192011 w 394"/>
                <a:gd name="T101" fmla="*/ 10793916 h 465"/>
                <a:gd name="T102" fmla="*/ 3192011 w 394"/>
                <a:gd name="T103" fmla="*/ 14392337 h 465"/>
                <a:gd name="T104" fmla="*/ 3192011 w 394"/>
                <a:gd name="T105" fmla="*/ 16191546 h 465"/>
                <a:gd name="T106" fmla="*/ 3192011 w 394"/>
                <a:gd name="T107" fmla="*/ 17990755 h 465"/>
                <a:gd name="T108" fmla="*/ 3192011 w 394"/>
                <a:gd name="T109" fmla="*/ 17990755 h 465"/>
                <a:gd name="T110" fmla="*/ 3192011 w 394"/>
                <a:gd name="T111" fmla="*/ 17990755 h 465"/>
                <a:gd name="T112" fmla="*/ 4787384 w 394"/>
                <a:gd name="T113" fmla="*/ 19789964 h 465"/>
                <a:gd name="T114" fmla="*/ 4787384 w 394"/>
                <a:gd name="T115" fmla="*/ 19789964 h 465"/>
                <a:gd name="T116" fmla="*/ 4787384 w 394"/>
                <a:gd name="T117" fmla="*/ 23387046 h 465"/>
                <a:gd name="T118" fmla="*/ 4787384 w 394"/>
                <a:gd name="T119" fmla="*/ 25186255 h 4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4"/>
                <a:gd name="T181" fmla="*/ 0 h 465"/>
                <a:gd name="T182" fmla="*/ 394 w 394"/>
                <a:gd name="T183" fmla="*/ 465 h 4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4" h="465">
                  <a:moveTo>
                    <a:pt x="292" y="272"/>
                  </a:moveTo>
                  <a:lnTo>
                    <a:pt x="306" y="272"/>
                  </a:lnTo>
                  <a:lnTo>
                    <a:pt x="306" y="284"/>
                  </a:lnTo>
                  <a:lnTo>
                    <a:pt x="292" y="284"/>
                  </a:lnTo>
                  <a:lnTo>
                    <a:pt x="292" y="293"/>
                  </a:lnTo>
                  <a:lnTo>
                    <a:pt x="306" y="293"/>
                  </a:lnTo>
                  <a:lnTo>
                    <a:pt x="306" y="303"/>
                  </a:lnTo>
                  <a:lnTo>
                    <a:pt x="306" y="313"/>
                  </a:lnTo>
                  <a:lnTo>
                    <a:pt x="306" y="303"/>
                  </a:lnTo>
                  <a:lnTo>
                    <a:pt x="318" y="303"/>
                  </a:lnTo>
                  <a:lnTo>
                    <a:pt x="318" y="313"/>
                  </a:lnTo>
                  <a:lnTo>
                    <a:pt x="318" y="303"/>
                  </a:lnTo>
                  <a:lnTo>
                    <a:pt x="330" y="303"/>
                  </a:lnTo>
                  <a:lnTo>
                    <a:pt x="344" y="303"/>
                  </a:lnTo>
                  <a:lnTo>
                    <a:pt x="344" y="293"/>
                  </a:lnTo>
                  <a:lnTo>
                    <a:pt x="344" y="303"/>
                  </a:lnTo>
                  <a:lnTo>
                    <a:pt x="355" y="303"/>
                  </a:lnTo>
                  <a:lnTo>
                    <a:pt x="355" y="313"/>
                  </a:lnTo>
                  <a:lnTo>
                    <a:pt x="369" y="313"/>
                  </a:lnTo>
                  <a:lnTo>
                    <a:pt x="355" y="313"/>
                  </a:lnTo>
                  <a:lnTo>
                    <a:pt x="355" y="324"/>
                  </a:lnTo>
                  <a:lnTo>
                    <a:pt x="355" y="333"/>
                  </a:lnTo>
                  <a:lnTo>
                    <a:pt x="369" y="333"/>
                  </a:lnTo>
                  <a:lnTo>
                    <a:pt x="382" y="333"/>
                  </a:lnTo>
                  <a:lnTo>
                    <a:pt x="382" y="324"/>
                  </a:lnTo>
                  <a:lnTo>
                    <a:pt x="382" y="333"/>
                  </a:lnTo>
                  <a:lnTo>
                    <a:pt x="369" y="333"/>
                  </a:lnTo>
                  <a:lnTo>
                    <a:pt x="369" y="343"/>
                  </a:lnTo>
                  <a:lnTo>
                    <a:pt x="382" y="343"/>
                  </a:lnTo>
                  <a:lnTo>
                    <a:pt x="369" y="354"/>
                  </a:lnTo>
                  <a:lnTo>
                    <a:pt x="382" y="354"/>
                  </a:lnTo>
                  <a:lnTo>
                    <a:pt x="394" y="354"/>
                  </a:lnTo>
                  <a:lnTo>
                    <a:pt x="394" y="364"/>
                  </a:lnTo>
                  <a:lnTo>
                    <a:pt x="394" y="373"/>
                  </a:lnTo>
                  <a:lnTo>
                    <a:pt x="394" y="384"/>
                  </a:lnTo>
                  <a:lnTo>
                    <a:pt x="394" y="394"/>
                  </a:lnTo>
                  <a:lnTo>
                    <a:pt x="382" y="394"/>
                  </a:lnTo>
                  <a:lnTo>
                    <a:pt x="369" y="394"/>
                  </a:lnTo>
                  <a:lnTo>
                    <a:pt x="369" y="404"/>
                  </a:lnTo>
                  <a:lnTo>
                    <a:pt x="355" y="404"/>
                  </a:lnTo>
                  <a:lnTo>
                    <a:pt x="344" y="404"/>
                  </a:lnTo>
                  <a:lnTo>
                    <a:pt x="344" y="413"/>
                  </a:lnTo>
                  <a:lnTo>
                    <a:pt x="330" y="413"/>
                  </a:lnTo>
                  <a:lnTo>
                    <a:pt x="330" y="425"/>
                  </a:lnTo>
                  <a:lnTo>
                    <a:pt x="330" y="434"/>
                  </a:lnTo>
                  <a:lnTo>
                    <a:pt x="318" y="434"/>
                  </a:lnTo>
                  <a:lnTo>
                    <a:pt x="318" y="444"/>
                  </a:lnTo>
                  <a:lnTo>
                    <a:pt x="318" y="455"/>
                  </a:lnTo>
                  <a:lnTo>
                    <a:pt x="306" y="455"/>
                  </a:lnTo>
                  <a:lnTo>
                    <a:pt x="306" y="465"/>
                  </a:lnTo>
                  <a:lnTo>
                    <a:pt x="306" y="455"/>
                  </a:lnTo>
                  <a:lnTo>
                    <a:pt x="292" y="455"/>
                  </a:lnTo>
                  <a:lnTo>
                    <a:pt x="280" y="455"/>
                  </a:lnTo>
                  <a:lnTo>
                    <a:pt x="292" y="455"/>
                  </a:lnTo>
                  <a:lnTo>
                    <a:pt x="280" y="455"/>
                  </a:lnTo>
                  <a:lnTo>
                    <a:pt x="280" y="444"/>
                  </a:lnTo>
                  <a:lnTo>
                    <a:pt x="280" y="434"/>
                  </a:lnTo>
                  <a:lnTo>
                    <a:pt x="267" y="434"/>
                  </a:lnTo>
                  <a:lnTo>
                    <a:pt x="267" y="425"/>
                  </a:lnTo>
                  <a:lnTo>
                    <a:pt x="255" y="425"/>
                  </a:lnTo>
                  <a:lnTo>
                    <a:pt x="267" y="425"/>
                  </a:lnTo>
                  <a:lnTo>
                    <a:pt x="267" y="413"/>
                  </a:lnTo>
                  <a:lnTo>
                    <a:pt x="255" y="413"/>
                  </a:lnTo>
                  <a:lnTo>
                    <a:pt x="255" y="404"/>
                  </a:lnTo>
                  <a:lnTo>
                    <a:pt x="242" y="404"/>
                  </a:lnTo>
                  <a:lnTo>
                    <a:pt x="242" y="413"/>
                  </a:lnTo>
                  <a:lnTo>
                    <a:pt x="242" y="404"/>
                  </a:lnTo>
                  <a:lnTo>
                    <a:pt x="229" y="404"/>
                  </a:lnTo>
                  <a:lnTo>
                    <a:pt x="229" y="394"/>
                  </a:lnTo>
                  <a:lnTo>
                    <a:pt x="229" y="384"/>
                  </a:lnTo>
                  <a:lnTo>
                    <a:pt x="217" y="384"/>
                  </a:lnTo>
                  <a:lnTo>
                    <a:pt x="229" y="384"/>
                  </a:lnTo>
                  <a:lnTo>
                    <a:pt x="217" y="384"/>
                  </a:lnTo>
                  <a:lnTo>
                    <a:pt x="217" y="373"/>
                  </a:lnTo>
                  <a:lnTo>
                    <a:pt x="204" y="373"/>
                  </a:lnTo>
                  <a:lnTo>
                    <a:pt x="204" y="364"/>
                  </a:lnTo>
                  <a:lnTo>
                    <a:pt x="192" y="364"/>
                  </a:lnTo>
                  <a:lnTo>
                    <a:pt x="192" y="354"/>
                  </a:lnTo>
                  <a:lnTo>
                    <a:pt x="179" y="354"/>
                  </a:lnTo>
                  <a:lnTo>
                    <a:pt x="165" y="354"/>
                  </a:lnTo>
                  <a:lnTo>
                    <a:pt x="165" y="343"/>
                  </a:lnTo>
                  <a:lnTo>
                    <a:pt x="153" y="343"/>
                  </a:lnTo>
                  <a:lnTo>
                    <a:pt x="153" y="333"/>
                  </a:lnTo>
                  <a:lnTo>
                    <a:pt x="140" y="333"/>
                  </a:lnTo>
                  <a:lnTo>
                    <a:pt x="128" y="333"/>
                  </a:lnTo>
                  <a:lnTo>
                    <a:pt x="128" y="324"/>
                  </a:lnTo>
                  <a:lnTo>
                    <a:pt x="115" y="324"/>
                  </a:lnTo>
                  <a:lnTo>
                    <a:pt x="115" y="313"/>
                  </a:lnTo>
                  <a:lnTo>
                    <a:pt x="102" y="313"/>
                  </a:lnTo>
                  <a:lnTo>
                    <a:pt x="115" y="313"/>
                  </a:lnTo>
                  <a:lnTo>
                    <a:pt x="102" y="313"/>
                  </a:lnTo>
                  <a:lnTo>
                    <a:pt x="102" y="303"/>
                  </a:lnTo>
                  <a:lnTo>
                    <a:pt x="102" y="293"/>
                  </a:lnTo>
                  <a:lnTo>
                    <a:pt x="102" y="284"/>
                  </a:lnTo>
                  <a:lnTo>
                    <a:pt x="90" y="284"/>
                  </a:lnTo>
                  <a:lnTo>
                    <a:pt x="90" y="272"/>
                  </a:lnTo>
                  <a:lnTo>
                    <a:pt x="77" y="272"/>
                  </a:lnTo>
                  <a:lnTo>
                    <a:pt x="77" y="263"/>
                  </a:lnTo>
                  <a:lnTo>
                    <a:pt x="63" y="263"/>
                  </a:lnTo>
                  <a:lnTo>
                    <a:pt x="63" y="253"/>
                  </a:lnTo>
                  <a:lnTo>
                    <a:pt x="63" y="243"/>
                  </a:lnTo>
                  <a:lnTo>
                    <a:pt x="51" y="232"/>
                  </a:lnTo>
                  <a:lnTo>
                    <a:pt x="51" y="221"/>
                  </a:lnTo>
                  <a:lnTo>
                    <a:pt x="39" y="232"/>
                  </a:lnTo>
                  <a:lnTo>
                    <a:pt x="39" y="221"/>
                  </a:lnTo>
                  <a:lnTo>
                    <a:pt x="27" y="221"/>
                  </a:lnTo>
                  <a:lnTo>
                    <a:pt x="39" y="221"/>
                  </a:lnTo>
                  <a:lnTo>
                    <a:pt x="27" y="221"/>
                  </a:lnTo>
                  <a:lnTo>
                    <a:pt x="27" y="232"/>
                  </a:lnTo>
                  <a:lnTo>
                    <a:pt x="27" y="221"/>
                  </a:lnTo>
                  <a:lnTo>
                    <a:pt x="27" y="212"/>
                  </a:lnTo>
                  <a:lnTo>
                    <a:pt x="27" y="201"/>
                  </a:lnTo>
                  <a:lnTo>
                    <a:pt x="27" y="192"/>
                  </a:lnTo>
                  <a:lnTo>
                    <a:pt x="27" y="181"/>
                  </a:lnTo>
                  <a:lnTo>
                    <a:pt x="27" y="172"/>
                  </a:lnTo>
                  <a:lnTo>
                    <a:pt x="14" y="172"/>
                  </a:lnTo>
                  <a:lnTo>
                    <a:pt x="27" y="172"/>
                  </a:lnTo>
                  <a:lnTo>
                    <a:pt x="14" y="172"/>
                  </a:lnTo>
                  <a:lnTo>
                    <a:pt x="14" y="181"/>
                  </a:lnTo>
                  <a:lnTo>
                    <a:pt x="0" y="181"/>
                  </a:lnTo>
                  <a:lnTo>
                    <a:pt x="0" y="172"/>
                  </a:lnTo>
                  <a:lnTo>
                    <a:pt x="0" y="161"/>
                  </a:lnTo>
                  <a:lnTo>
                    <a:pt x="14" y="161"/>
                  </a:lnTo>
                  <a:lnTo>
                    <a:pt x="27" y="161"/>
                  </a:lnTo>
                  <a:lnTo>
                    <a:pt x="14" y="161"/>
                  </a:lnTo>
                  <a:lnTo>
                    <a:pt x="14" y="172"/>
                  </a:lnTo>
                  <a:lnTo>
                    <a:pt x="27" y="172"/>
                  </a:lnTo>
                  <a:lnTo>
                    <a:pt x="27" y="161"/>
                  </a:lnTo>
                  <a:lnTo>
                    <a:pt x="27" y="172"/>
                  </a:lnTo>
                  <a:lnTo>
                    <a:pt x="39" y="172"/>
                  </a:lnTo>
                  <a:lnTo>
                    <a:pt x="39" y="161"/>
                  </a:lnTo>
                  <a:lnTo>
                    <a:pt x="27" y="161"/>
                  </a:lnTo>
                  <a:lnTo>
                    <a:pt x="39" y="161"/>
                  </a:lnTo>
                  <a:lnTo>
                    <a:pt x="39" y="152"/>
                  </a:lnTo>
                  <a:lnTo>
                    <a:pt x="39" y="141"/>
                  </a:lnTo>
                  <a:lnTo>
                    <a:pt x="39" y="131"/>
                  </a:lnTo>
                  <a:lnTo>
                    <a:pt x="51" y="131"/>
                  </a:lnTo>
                  <a:lnTo>
                    <a:pt x="51" y="121"/>
                  </a:lnTo>
                  <a:lnTo>
                    <a:pt x="51" y="111"/>
                  </a:lnTo>
                  <a:lnTo>
                    <a:pt x="51" y="101"/>
                  </a:lnTo>
                  <a:lnTo>
                    <a:pt x="51" y="91"/>
                  </a:lnTo>
                  <a:lnTo>
                    <a:pt x="51" y="80"/>
                  </a:lnTo>
                  <a:lnTo>
                    <a:pt x="39" y="80"/>
                  </a:lnTo>
                  <a:lnTo>
                    <a:pt x="39" y="71"/>
                  </a:lnTo>
                  <a:lnTo>
                    <a:pt x="39" y="60"/>
                  </a:lnTo>
                  <a:lnTo>
                    <a:pt x="51" y="60"/>
                  </a:lnTo>
                  <a:lnTo>
                    <a:pt x="51" y="51"/>
                  </a:lnTo>
                  <a:lnTo>
                    <a:pt x="51" y="40"/>
                  </a:lnTo>
                  <a:lnTo>
                    <a:pt x="63" y="40"/>
                  </a:lnTo>
                  <a:lnTo>
                    <a:pt x="77" y="40"/>
                  </a:lnTo>
                  <a:lnTo>
                    <a:pt x="77" y="31"/>
                  </a:lnTo>
                  <a:lnTo>
                    <a:pt x="90" y="31"/>
                  </a:lnTo>
                  <a:lnTo>
                    <a:pt x="90" y="20"/>
                  </a:lnTo>
                  <a:lnTo>
                    <a:pt x="102" y="20"/>
                  </a:lnTo>
                  <a:lnTo>
                    <a:pt x="102" y="9"/>
                  </a:lnTo>
                  <a:lnTo>
                    <a:pt x="115" y="9"/>
                  </a:lnTo>
                  <a:lnTo>
                    <a:pt x="128" y="9"/>
                  </a:lnTo>
                  <a:lnTo>
                    <a:pt x="128" y="20"/>
                  </a:lnTo>
                  <a:lnTo>
                    <a:pt x="128" y="9"/>
                  </a:lnTo>
                  <a:lnTo>
                    <a:pt x="128" y="20"/>
                  </a:lnTo>
                  <a:lnTo>
                    <a:pt x="140" y="20"/>
                  </a:lnTo>
                  <a:lnTo>
                    <a:pt x="140" y="9"/>
                  </a:lnTo>
                  <a:lnTo>
                    <a:pt x="153" y="9"/>
                  </a:lnTo>
                  <a:lnTo>
                    <a:pt x="153" y="20"/>
                  </a:lnTo>
                  <a:lnTo>
                    <a:pt x="165" y="20"/>
                  </a:lnTo>
                  <a:lnTo>
                    <a:pt x="165" y="9"/>
                  </a:lnTo>
                  <a:lnTo>
                    <a:pt x="179" y="9"/>
                  </a:lnTo>
                  <a:lnTo>
                    <a:pt x="179" y="0"/>
                  </a:lnTo>
                  <a:lnTo>
                    <a:pt x="179" y="9"/>
                  </a:lnTo>
                  <a:lnTo>
                    <a:pt x="179" y="20"/>
                  </a:lnTo>
                  <a:lnTo>
                    <a:pt x="165" y="20"/>
                  </a:lnTo>
                  <a:lnTo>
                    <a:pt x="153" y="20"/>
                  </a:lnTo>
                  <a:lnTo>
                    <a:pt x="153" y="31"/>
                  </a:lnTo>
                  <a:lnTo>
                    <a:pt x="153" y="40"/>
                  </a:lnTo>
                  <a:lnTo>
                    <a:pt x="165" y="40"/>
                  </a:lnTo>
                  <a:lnTo>
                    <a:pt x="153" y="40"/>
                  </a:lnTo>
                  <a:lnTo>
                    <a:pt x="165" y="40"/>
                  </a:lnTo>
                  <a:lnTo>
                    <a:pt x="153" y="40"/>
                  </a:lnTo>
                  <a:lnTo>
                    <a:pt x="153" y="51"/>
                  </a:lnTo>
                  <a:lnTo>
                    <a:pt x="165" y="51"/>
                  </a:lnTo>
                  <a:lnTo>
                    <a:pt x="153" y="51"/>
                  </a:lnTo>
                  <a:lnTo>
                    <a:pt x="153" y="60"/>
                  </a:lnTo>
                  <a:lnTo>
                    <a:pt x="153" y="71"/>
                  </a:lnTo>
                  <a:lnTo>
                    <a:pt x="140" y="71"/>
                  </a:lnTo>
                  <a:lnTo>
                    <a:pt x="140" y="80"/>
                  </a:lnTo>
                  <a:lnTo>
                    <a:pt x="128" y="80"/>
                  </a:lnTo>
                  <a:lnTo>
                    <a:pt x="140" y="80"/>
                  </a:lnTo>
                  <a:lnTo>
                    <a:pt x="140" y="91"/>
                  </a:lnTo>
                  <a:lnTo>
                    <a:pt x="153" y="80"/>
                  </a:lnTo>
                  <a:lnTo>
                    <a:pt x="153" y="91"/>
                  </a:lnTo>
                  <a:lnTo>
                    <a:pt x="153" y="80"/>
                  </a:lnTo>
                  <a:lnTo>
                    <a:pt x="153" y="91"/>
                  </a:lnTo>
                  <a:lnTo>
                    <a:pt x="165" y="91"/>
                  </a:lnTo>
                  <a:lnTo>
                    <a:pt x="179" y="91"/>
                  </a:lnTo>
                  <a:lnTo>
                    <a:pt x="179" y="80"/>
                  </a:lnTo>
                  <a:lnTo>
                    <a:pt x="179" y="91"/>
                  </a:lnTo>
                  <a:lnTo>
                    <a:pt x="179" y="80"/>
                  </a:lnTo>
                  <a:lnTo>
                    <a:pt x="192" y="80"/>
                  </a:lnTo>
                  <a:lnTo>
                    <a:pt x="204" y="80"/>
                  </a:lnTo>
                  <a:lnTo>
                    <a:pt x="204" y="71"/>
                  </a:lnTo>
                  <a:lnTo>
                    <a:pt x="204" y="80"/>
                  </a:lnTo>
                  <a:lnTo>
                    <a:pt x="204" y="91"/>
                  </a:lnTo>
                  <a:lnTo>
                    <a:pt x="217" y="91"/>
                  </a:lnTo>
                  <a:lnTo>
                    <a:pt x="217" y="101"/>
                  </a:lnTo>
                  <a:lnTo>
                    <a:pt x="204" y="101"/>
                  </a:lnTo>
                  <a:lnTo>
                    <a:pt x="204" y="111"/>
                  </a:lnTo>
                  <a:lnTo>
                    <a:pt x="204" y="121"/>
                  </a:lnTo>
                  <a:lnTo>
                    <a:pt x="204" y="131"/>
                  </a:lnTo>
                  <a:lnTo>
                    <a:pt x="204" y="141"/>
                  </a:lnTo>
                  <a:lnTo>
                    <a:pt x="204" y="152"/>
                  </a:lnTo>
                  <a:lnTo>
                    <a:pt x="192" y="152"/>
                  </a:lnTo>
                  <a:lnTo>
                    <a:pt x="192" y="161"/>
                  </a:lnTo>
                  <a:lnTo>
                    <a:pt x="204" y="161"/>
                  </a:lnTo>
                  <a:lnTo>
                    <a:pt x="192" y="161"/>
                  </a:lnTo>
                  <a:lnTo>
                    <a:pt x="192" y="172"/>
                  </a:lnTo>
                  <a:lnTo>
                    <a:pt x="204" y="172"/>
                  </a:lnTo>
                  <a:lnTo>
                    <a:pt x="204" y="181"/>
                  </a:lnTo>
                  <a:lnTo>
                    <a:pt x="217" y="181"/>
                  </a:lnTo>
                  <a:lnTo>
                    <a:pt x="229" y="181"/>
                  </a:lnTo>
                  <a:lnTo>
                    <a:pt x="229" y="192"/>
                  </a:lnTo>
                  <a:lnTo>
                    <a:pt x="242" y="192"/>
                  </a:lnTo>
                  <a:lnTo>
                    <a:pt x="242" y="201"/>
                  </a:lnTo>
                  <a:lnTo>
                    <a:pt x="255" y="201"/>
                  </a:lnTo>
                  <a:lnTo>
                    <a:pt x="255" y="192"/>
                  </a:lnTo>
                  <a:lnTo>
                    <a:pt x="267" y="192"/>
                  </a:lnTo>
                  <a:lnTo>
                    <a:pt x="267" y="201"/>
                  </a:lnTo>
                  <a:lnTo>
                    <a:pt x="255" y="201"/>
                  </a:lnTo>
                  <a:lnTo>
                    <a:pt x="267" y="201"/>
                  </a:lnTo>
                  <a:lnTo>
                    <a:pt x="280" y="201"/>
                  </a:lnTo>
                  <a:lnTo>
                    <a:pt x="280" y="212"/>
                  </a:lnTo>
                  <a:lnTo>
                    <a:pt x="292" y="201"/>
                  </a:lnTo>
                  <a:lnTo>
                    <a:pt x="292" y="212"/>
                  </a:lnTo>
                  <a:lnTo>
                    <a:pt x="306" y="212"/>
                  </a:lnTo>
                  <a:lnTo>
                    <a:pt x="306" y="221"/>
                  </a:lnTo>
                  <a:lnTo>
                    <a:pt x="306" y="232"/>
                  </a:lnTo>
                  <a:lnTo>
                    <a:pt x="292" y="232"/>
                  </a:lnTo>
                  <a:lnTo>
                    <a:pt x="292" y="243"/>
                  </a:lnTo>
                  <a:lnTo>
                    <a:pt x="306" y="243"/>
                  </a:lnTo>
                  <a:lnTo>
                    <a:pt x="306" y="253"/>
                  </a:lnTo>
                  <a:lnTo>
                    <a:pt x="292" y="253"/>
                  </a:lnTo>
                  <a:lnTo>
                    <a:pt x="292" y="263"/>
                  </a:lnTo>
                  <a:lnTo>
                    <a:pt x="292" y="272"/>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algn="ctr">
                <a:spcBef>
                  <a:spcPct val="0"/>
                </a:spcBef>
              </a:pPr>
              <a:endParaRPr lang="es-PE" sz="3600" b="1" kern="0">
                <a:solidFill>
                  <a:sysClr val="window" lastClr="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39" name="Freeform 20">
              <a:extLst>
                <a:ext uri="{FF2B5EF4-FFF2-40B4-BE49-F238E27FC236}">
                  <a16:creationId xmlns="" xmlns:a16="http://schemas.microsoft.com/office/drawing/2014/main" id="{524D9901-8441-B44C-01B0-FBB297C6A009}"/>
                </a:ext>
              </a:extLst>
            </p:cNvPr>
            <p:cNvSpPr>
              <a:spLocks/>
            </p:cNvSpPr>
            <p:nvPr/>
          </p:nvSpPr>
          <p:spPr bwMode="auto">
            <a:xfrm>
              <a:off x="2648200" y="4247503"/>
              <a:ext cx="822142" cy="515521"/>
            </a:xfrm>
            <a:custGeom>
              <a:avLst/>
              <a:gdLst>
                <a:gd name="T0" fmla="*/ 3162152 w 726"/>
                <a:gd name="T1" fmla="*/ 5404105 h 375"/>
                <a:gd name="T2" fmla="*/ 4742599 w 726"/>
                <a:gd name="T3" fmla="*/ 5404105 h 375"/>
                <a:gd name="T4" fmla="*/ 4742599 w 726"/>
                <a:gd name="T5" fmla="*/ 5404105 h 375"/>
                <a:gd name="T6" fmla="*/ 6324304 w 726"/>
                <a:gd name="T7" fmla="*/ 0 h 375"/>
                <a:gd name="T8" fmla="*/ 6324304 w 726"/>
                <a:gd name="T9" fmla="*/ 5404105 h 375"/>
                <a:gd name="T10" fmla="*/ 6324304 w 726"/>
                <a:gd name="T11" fmla="*/ 5404105 h 375"/>
                <a:gd name="T12" fmla="*/ 7904751 w 726"/>
                <a:gd name="T13" fmla="*/ 5404105 h 375"/>
                <a:gd name="T14" fmla="*/ 7904751 w 726"/>
                <a:gd name="T15" fmla="*/ 5404105 h 375"/>
                <a:gd name="T16" fmla="*/ 9486455 w 726"/>
                <a:gd name="T17" fmla="*/ 5404105 h 375"/>
                <a:gd name="T18" fmla="*/ 9486455 w 726"/>
                <a:gd name="T19" fmla="*/ 5404105 h 375"/>
                <a:gd name="T20" fmla="*/ 9486455 w 726"/>
                <a:gd name="T21" fmla="*/ 9007289 h 375"/>
                <a:gd name="T22" fmla="*/ 9486455 w 726"/>
                <a:gd name="T23" fmla="*/ 5404105 h 375"/>
                <a:gd name="T24" fmla="*/ 9486455 w 726"/>
                <a:gd name="T25" fmla="*/ 5404105 h 375"/>
                <a:gd name="T26" fmla="*/ 11066904 w 726"/>
                <a:gd name="T27" fmla="*/ 5404105 h 375"/>
                <a:gd name="T28" fmla="*/ 12648608 w 726"/>
                <a:gd name="T29" fmla="*/ 5404105 h 375"/>
                <a:gd name="T30" fmla="*/ 12648608 w 726"/>
                <a:gd name="T31" fmla="*/ 9007289 h 375"/>
                <a:gd name="T32" fmla="*/ 12648608 w 726"/>
                <a:gd name="T33" fmla="*/ 14412737 h 375"/>
                <a:gd name="T34" fmla="*/ 12648608 w 726"/>
                <a:gd name="T35" fmla="*/ 16213657 h 375"/>
                <a:gd name="T36" fmla="*/ 12648608 w 726"/>
                <a:gd name="T37" fmla="*/ 19816840 h 375"/>
                <a:gd name="T38" fmla="*/ 12648608 w 726"/>
                <a:gd name="T39" fmla="*/ 23420028 h 375"/>
                <a:gd name="T40" fmla="*/ 12648608 w 726"/>
                <a:gd name="T41" fmla="*/ 27023211 h 375"/>
                <a:gd name="T42" fmla="*/ 12648608 w 726"/>
                <a:gd name="T43" fmla="*/ 30626394 h 375"/>
                <a:gd name="T44" fmla="*/ 12648608 w 726"/>
                <a:gd name="T45" fmla="*/ 32427315 h 375"/>
                <a:gd name="T46" fmla="*/ 9486455 w 726"/>
                <a:gd name="T47" fmla="*/ 28824132 h 375"/>
                <a:gd name="T48" fmla="*/ 9486455 w 726"/>
                <a:gd name="T49" fmla="*/ 30626394 h 375"/>
                <a:gd name="T50" fmla="*/ 9486455 w 726"/>
                <a:gd name="T51" fmla="*/ 32427315 h 375"/>
                <a:gd name="T52" fmla="*/ 9486455 w 726"/>
                <a:gd name="T53" fmla="*/ 30626394 h 375"/>
                <a:gd name="T54" fmla="*/ 7904751 w 726"/>
                <a:gd name="T55" fmla="*/ 28824132 h 375"/>
                <a:gd name="T56" fmla="*/ 7904751 w 726"/>
                <a:gd name="T57" fmla="*/ 27023211 h 375"/>
                <a:gd name="T58" fmla="*/ 7904751 w 726"/>
                <a:gd name="T59" fmla="*/ 27023211 h 375"/>
                <a:gd name="T60" fmla="*/ 6324304 w 726"/>
                <a:gd name="T61" fmla="*/ 27023211 h 375"/>
                <a:gd name="T62" fmla="*/ 6324304 w 726"/>
                <a:gd name="T63" fmla="*/ 27023211 h 375"/>
                <a:gd name="T64" fmla="*/ 6324304 w 726"/>
                <a:gd name="T65" fmla="*/ 27023211 h 375"/>
                <a:gd name="T66" fmla="*/ 4742599 w 726"/>
                <a:gd name="T67" fmla="*/ 30626394 h 375"/>
                <a:gd name="T68" fmla="*/ 4742599 w 726"/>
                <a:gd name="T69" fmla="*/ 32427315 h 375"/>
                <a:gd name="T70" fmla="*/ 3162152 w 726"/>
                <a:gd name="T71" fmla="*/ 34229577 h 375"/>
                <a:gd name="T72" fmla="*/ 3162152 w 726"/>
                <a:gd name="T73" fmla="*/ 37832760 h 375"/>
                <a:gd name="T74" fmla="*/ 3162152 w 726"/>
                <a:gd name="T75" fmla="*/ 32427315 h 375"/>
                <a:gd name="T76" fmla="*/ 3162152 w 726"/>
                <a:gd name="T77" fmla="*/ 28824132 h 375"/>
                <a:gd name="T78" fmla="*/ 3162152 w 726"/>
                <a:gd name="T79" fmla="*/ 27023211 h 375"/>
                <a:gd name="T80" fmla="*/ 3162152 w 726"/>
                <a:gd name="T81" fmla="*/ 27023211 h 375"/>
                <a:gd name="T82" fmla="*/ 3162152 w 726"/>
                <a:gd name="T83" fmla="*/ 25220949 h 375"/>
                <a:gd name="T84" fmla="*/ 3162152 w 726"/>
                <a:gd name="T85" fmla="*/ 19816840 h 375"/>
                <a:gd name="T86" fmla="*/ 3162152 w 726"/>
                <a:gd name="T87" fmla="*/ 18015920 h 375"/>
                <a:gd name="T88" fmla="*/ 3162152 w 726"/>
                <a:gd name="T89" fmla="*/ 18015920 h 375"/>
                <a:gd name="T90" fmla="*/ 3162152 w 726"/>
                <a:gd name="T91" fmla="*/ 14412737 h 375"/>
                <a:gd name="T92" fmla="*/ 3162152 w 726"/>
                <a:gd name="T93" fmla="*/ 12610474 h 375"/>
                <a:gd name="T94" fmla="*/ 3162152 w 726"/>
                <a:gd name="T95" fmla="*/ 9007289 h 375"/>
                <a:gd name="T96" fmla="*/ 3162152 w 726"/>
                <a:gd name="T97" fmla="*/ 5404105 h 375"/>
                <a:gd name="T98" fmla="*/ 3162152 w 726"/>
                <a:gd name="T99" fmla="*/ 7206368 h 375"/>
                <a:gd name="T100" fmla="*/ 3162152 w 726"/>
                <a:gd name="T101" fmla="*/ 5404105 h 375"/>
                <a:gd name="T102" fmla="*/ 3162152 w 726"/>
                <a:gd name="T103" fmla="*/ 5404105 h 375"/>
                <a:gd name="T104" fmla="*/ 3162152 w 726"/>
                <a:gd name="T105" fmla="*/ 5404105 h 375"/>
                <a:gd name="T106" fmla="*/ 3162152 w 726"/>
                <a:gd name="T107" fmla="*/ 5404105 h 3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6"/>
                <a:gd name="T163" fmla="*/ 0 h 375"/>
                <a:gd name="T164" fmla="*/ 726 w 726"/>
                <a:gd name="T165" fmla="*/ 375 h 3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6" h="375">
                  <a:moveTo>
                    <a:pt x="225" y="11"/>
                  </a:moveTo>
                  <a:lnTo>
                    <a:pt x="225" y="20"/>
                  </a:lnTo>
                  <a:lnTo>
                    <a:pt x="237" y="20"/>
                  </a:lnTo>
                  <a:lnTo>
                    <a:pt x="250" y="20"/>
                  </a:lnTo>
                  <a:lnTo>
                    <a:pt x="237" y="20"/>
                  </a:lnTo>
                  <a:lnTo>
                    <a:pt x="237" y="31"/>
                  </a:lnTo>
                  <a:lnTo>
                    <a:pt x="237" y="40"/>
                  </a:lnTo>
                  <a:lnTo>
                    <a:pt x="250" y="40"/>
                  </a:lnTo>
                  <a:lnTo>
                    <a:pt x="262" y="40"/>
                  </a:lnTo>
                  <a:lnTo>
                    <a:pt x="262" y="31"/>
                  </a:lnTo>
                  <a:lnTo>
                    <a:pt x="275" y="31"/>
                  </a:lnTo>
                  <a:lnTo>
                    <a:pt x="275" y="40"/>
                  </a:lnTo>
                  <a:lnTo>
                    <a:pt x="275" y="31"/>
                  </a:lnTo>
                  <a:lnTo>
                    <a:pt x="288" y="31"/>
                  </a:lnTo>
                  <a:lnTo>
                    <a:pt x="299" y="31"/>
                  </a:lnTo>
                  <a:lnTo>
                    <a:pt x="299" y="20"/>
                  </a:lnTo>
                  <a:lnTo>
                    <a:pt x="299" y="11"/>
                  </a:lnTo>
                  <a:lnTo>
                    <a:pt x="299" y="20"/>
                  </a:lnTo>
                  <a:lnTo>
                    <a:pt x="299" y="11"/>
                  </a:lnTo>
                  <a:lnTo>
                    <a:pt x="312" y="11"/>
                  </a:lnTo>
                  <a:lnTo>
                    <a:pt x="324" y="11"/>
                  </a:lnTo>
                  <a:lnTo>
                    <a:pt x="324" y="0"/>
                  </a:lnTo>
                  <a:lnTo>
                    <a:pt x="337" y="0"/>
                  </a:lnTo>
                  <a:lnTo>
                    <a:pt x="351" y="0"/>
                  </a:lnTo>
                  <a:lnTo>
                    <a:pt x="351" y="11"/>
                  </a:lnTo>
                  <a:lnTo>
                    <a:pt x="351" y="20"/>
                  </a:lnTo>
                  <a:lnTo>
                    <a:pt x="351" y="11"/>
                  </a:lnTo>
                  <a:lnTo>
                    <a:pt x="362" y="11"/>
                  </a:lnTo>
                  <a:lnTo>
                    <a:pt x="362" y="20"/>
                  </a:lnTo>
                  <a:lnTo>
                    <a:pt x="375" y="20"/>
                  </a:lnTo>
                  <a:lnTo>
                    <a:pt x="375" y="11"/>
                  </a:lnTo>
                  <a:lnTo>
                    <a:pt x="387" y="11"/>
                  </a:lnTo>
                  <a:lnTo>
                    <a:pt x="387" y="20"/>
                  </a:lnTo>
                  <a:lnTo>
                    <a:pt x="387" y="31"/>
                  </a:lnTo>
                  <a:lnTo>
                    <a:pt x="400" y="31"/>
                  </a:lnTo>
                  <a:lnTo>
                    <a:pt x="413" y="31"/>
                  </a:lnTo>
                  <a:lnTo>
                    <a:pt x="413" y="40"/>
                  </a:lnTo>
                  <a:lnTo>
                    <a:pt x="424" y="40"/>
                  </a:lnTo>
                  <a:lnTo>
                    <a:pt x="437" y="40"/>
                  </a:lnTo>
                  <a:lnTo>
                    <a:pt x="437" y="51"/>
                  </a:lnTo>
                  <a:lnTo>
                    <a:pt x="437" y="40"/>
                  </a:lnTo>
                  <a:lnTo>
                    <a:pt x="451" y="51"/>
                  </a:lnTo>
                  <a:lnTo>
                    <a:pt x="451" y="40"/>
                  </a:lnTo>
                  <a:lnTo>
                    <a:pt x="451" y="51"/>
                  </a:lnTo>
                  <a:lnTo>
                    <a:pt x="462" y="51"/>
                  </a:lnTo>
                  <a:lnTo>
                    <a:pt x="476" y="51"/>
                  </a:lnTo>
                  <a:lnTo>
                    <a:pt x="476" y="61"/>
                  </a:lnTo>
                  <a:lnTo>
                    <a:pt x="487" y="61"/>
                  </a:lnTo>
                  <a:lnTo>
                    <a:pt x="487" y="72"/>
                  </a:lnTo>
                  <a:lnTo>
                    <a:pt x="501" y="72"/>
                  </a:lnTo>
                  <a:lnTo>
                    <a:pt x="513" y="72"/>
                  </a:lnTo>
                  <a:lnTo>
                    <a:pt x="525" y="72"/>
                  </a:lnTo>
                  <a:lnTo>
                    <a:pt x="525" y="61"/>
                  </a:lnTo>
                  <a:lnTo>
                    <a:pt x="525" y="72"/>
                  </a:lnTo>
                  <a:lnTo>
                    <a:pt x="538" y="72"/>
                  </a:lnTo>
                  <a:lnTo>
                    <a:pt x="538" y="61"/>
                  </a:lnTo>
                  <a:lnTo>
                    <a:pt x="549" y="61"/>
                  </a:lnTo>
                  <a:lnTo>
                    <a:pt x="563" y="61"/>
                  </a:lnTo>
                  <a:lnTo>
                    <a:pt x="576" y="61"/>
                  </a:lnTo>
                  <a:lnTo>
                    <a:pt x="576" y="72"/>
                  </a:lnTo>
                  <a:lnTo>
                    <a:pt x="587" y="72"/>
                  </a:lnTo>
                  <a:lnTo>
                    <a:pt x="587" y="81"/>
                  </a:lnTo>
                  <a:lnTo>
                    <a:pt x="587" y="91"/>
                  </a:lnTo>
                  <a:lnTo>
                    <a:pt x="601" y="91"/>
                  </a:lnTo>
                  <a:lnTo>
                    <a:pt x="601" y="101"/>
                  </a:lnTo>
                  <a:lnTo>
                    <a:pt x="601" y="91"/>
                  </a:lnTo>
                  <a:lnTo>
                    <a:pt x="612" y="91"/>
                  </a:lnTo>
                  <a:lnTo>
                    <a:pt x="612" y="81"/>
                  </a:lnTo>
                  <a:lnTo>
                    <a:pt x="612" y="72"/>
                  </a:lnTo>
                  <a:lnTo>
                    <a:pt x="612" y="61"/>
                  </a:lnTo>
                  <a:lnTo>
                    <a:pt x="612" y="51"/>
                  </a:lnTo>
                  <a:lnTo>
                    <a:pt x="612" y="40"/>
                  </a:lnTo>
                  <a:lnTo>
                    <a:pt x="625" y="40"/>
                  </a:lnTo>
                  <a:lnTo>
                    <a:pt x="612" y="40"/>
                  </a:lnTo>
                  <a:lnTo>
                    <a:pt x="625" y="40"/>
                  </a:lnTo>
                  <a:lnTo>
                    <a:pt x="612" y="40"/>
                  </a:lnTo>
                  <a:lnTo>
                    <a:pt x="625" y="40"/>
                  </a:lnTo>
                  <a:lnTo>
                    <a:pt x="625" y="31"/>
                  </a:lnTo>
                  <a:lnTo>
                    <a:pt x="612" y="31"/>
                  </a:lnTo>
                  <a:lnTo>
                    <a:pt x="625" y="31"/>
                  </a:lnTo>
                  <a:lnTo>
                    <a:pt x="625" y="20"/>
                  </a:lnTo>
                  <a:lnTo>
                    <a:pt x="625" y="11"/>
                  </a:lnTo>
                  <a:lnTo>
                    <a:pt x="638" y="11"/>
                  </a:lnTo>
                  <a:lnTo>
                    <a:pt x="638" y="20"/>
                  </a:lnTo>
                  <a:lnTo>
                    <a:pt x="650" y="20"/>
                  </a:lnTo>
                  <a:lnTo>
                    <a:pt x="650" y="31"/>
                  </a:lnTo>
                  <a:lnTo>
                    <a:pt x="663" y="31"/>
                  </a:lnTo>
                  <a:lnTo>
                    <a:pt x="676" y="31"/>
                  </a:lnTo>
                  <a:lnTo>
                    <a:pt x="676" y="40"/>
                  </a:lnTo>
                  <a:lnTo>
                    <a:pt x="676" y="51"/>
                  </a:lnTo>
                  <a:lnTo>
                    <a:pt x="676" y="61"/>
                  </a:lnTo>
                  <a:lnTo>
                    <a:pt x="676" y="72"/>
                  </a:lnTo>
                  <a:lnTo>
                    <a:pt x="688" y="72"/>
                  </a:lnTo>
                  <a:lnTo>
                    <a:pt x="701" y="72"/>
                  </a:lnTo>
                  <a:lnTo>
                    <a:pt x="701" y="81"/>
                  </a:lnTo>
                  <a:lnTo>
                    <a:pt x="701" y="91"/>
                  </a:lnTo>
                  <a:lnTo>
                    <a:pt x="701" y="101"/>
                  </a:lnTo>
                  <a:lnTo>
                    <a:pt x="701" y="112"/>
                  </a:lnTo>
                  <a:lnTo>
                    <a:pt x="701" y="121"/>
                  </a:lnTo>
                  <a:lnTo>
                    <a:pt x="701" y="132"/>
                  </a:lnTo>
                  <a:lnTo>
                    <a:pt x="701" y="121"/>
                  </a:lnTo>
                  <a:lnTo>
                    <a:pt x="701" y="132"/>
                  </a:lnTo>
                  <a:lnTo>
                    <a:pt x="713" y="132"/>
                  </a:lnTo>
                  <a:lnTo>
                    <a:pt x="713" y="142"/>
                  </a:lnTo>
                  <a:lnTo>
                    <a:pt x="701" y="142"/>
                  </a:lnTo>
                  <a:lnTo>
                    <a:pt x="701" y="152"/>
                  </a:lnTo>
                  <a:lnTo>
                    <a:pt x="701" y="161"/>
                  </a:lnTo>
                  <a:lnTo>
                    <a:pt x="688" y="161"/>
                  </a:lnTo>
                  <a:lnTo>
                    <a:pt x="676" y="161"/>
                  </a:lnTo>
                  <a:lnTo>
                    <a:pt x="676" y="173"/>
                  </a:lnTo>
                  <a:lnTo>
                    <a:pt x="663" y="173"/>
                  </a:lnTo>
                  <a:lnTo>
                    <a:pt x="663" y="182"/>
                  </a:lnTo>
                  <a:lnTo>
                    <a:pt x="663" y="193"/>
                  </a:lnTo>
                  <a:lnTo>
                    <a:pt x="676" y="193"/>
                  </a:lnTo>
                  <a:lnTo>
                    <a:pt x="676" y="203"/>
                  </a:lnTo>
                  <a:lnTo>
                    <a:pt x="676" y="214"/>
                  </a:lnTo>
                  <a:lnTo>
                    <a:pt x="688" y="214"/>
                  </a:lnTo>
                  <a:lnTo>
                    <a:pt x="688" y="223"/>
                  </a:lnTo>
                  <a:lnTo>
                    <a:pt x="701" y="223"/>
                  </a:lnTo>
                  <a:lnTo>
                    <a:pt x="701" y="233"/>
                  </a:lnTo>
                  <a:lnTo>
                    <a:pt x="701" y="244"/>
                  </a:lnTo>
                  <a:lnTo>
                    <a:pt x="701" y="254"/>
                  </a:lnTo>
                  <a:lnTo>
                    <a:pt x="713" y="254"/>
                  </a:lnTo>
                  <a:lnTo>
                    <a:pt x="713" y="265"/>
                  </a:lnTo>
                  <a:lnTo>
                    <a:pt x="713" y="274"/>
                  </a:lnTo>
                  <a:lnTo>
                    <a:pt x="713" y="265"/>
                  </a:lnTo>
                  <a:lnTo>
                    <a:pt x="713" y="274"/>
                  </a:lnTo>
                  <a:lnTo>
                    <a:pt x="726" y="274"/>
                  </a:lnTo>
                  <a:lnTo>
                    <a:pt x="713" y="274"/>
                  </a:lnTo>
                  <a:lnTo>
                    <a:pt x="701" y="285"/>
                  </a:lnTo>
                  <a:lnTo>
                    <a:pt x="701" y="294"/>
                  </a:lnTo>
                  <a:lnTo>
                    <a:pt x="688" y="294"/>
                  </a:lnTo>
                  <a:lnTo>
                    <a:pt x="676" y="294"/>
                  </a:lnTo>
                  <a:lnTo>
                    <a:pt x="676" y="305"/>
                  </a:lnTo>
                  <a:lnTo>
                    <a:pt x="676" y="314"/>
                  </a:lnTo>
                  <a:lnTo>
                    <a:pt x="676" y="326"/>
                  </a:lnTo>
                  <a:lnTo>
                    <a:pt x="663" y="326"/>
                  </a:lnTo>
                  <a:lnTo>
                    <a:pt x="663" y="314"/>
                  </a:lnTo>
                  <a:lnTo>
                    <a:pt x="650" y="314"/>
                  </a:lnTo>
                  <a:lnTo>
                    <a:pt x="650" y="305"/>
                  </a:lnTo>
                  <a:lnTo>
                    <a:pt x="638" y="294"/>
                  </a:lnTo>
                  <a:lnTo>
                    <a:pt x="638" y="285"/>
                  </a:lnTo>
                  <a:lnTo>
                    <a:pt x="638" y="274"/>
                  </a:lnTo>
                  <a:lnTo>
                    <a:pt x="625" y="274"/>
                  </a:lnTo>
                  <a:lnTo>
                    <a:pt x="612" y="274"/>
                  </a:lnTo>
                  <a:lnTo>
                    <a:pt x="601" y="274"/>
                  </a:lnTo>
                  <a:lnTo>
                    <a:pt x="601" y="285"/>
                  </a:lnTo>
                  <a:lnTo>
                    <a:pt x="587" y="285"/>
                  </a:lnTo>
                  <a:lnTo>
                    <a:pt x="587" y="294"/>
                  </a:lnTo>
                  <a:lnTo>
                    <a:pt x="576" y="294"/>
                  </a:lnTo>
                  <a:lnTo>
                    <a:pt x="576" y="305"/>
                  </a:lnTo>
                  <a:lnTo>
                    <a:pt x="576" y="294"/>
                  </a:lnTo>
                  <a:lnTo>
                    <a:pt x="563" y="294"/>
                  </a:lnTo>
                  <a:lnTo>
                    <a:pt x="563" y="305"/>
                  </a:lnTo>
                  <a:lnTo>
                    <a:pt x="549" y="305"/>
                  </a:lnTo>
                  <a:lnTo>
                    <a:pt x="549" y="314"/>
                  </a:lnTo>
                  <a:lnTo>
                    <a:pt x="549" y="305"/>
                  </a:lnTo>
                  <a:lnTo>
                    <a:pt x="538" y="305"/>
                  </a:lnTo>
                  <a:lnTo>
                    <a:pt x="549" y="305"/>
                  </a:lnTo>
                  <a:lnTo>
                    <a:pt x="538" y="314"/>
                  </a:lnTo>
                  <a:lnTo>
                    <a:pt x="538" y="305"/>
                  </a:lnTo>
                  <a:lnTo>
                    <a:pt x="525" y="305"/>
                  </a:lnTo>
                  <a:lnTo>
                    <a:pt x="525" y="294"/>
                  </a:lnTo>
                  <a:lnTo>
                    <a:pt x="525" y="305"/>
                  </a:lnTo>
                  <a:lnTo>
                    <a:pt x="525" y="294"/>
                  </a:lnTo>
                  <a:lnTo>
                    <a:pt x="513" y="294"/>
                  </a:lnTo>
                  <a:lnTo>
                    <a:pt x="501" y="294"/>
                  </a:lnTo>
                  <a:lnTo>
                    <a:pt x="501" y="285"/>
                  </a:lnTo>
                  <a:lnTo>
                    <a:pt x="501" y="274"/>
                  </a:lnTo>
                  <a:lnTo>
                    <a:pt x="487" y="274"/>
                  </a:lnTo>
                  <a:lnTo>
                    <a:pt x="487" y="265"/>
                  </a:lnTo>
                  <a:lnTo>
                    <a:pt x="487" y="274"/>
                  </a:lnTo>
                  <a:lnTo>
                    <a:pt x="487" y="265"/>
                  </a:lnTo>
                  <a:lnTo>
                    <a:pt x="476" y="265"/>
                  </a:lnTo>
                  <a:lnTo>
                    <a:pt x="476" y="254"/>
                  </a:lnTo>
                  <a:lnTo>
                    <a:pt x="462" y="254"/>
                  </a:lnTo>
                  <a:lnTo>
                    <a:pt x="451" y="254"/>
                  </a:lnTo>
                  <a:lnTo>
                    <a:pt x="451" y="244"/>
                  </a:lnTo>
                  <a:lnTo>
                    <a:pt x="437" y="244"/>
                  </a:lnTo>
                  <a:lnTo>
                    <a:pt x="437" y="254"/>
                  </a:lnTo>
                  <a:lnTo>
                    <a:pt x="437" y="244"/>
                  </a:lnTo>
                  <a:lnTo>
                    <a:pt x="424" y="244"/>
                  </a:lnTo>
                  <a:lnTo>
                    <a:pt x="424" y="254"/>
                  </a:lnTo>
                  <a:lnTo>
                    <a:pt x="413" y="254"/>
                  </a:lnTo>
                  <a:lnTo>
                    <a:pt x="413" y="265"/>
                  </a:lnTo>
                  <a:lnTo>
                    <a:pt x="413" y="254"/>
                  </a:lnTo>
                  <a:lnTo>
                    <a:pt x="400" y="254"/>
                  </a:lnTo>
                  <a:lnTo>
                    <a:pt x="400" y="265"/>
                  </a:lnTo>
                  <a:lnTo>
                    <a:pt x="387" y="265"/>
                  </a:lnTo>
                  <a:lnTo>
                    <a:pt x="375" y="265"/>
                  </a:lnTo>
                  <a:lnTo>
                    <a:pt x="375" y="254"/>
                  </a:lnTo>
                  <a:lnTo>
                    <a:pt x="375" y="265"/>
                  </a:lnTo>
                  <a:lnTo>
                    <a:pt x="375" y="254"/>
                  </a:lnTo>
                  <a:lnTo>
                    <a:pt x="362" y="254"/>
                  </a:lnTo>
                  <a:lnTo>
                    <a:pt x="351" y="254"/>
                  </a:lnTo>
                  <a:lnTo>
                    <a:pt x="337" y="254"/>
                  </a:lnTo>
                  <a:lnTo>
                    <a:pt x="337" y="244"/>
                  </a:lnTo>
                  <a:lnTo>
                    <a:pt x="337" y="254"/>
                  </a:lnTo>
                  <a:lnTo>
                    <a:pt x="324" y="254"/>
                  </a:lnTo>
                  <a:lnTo>
                    <a:pt x="337" y="265"/>
                  </a:lnTo>
                  <a:lnTo>
                    <a:pt x="337" y="274"/>
                  </a:lnTo>
                  <a:lnTo>
                    <a:pt x="337" y="285"/>
                  </a:lnTo>
                  <a:lnTo>
                    <a:pt x="337" y="294"/>
                  </a:lnTo>
                  <a:lnTo>
                    <a:pt x="324" y="294"/>
                  </a:lnTo>
                  <a:lnTo>
                    <a:pt x="324" y="305"/>
                  </a:lnTo>
                  <a:lnTo>
                    <a:pt x="324" y="314"/>
                  </a:lnTo>
                  <a:lnTo>
                    <a:pt x="324" y="326"/>
                  </a:lnTo>
                  <a:lnTo>
                    <a:pt x="312" y="326"/>
                  </a:lnTo>
                  <a:lnTo>
                    <a:pt x="312" y="314"/>
                  </a:lnTo>
                  <a:lnTo>
                    <a:pt x="299" y="314"/>
                  </a:lnTo>
                  <a:lnTo>
                    <a:pt x="299" y="326"/>
                  </a:lnTo>
                  <a:lnTo>
                    <a:pt x="299" y="335"/>
                  </a:lnTo>
                  <a:lnTo>
                    <a:pt x="288" y="335"/>
                  </a:lnTo>
                  <a:lnTo>
                    <a:pt x="275" y="335"/>
                  </a:lnTo>
                  <a:lnTo>
                    <a:pt x="275" y="345"/>
                  </a:lnTo>
                  <a:lnTo>
                    <a:pt x="262" y="345"/>
                  </a:lnTo>
                  <a:lnTo>
                    <a:pt x="262" y="355"/>
                  </a:lnTo>
                  <a:lnTo>
                    <a:pt x="262" y="366"/>
                  </a:lnTo>
                  <a:lnTo>
                    <a:pt x="250" y="366"/>
                  </a:lnTo>
                  <a:lnTo>
                    <a:pt x="250" y="375"/>
                  </a:lnTo>
                  <a:lnTo>
                    <a:pt x="237" y="375"/>
                  </a:lnTo>
                  <a:lnTo>
                    <a:pt x="237" y="366"/>
                  </a:lnTo>
                  <a:lnTo>
                    <a:pt x="225" y="366"/>
                  </a:lnTo>
                  <a:lnTo>
                    <a:pt x="225" y="355"/>
                  </a:lnTo>
                  <a:lnTo>
                    <a:pt x="225" y="345"/>
                  </a:lnTo>
                  <a:lnTo>
                    <a:pt x="225" y="335"/>
                  </a:lnTo>
                  <a:lnTo>
                    <a:pt x="225" y="326"/>
                  </a:lnTo>
                  <a:lnTo>
                    <a:pt x="225" y="314"/>
                  </a:lnTo>
                  <a:lnTo>
                    <a:pt x="212" y="314"/>
                  </a:lnTo>
                  <a:lnTo>
                    <a:pt x="212" y="305"/>
                  </a:lnTo>
                  <a:lnTo>
                    <a:pt x="212" y="294"/>
                  </a:lnTo>
                  <a:lnTo>
                    <a:pt x="199" y="294"/>
                  </a:lnTo>
                  <a:lnTo>
                    <a:pt x="199" y="285"/>
                  </a:lnTo>
                  <a:lnTo>
                    <a:pt x="199" y="274"/>
                  </a:lnTo>
                  <a:lnTo>
                    <a:pt x="212" y="274"/>
                  </a:lnTo>
                  <a:lnTo>
                    <a:pt x="199" y="274"/>
                  </a:lnTo>
                  <a:lnTo>
                    <a:pt x="212" y="274"/>
                  </a:lnTo>
                  <a:lnTo>
                    <a:pt x="199" y="274"/>
                  </a:lnTo>
                  <a:lnTo>
                    <a:pt x="199" y="265"/>
                  </a:lnTo>
                  <a:lnTo>
                    <a:pt x="199" y="254"/>
                  </a:lnTo>
                  <a:lnTo>
                    <a:pt x="187" y="254"/>
                  </a:lnTo>
                  <a:lnTo>
                    <a:pt x="174" y="254"/>
                  </a:lnTo>
                  <a:lnTo>
                    <a:pt x="174" y="265"/>
                  </a:lnTo>
                  <a:lnTo>
                    <a:pt x="174" y="254"/>
                  </a:lnTo>
                  <a:lnTo>
                    <a:pt x="162" y="254"/>
                  </a:lnTo>
                  <a:lnTo>
                    <a:pt x="150" y="254"/>
                  </a:lnTo>
                  <a:lnTo>
                    <a:pt x="150" y="244"/>
                  </a:lnTo>
                  <a:lnTo>
                    <a:pt x="150" y="254"/>
                  </a:lnTo>
                  <a:lnTo>
                    <a:pt x="150" y="244"/>
                  </a:lnTo>
                  <a:lnTo>
                    <a:pt x="137" y="244"/>
                  </a:lnTo>
                  <a:lnTo>
                    <a:pt x="125" y="244"/>
                  </a:lnTo>
                  <a:lnTo>
                    <a:pt x="112" y="244"/>
                  </a:lnTo>
                  <a:lnTo>
                    <a:pt x="112" y="233"/>
                  </a:lnTo>
                  <a:lnTo>
                    <a:pt x="112" y="223"/>
                  </a:lnTo>
                  <a:lnTo>
                    <a:pt x="98" y="223"/>
                  </a:lnTo>
                  <a:lnTo>
                    <a:pt x="98" y="214"/>
                  </a:lnTo>
                  <a:lnTo>
                    <a:pt x="87" y="214"/>
                  </a:lnTo>
                  <a:lnTo>
                    <a:pt x="87" y="203"/>
                  </a:lnTo>
                  <a:lnTo>
                    <a:pt x="87" y="214"/>
                  </a:lnTo>
                  <a:lnTo>
                    <a:pt x="87" y="203"/>
                  </a:lnTo>
                  <a:lnTo>
                    <a:pt x="74" y="203"/>
                  </a:lnTo>
                  <a:lnTo>
                    <a:pt x="74" y="193"/>
                  </a:lnTo>
                  <a:lnTo>
                    <a:pt x="74" y="182"/>
                  </a:lnTo>
                  <a:lnTo>
                    <a:pt x="87" y="182"/>
                  </a:lnTo>
                  <a:lnTo>
                    <a:pt x="74" y="182"/>
                  </a:lnTo>
                  <a:lnTo>
                    <a:pt x="87" y="173"/>
                  </a:lnTo>
                  <a:lnTo>
                    <a:pt x="74" y="173"/>
                  </a:lnTo>
                  <a:lnTo>
                    <a:pt x="74" y="161"/>
                  </a:lnTo>
                  <a:lnTo>
                    <a:pt x="74" y="173"/>
                  </a:lnTo>
                  <a:lnTo>
                    <a:pt x="62" y="173"/>
                  </a:lnTo>
                  <a:lnTo>
                    <a:pt x="49" y="173"/>
                  </a:lnTo>
                  <a:lnTo>
                    <a:pt x="49" y="161"/>
                  </a:lnTo>
                  <a:lnTo>
                    <a:pt x="36" y="161"/>
                  </a:lnTo>
                  <a:lnTo>
                    <a:pt x="36" y="152"/>
                  </a:lnTo>
                  <a:lnTo>
                    <a:pt x="36" y="142"/>
                  </a:lnTo>
                  <a:lnTo>
                    <a:pt x="25" y="142"/>
                  </a:lnTo>
                  <a:lnTo>
                    <a:pt x="36" y="142"/>
                  </a:lnTo>
                  <a:lnTo>
                    <a:pt x="36" y="132"/>
                  </a:lnTo>
                  <a:lnTo>
                    <a:pt x="25" y="132"/>
                  </a:lnTo>
                  <a:lnTo>
                    <a:pt x="25" y="121"/>
                  </a:lnTo>
                  <a:lnTo>
                    <a:pt x="11" y="121"/>
                  </a:lnTo>
                  <a:lnTo>
                    <a:pt x="25" y="121"/>
                  </a:lnTo>
                  <a:lnTo>
                    <a:pt x="11" y="121"/>
                  </a:lnTo>
                  <a:lnTo>
                    <a:pt x="11" y="112"/>
                  </a:lnTo>
                  <a:lnTo>
                    <a:pt x="25" y="112"/>
                  </a:lnTo>
                  <a:lnTo>
                    <a:pt x="11" y="112"/>
                  </a:lnTo>
                  <a:lnTo>
                    <a:pt x="11" y="101"/>
                  </a:lnTo>
                  <a:lnTo>
                    <a:pt x="11" y="91"/>
                  </a:lnTo>
                  <a:lnTo>
                    <a:pt x="11" y="81"/>
                  </a:lnTo>
                  <a:lnTo>
                    <a:pt x="0" y="81"/>
                  </a:lnTo>
                  <a:lnTo>
                    <a:pt x="11" y="81"/>
                  </a:lnTo>
                  <a:lnTo>
                    <a:pt x="25" y="81"/>
                  </a:lnTo>
                  <a:lnTo>
                    <a:pt x="36" y="81"/>
                  </a:lnTo>
                  <a:lnTo>
                    <a:pt x="36" y="72"/>
                  </a:lnTo>
                  <a:lnTo>
                    <a:pt x="36" y="81"/>
                  </a:lnTo>
                  <a:lnTo>
                    <a:pt x="49" y="81"/>
                  </a:lnTo>
                  <a:lnTo>
                    <a:pt x="49" y="91"/>
                  </a:lnTo>
                  <a:lnTo>
                    <a:pt x="62" y="91"/>
                  </a:lnTo>
                  <a:lnTo>
                    <a:pt x="74" y="91"/>
                  </a:lnTo>
                  <a:lnTo>
                    <a:pt x="74" y="81"/>
                  </a:lnTo>
                  <a:lnTo>
                    <a:pt x="62" y="81"/>
                  </a:lnTo>
                  <a:lnTo>
                    <a:pt x="62" y="72"/>
                  </a:lnTo>
                  <a:lnTo>
                    <a:pt x="74" y="72"/>
                  </a:lnTo>
                  <a:lnTo>
                    <a:pt x="62" y="72"/>
                  </a:lnTo>
                  <a:lnTo>
                    <a:pt x="74" y="72"/>
                  </a:lnTo>
                  <a:lnTo>
                    <a:pt x="62" y="72"/>
                  </a:lnTo>
                  <a:lnTo>
                    <a:pt x="62" y="61"/>
                  </a:lnTo>
                  <a:lnTo>
                    <a:pt x="62" y="51"/>
                  </a:lnTo>
                  <a:lnTo>
                    <a:pt x="74" y="51"/>
                  </a:lnTo>
                  <a:lnTo>
                    <a:pt x="87" y="51"/>
                  </a:lnTo>
                  <a:lnTo>
                    <a:pt x="98" y="51"/>
                  </a:lnTo>
                  <a:lnTo>
                    <a:pt x="98" y="40"/>
                  </a:lnTo>
                  <a:lnTo>
                    <a:pt x="112" y="40"/>
                  </a:lnTo>
                  <a:lnTo>
                    <a:pt x="112" y="31"/>
                  </a:lnTo>
                  <a:lnTo>
                    <a:pt x="125" y="31"/>
                  </a:lnTo>
                  <a:lnTo>
                    <a:pt x="137" y="31"/>
                  </a:lnTo>
                  <a:lnTo>
                    <a:pt x="137" y="40"/>
                  </a:lnTo>
                  <a:lnTo>
                    <a:pt x="150" y="40"/>
                  </a:lnTo>
                  <a:lnTo>
                    <a:pt x="162" y="40"/>
                  </a:lnTo>
                  <a:lnTo>
                    <a:pt x="162" y="31"/>
                  </a:lnTo>
                  <a:lnTo>
                    <a:pt x="174" y="31"/>
                  </a:lnTo>
                  <a:lnTo>
                    <a:pt x="187" y="31"/>
                  </a:lnTo>
                  <a:lnTo>
                    <a:pt x="199" y="31"/>
                  </a:lnTo>
                  <a:lnTo>
                    <a:pt x="187" y="31"/>
                  </a:lnTo>
                  <a:lnTo>
                    <a:pt x="199" y="31"/>
                  </a:lnTo>
                  <a:lnTo>
                    <a:pt x="212" y="31"/>
                  </a:lnTo>
                  <a:lnTo>
                    <a:pt x="212" y="20"/>
                  </a:lnTo>
                  <a:lnTo>
                    <a:pt x="225" y="20"/>
                  </a:lnTo>
                  <a:lnTo>
                    <a:pt x="225" y="11"/>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PE" sz="3600" b="1" i="0" u="none" strike="noStrike" kern="0" cap="none" spc="0" normalizeH="0" baseline="0" noProof="0">
                <a:ln>
                  <a:noFill/>
                </a:ln>
                <a:solidFill>
                  <a:sysClr val="window" lastClr="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1" name="Freeform 21">
              <a:extLst>
                <a:ext uri="{FF2B5EF4-FFF2-40B4-BE49-F238E27FC236}">
                  <a16:creationId xmlns="" xmlns:a16="http://schemas.microsoft.com/office/drawing/2014/main" id="{00F4C4C1-2296-AD14-3AC7-BD8DE8DF8CD8}"/>
                </a:ext>
              </a:extLst>
            </p:cNvPr>
            <p:cNvSpPr>
              <a:spLocks/>
            </p:cNvSpPr>
            <p:nvPr/>
          </p:nvSpPr>
          <p:spPr bwMode="auto">
            <a:xfrm>
              <a:off x="1816698" y="3296803"/>
              <a:ext cx="728540" cy="527235"/>
            </a:xfrm>
            <a:custGeom>
              <a:avLst/>
              <a:gdLst>
                <a:gd name="T0" fmla="*/ 6340959 w 642"/>
                <a:gd name="T1" fmla="*/ 25054859 h 385"/>
                <a:gd name="T2" fmla="*/ 6340959 w 642"/>
                <a:gd name="T3" fmla="*/ 28633933 h 385"/>
                <a:gd name="T4" fmla="*/ 6340959 w 642"/>
                <a:gd name="T5" fmla="*/ 30424137 h 385"/>
                <a:gd name="T6" fmla="*/ 4755089 w 642"/>
                <a:gd name="T7" fmla="*/ 32214342 h 385"/>
                <a:gd name="T8" fmla="*/ 4755089 w 642"/>
                <a:gd name="T9" fmla="*/ 34003211 h 385"/>
                <a:gd name="T10" fmla="*/ 3170479 w 642"/>
                <a:gd name="T11" fmla="*/ 37582284 h 385"/>
                <a:gd name="T12" fmla="*/ 3170479 w 642"/>
                <a:gd name="T13" fmla="*/ 34003211 h 385"/>
                <a:gd name="T14" fmla="*/ 3170479 w 642"/>
                <a:gd name="T15" fmla="*/ 30424137 h 385"/>
                <a:gd name="T16" fmla="*/ 3170479 w 642"/>
                <a:gd name="T17" fmla="*/ 28633933 h 385"/>
                <a:gd name="T18" fmla="*/ 3170479 w 642"/>
                <a:gd name="T19" fmla="*/ 26845064 h 385"/>
                <a:gd name="T20" fmla="*/ 3170479 w 642"/>
                <a:gd name="T21" fmla="*/ 23265991 h 385"/>
                <a:gd name="T22" fmla="*/ 3170479 w 642"/>
                <a:gd name="T23" fmla="*/ 21475781 h 385"/>
                <a:gd name="T24" fmla="*/ 3170479 w 642"/>
                <a:gd name="T25" fmla="*/ 17896708 h 385"/>
                <a:gd name="T26" fmla="*/ 3170479 w 642"/>
                <a:gd name="T27" fmla="*/ 16106503 h 385"/>
                <a:gd name="T28" fmla="*/ 3170479 w 642"/>
                <a:gd name="T29" fmla="*/ 12527430 h 385"/>
                <a:gd name="T30" fmla="*/ 3170479 w 642"/>
                <a:gd name="T31" fmla="*/ 5369279 h 385"/>
                <a:gd name="T32" fmla="*/ 3170479 w 642"/>
                <a:gd name="T33" fmla="*/ 5369279 h 385"/>
                <a:gd name="T34" fmla="*/ 3170479 w 642"/>
                <a:gd name="T35" fmla="*/ 5369279 h 385"/>
                <a:gd name="T36" fmla="*/ 3170479 w 642"/>
                <a:gd name="T37" fmla="*/ 5369279 h 385"/>
                <a:gd name="T38" fmla="*/ 3170479 w 642"/>
                <a:gd name="T39" fmla="*/ 5369279 h 385"/>
                <a:gd name="T40" fmla="*/ 3170479 w 642"/>
                <a:gd name="T41" fmla="*/ 5369279 h 385"/>
                <a:gd name="T42" fmla="*/ 3170479 w 642"/>
                <a:gd name="T43" fmla="*/ 7158149 h 385"/>
                <a:gd name="T44" fmla="*/ 3170479 w 642"/>
                <a:gd name="T45" fmla="*/ 10738558 h 385"/>
                <a:gd name="T46" fmla="*/ 3170479 w 642"/>
                <a:gd name="T47" fmla="*/ 14317634 h 385"/>
                <a:gd name="T48" fmla="*/ 3170479 w 642"/>
                <a:gd name="T49" fmla="*/ 10738558 h 385"/>
                <a:gd name="T50" fmla="*/ 3170479 w 642"/>
                <a:gd name="T51" fmla="*/ 8948354 h 385"/>
                <a:gd name="T52" fmla="*/ 3170479 w 642"/>
                <a:gd name="T53" fmla="*/ 12527430 h 385"/>
                <a:gd name="T54" fmla="*/ 4755089 w 642"/>
                <a:gd name="T55" fmla="*/ 10738558 h 385"/>
                <a:gd name="T56" fmla="*/ 4755089 w 642"/>
                <a:gd name="T57" fmla="*/ 14317634 h 385"/>
                <a:gd name="T58" fmla="*/ 6340959 w 642"/>
                <a:gd name="T59" fmla="*/ 16106503 h 385"/>
                <a:gd name="T60" fmla="*/ 6340959 w 642"/>
                <a:gd name="T61" fmla="*/ 14317634 h 385"/>
                <a:gd name="T62" fmla="*/ 7925568 w 642"/>
                <a:gd name="T63" fmla="*/ 12527430 h 385"/>
                <a:gd name="T64" fmla="*/ 7925568 w 642"/>
                <a:gd name="T65" fmla="*/ 10738558 h 385"/>
                <a:gd name="T66" fmla="*/ 7925568 w 642"/>
                <a:gd name="T67" fmla="*/ 5369279 h 385"/>
                <a:gd name="T68" fmla="*/ 6340959 w 642"/>
                <a:gd name="T69" fmla="*/ 5369279 h 385"/>
                <a:gd name="T70" fmla="*/ 7925568 w 642"/>
                <a:gd name="T71" fmla="*/ 5369279 h 385"/>
                <a:gd name="T72" fmla="*/ 7925568 w 642"/>
                <a:gd name="T73" fmla="*/ 5369279 h 385"/>
                <a:gd name="T74" fmla="*/ 7925568 w 642"/>
                <a:gd name="T75" fmla="*/ 5369279 h 385"/>
                <a:gd name="T76" fmla="*/ 7925568 w 642"/>
                <a:gd name="T77" fmla="*/ 7158149 h 385"/>
                <a:gd name="T78" fmla="*/ 9511437 w 642"/>
                <a:gd name="T79" fmla="*/ 12527430 h 385"/>
                <a:gd name="T80" fmla="*/ 9511437 w 642"/>
                <a:gd name="T81" fmla="*/ 12527430 h 385"/>
                <a:gd name="T82" fmla="*/ 9511437 w 642"/>
                <a:gd name="T83" fmla="*/ 16106503 h 385"/>
                <a:gd name="T84" fmla="*/ 9511437 w 642"/>
                <a:gd name="T85" fmla="*/ 16106503 h 385"/>
                <a:gd name="T86" fmla="*/ 9511437 w 642"/>
                <a:gd name="T87" fmla="*/ 17896708 h 385"/>
                <a:gd name="T88" fmla="*/ 9511437 w 642"/>
                <a:gd name="T89" fmla="*/ 19685576 h 385"/>
                <a:gd name="T90" fmla="*/ 9511437 w 642"/>
                <a:gd name="T91" fmla="*/ 19685576 h 385"/>
                <a:gd name="T92" fmla="*/ 11096049 w 642"/>
                <a:gd name="T93" fmla="*/ 19685576 h 385"/>
                <a:gd name="T94" fmla="*/ 11096049 w 642"/>
                <a:gd name="T95" fmla="*/ 25054859 h 385"/>
                <a:gd name="T96" fmla="*/ 11096049 w 642"/>
                <a:gd name="T97" fmla="*/ 26845064 h 385"/>
                <a:gd name="T98" fmla="*/ 9511437 w 642"/>
                <a:gd name="T99" fmla="*/ 26845064 h 385"/>
                <a:gd name="T100" fmla="*/ 9511437 w 642"/>
                <a:gd name="T101" fmla="*/ 30424137 h 385"/>
                <a:gd name="T102" fmla="*/ 9511437 w 642"/>
                <a:gd name="T103" fmla="*/ 26845064 h 385"/>
                <a:gd name="T104" fmla="*/ 9511437 w 642"/>
                <a:gd name="T105" fmla="*/ 25054859 h 385"/>
                <a:gd name="T106" fmla="*/ 7925568 w 642"/>
                <a:gd name="T107" fmla="*/ 19685576 h 385"/>
                <a:gd name="T108" fmla="*/ 7925568 w 642"/>
                <a:gd name="T109" fmla="*/ 21475781 h 385"/>
                <a:gd name="T110" fmla="*/ 7925568 w 642"/>
                <a:gd name="T111" fmla="*/ 19685576 h 3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42"/>
                <a:gd name="T169" fmla="*/ 0 h 385"/>
                <a:gd name="T170" fmla="*/ 642 w 642"/>
                <a:gd name="T171" fmla="*/ 385 h 3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42" h="385">
                  <a:moveTo>
                    <a:pt x="415" y="222"/>
                  </a:moveTo>
                  <a:lnTo>
                    <a:pt x="415" y="233"/>
                  </a:lnTo>
                  <a:lnTo>
                    <a:pt x="404" y="233"/>
                  </a:lnTo>
                  <a:lnTo>
                    <a:pt x="404" y="242"/>
                  </a:lnTo>
                  <a:lnTo>
                    <a:pt x="390" y="242"/>
                  </a:lnTo>
                  <a:lnTo>
                    <a:pt x="390" y="253"/>
                  </a:lnTo>
                  <a:lnTo>
                    <a:pt x="379" y="253"/>
                  </a:lnTo>
                  <a:lnTo>
                    <a:pt x="366" y="262"/>
                  </a:lnTo>
                  <a:lnTo>
                    <a:pt x="366" y="273"/>
                  </a:lnTo>
                  <a:lnTo>
                    <a:pt x="366" y="284"/>
                  </a:lnTo>
                  <a:lnTo>
                    <a:pt x="353" y="284"/>
                  </a:lnTo>
                  <a:lnTo>
                    <a:pt x="353" y="293"/>
                  </a:lnTo>
                  <a:lnTo>
                    <a:pt x="353" y="304"/>
                  </a:lnTo>
                  <a:lnTo>
                    <a:pt x="341" y="304"/>
                  </a:lnTo>
                  <a:lnTo>
                    <a:pt x="341" y="314"/>
                  </a:lnTo>
                  <a:lnTo>
                    <a:pt x="353" y="314"/>
                  </a:lnTo>
                  <a:lnTo>
                    <a:pt x="341" y="324"/>
                  </a:lnTo>
                  <a:lnTo>
                    <a:pt x="328" y="324"/>
                  </a:lnTo>
                  <a:lnTo>
                    <a:pt x="328" y="333"/>
                  </a:lnTo>
                  <a:lnTo>
                    <a:pt x="314" y="333"/>
                  </a:lnTo>
                  <a:lnTo>
                    <a:pt x="314" y="324"/>
                  </a:lnTo>
                  <a:lnTo>
                    <a:pt x="314" y="333"/>
                  </a:lnTo>
                  <a:lnTo>
                    <a:pt x="314" y="324"/>
                  </a:lnTo>
                  <a:lnTo>
                    <a:pt x="314" y="333"/>
                  </a:lnTo>
                  <a:lnTo>
                    <a:pt x="303" y="333"/>
                  </a:lnTo>
                  <a:lnTo>
                    <a:pt x="289" y="333"/>
                  </a:lnTo>
                  <a:lnTo>
                    <a:pt x="289" y="344"/>
                  </a:lnTo>
                  <a:lnTo>
                    <a:pt x="278" y="344"/>
                  </a:lnTo>
                  <a:lnTo>
                    <a:pt x="265" y="344"/>
                  </a:lnTo>
                  <a:lnTo>
                    <a:pt x="265" y="354"/>
                  </a:lnTo>
                  <a:lnTo>
                    <a:pt x="265" y="364"/>
                  </a:lnTo>
                  <a:lnTo>
                    <a:pt x="252" y="364"/>
                  </a:lnTo>
                  <a:lnTo>
                    <a:pt x="265" y="364"/>
                  </a:lnTo>
                  <a:lnTo>
                    <a:pt x="265" y="374"/>
                  </a:lnTo>
                  <a:lnTo>
                    <a:pt x="252" y="374"/>
                  </a:lnTo>
                  <a:lnTo>
                    <a:pt x="252" y="385"/>
                  </a:lnTo>
                  <a:lnTo>
                    <a:pt x="240" y="385"/>
                  </a:lnTo>
                  <a:lnTo>
                    <a:pt x="240" y="374"/>
                  </a:lnTo>
                  <a:lnTo>
                    <a:pt x="240" y="364"/>
                  </a:lnTo>
                  <a:lnTo>
                    <a:pt x="227" y="364"/>
                  </a:lnTo>
                  <a:lnTo>
                    <a:pt x="227" y="354"/>
                  </a:lnTo>
                  <a:lnTo>
                    <a:pt x="215" y="354"/>
                  </a:lnTo>
                  <a:lnTo>
                    <a:pt x="215" y="344"/>
                  </a:lnTo>
                  <a:lnTo>
                    <a:pt x="227" y="344"/>
                  </a:lnTo>
                  <a:lnTo>
                    <a:pt x="227" y="333"/>
                  </a:lnTo>
                  <a:lnTo>
                    <a:pt x="215" y="333"/>
                  </a:lnTo>
                  <a:lnTo>
                    <a:pt x="227" y="333"/>
                  </a:lnTo>
                  <a:lnTo>
                    <a:pt x="227" y="324"/>
                  </a:lnTo>
                  <a:lnTo>
                    <a:pt x="215" y="324"/>
                  </a:lnTo>
                  <a:lnTo>
                    <a:pt x="215" y="314"/>
                  </a:lnTo>
                  <a:lnTo>
                    <a:pt x="215" y="304"/>
                  </a:lnTo>
                  <a:lnTo>
                    <a:pt x="202" y="304"/>
                  </a:lnTo>
                  <a:lnTo>
                    <a:pt x="188" y="304"/>
                  </a:lnTo>
                  <a:lnTo>
                    <a:pt x="188" y="293"/>
                  </a:lnTo>
                  <a:lnTo>
                    <a:pt x="177" y="293"/>
                  </a:lnTo>
                  <a:lnTo>
                    <a:pt x="177" y="284"/>
                  </a:lnTo>
                  <a:lnTo>
                    <a:pt x="188" y="284"/>
                  </a:lnTo>
                  <a:lnTo>
                    <a:pt x="188" y="273"/>
                  </a:lnTo>
                  <a:lnTo>
                    <a:pt x="177" y="273"/>
                  </a:lnTo>
                  <a:lnTo>
                    <a:pt x="177" y="262"/>
                  </a:lnTo>
                  <a:lnTo>
                    <a:pt x="177" y="253"/>
                  </a:lnTo>
                  <a:lnTo>
                    <a:pt x="164" y="253"/>
                  </a:lnTo>
                  <a:lnTo>
                    <a:pt x="177" y="253"/>
                  </a:lnTo>
                  <a:lnTo>
                    <a:pt x="164" y="253"/>
                  </a:lnTo>
                  <a:lnTo>
                    <a:pt x="164" y="242"/>
                  </a:lnTo>
                  <a:lnTo>
                    <a:pt x="152" y="242"/>
                  </a:lnTo>
                  <a:lnTo>
                    <a:pt x="152" y="233"/>
                  </a:lnTo>
                  <a:lnTo>
                    <a:pt x="139" y="233"/>
                  </a:lnTo>
                  <a:lnTo>
                    <a:pt x="139" y="222"/>
                  </a:lnTo>
                  <a:lnTo>
                    <a:pt x="126" y="222"/>
                  </a:lnTo>
                  <a:lnTo>
                    <a:pt x="139" y="222"/>
                  </a:lnTo>
                  <a:lnTo>
                    <a:pt x="126" y="222"/>
                  </a:lnTo>
                  <a:lnTo>
                    <a:pt x="126" y="213"/>
                  </a:lnTo>
                  <a:lnTo>
                    <a:pt x="114" y="213"/>
                  </a:lnTo>
                  <a:lnTo>
                    <a:pt x="114" y="202"/>
                  </a:lnTo>
                  <a:lnTo>
                    <a:pt x="101" y="202"/>
                  </a:lnTo>
                  <a:lnTo>
                    <a:pt x="101" y="192"/>
                  </a:lnTo>
                  <a:lnTo>
                    <a:pt x="87" y="192"/>
                  </a:lnTo>
                  <a:lnTo>
                    <a:pt x="87" y="181"/>
                  </a:lnTo>
                  <a:lnTo>
                    <a:pt x="76" y="181"/>
                  </a:lnTo>
                  <a:lnTo>
                    <a:pt x="76" y="172"/>
                  </a:lnTo>
                  <a:lnTo>
                    <a:pt x="63" y="162"/>
                  </a:lnTo>
                  <a:lnTo>
                    <a:pt x="51" y="162"/>
                  </a:lnTo>
                  <a:lnTo>
                    <a:pt x="51" y="152"/>
                  </a:lnTo>
                  <a:lnTo>
                    <a:pt x="63" y="152"/>
                  </a:lnTo>
                  <a:lnTo>
                    <a:pt x="63" y="141"/>
                  </a:lnTo>
                  <a:lnTo>
                    <a:pt x="51" y="141"/>
                  </a:lnTo>
                  <a:lnTo>
                    <a:pt x="51" y="132"/>
                  </a:lnTo>
                  <a:lnTo>
                    <a:pt x="38" y="132"/>
                  </a:lnTo>
                  <a:lnTo>
                    <a:pt x="38" y="121"/>
                  </a:lnTo>
                  <a:lnTo>
                    <a:pt x="38" y="112"/>
                  </a:lnTo>
                  <a:lnTo>
                    <a:pt x="25" y="112"/>
                  </a:lnTo>
                  <a:lnTo>
                    <a:pt x="25" y="101"/>
                  </a:lnTo>
                  <a:lnTo>
                    <a:pt x="25" y="91"/>
                  </a:lnTo>
                  <a:lnTo>
                    <a:pt x="25" y="80"/>
                  </a:lnTo>
                  <a:lnTo>
                    <a:pt x="25" y="71"/>
                  </a:lnTo>
                  <a:lnTo>
                    <a:pt x="13" y="71"/>
                  </a:lnTo>
                  <a:lnTo>
                    <a:pt x="13" y="61"/>
                  </a:lnTo>
                  <a:lnTo>
                    <a:pt x="0" y="61"/>
                  </a:lnTo>
                  <a:lnTo>
                    <a:pt x="0" y="50"/>
                  </a:lnTo>
                  <a:lnTo>
                    <a:pt x="13" y="50"/>
                  </a:lnTo>
                  <a:lnTo>
                    <a:pt x="13" y="40"/>
                  </a:lnTo>
                  <a:lnTo>
                    <a:pt x="25" y="30"/>
                  </a:lnTo>
                  <a:lnTo>
                    <a:pt x="38" y="21"/>
                  </a:lnTo>
                  <a:lnTo>
                    <a:pt x="38" y="9"/>
                  </a:lnTo>
                  <a:lnTo>
                    <a:pt x="38" y="21"/>
                  </a:lnTo>
                  <a:lnTo>
                    <a:pt x="38" y="9"/>
                  </a:lnTo>
                  <a:lnTo>
                    <a:pt x="51" y="9"/>
                  </a:lnTo>
                  <a:lnTo>
                    <a:pt x="63" y="9"/>
                  </a:lnTo>
                  <a:lnTo>
                    <a:pt x="63" y="21"/>
                  </a:lnTo>
                  <a:lnTo>
                    <a:pt x="76" y="21"/>
                  </a:lnTo>
                  <a:lnTo>
                    <a:pt x="87" y="21"/>
                  </a:lnTo>
                  <a:lnTo>
                    <a:pt x="87" y="30"/>
                  </a:lnTo>
                  <a:lnTo>
                    <a:pt x="76" y="30"/>
                  </a:lnTo>
                  <a:lnTo>
                    <a:pt x="87" y="30"/>
                  </a:lnTo>
                  <a:lnTo>
                    <a:pt x="76" y="30"/>
                  </a:lnTo>
                  <a:lnTo>
                    <a:pt x="87" y="30"/>
                  </a:lnTo>
                  <a:lnTo>
                    <a:pt x="87" y="40"/>
                  </a:lnTo>
                  <a:lnTo>
                    <a:pt x="87" y="50"/>
                  </a:lnTo>
                  <a:lnTo>
                    <a:pt x="101" y="50"/>
                  </a:lnTo>
                  <a:lnTo>
                    <a:pt x="101" y="61"/>
                  </a:lnTo>
                  <a:lnTo>
                    <a:pt x="87" y="61"/>
                  </a:lnTo>
                  <a:lnTo>
                    <a:pt x="101" y="61"/>
                  </a:lnTo>
                  <a:lnTo>
                    <a:pt x="87" y="61"/>
                  </a:lnTo>
                  <a:lnTo>
                    <a:pt x="87" y="71"/>
                  </a:lnTo>
                  <a:lnTo>
                    <a:pt x="101" y="71"/>
                  </a:lnTo>
                  <a:lnTo>
                    <a:pt x="87" y="71"/>
                  </a:lnTo>
                  <a:lnTo>
                    <a:pt x="87" y="80"/>
                  </a:lnTo>
                  <a:lnTo>
                    <a:pt x="76" y="80"/>
                  </a:lnTo>
                  <a:lnTo>
                    <a:pt x="76" y="91"/>
                  </a:lnTo>
                  <a:lnTo>
                    <a:pt x="87" y="91"/>
                  </a:lnTo>
                  <a:lnTo>
                    <a:pt x="87" y="80"/>
                  </a:lnTo>
                  <a:lnTo>
                    <a:pt x="87" y="91"/>
                  </a:lnTo>
                  <a:lnTo>
                    <a:pt x="101" y="91"/>
                  </a:lnTo>
                  <a:lnTo>
                    <a:pt x="114" y="91"/>
                  </a:lnTo>
                  <a:lnTo>
                    <a:pt x="114" y="101"/>
                  </a:lnTo>
                  <a:lnTo>
                    <a:pt x="126" y="101"/>
                  </a:lnTo>
                  <a:lnTo>
                    <a:pt x="139" y="101"/>
                  </a:lnTo>
                  <a:lnTo>
                    <a:pt x="139" y="112"/>
                  </a:lnTo>
                  <a:lnTo>
                    <a:pt x="139" y="121"/>
                  </a:lnTo>
                  <a:lnTo>
                    <a:pt x="152" y="121"/>
                  </a:lnTo>
                  <a:lnTo>
                    <a:pt x="152" y="132"/>
                  </a:lnTo>
                  <a:lnTo>
                    <a:pt x="152" y="141"/>
                  </a:lnTo>
                  <a:lnTo>
                    <a:pt x="164" y="141"/>
                  </a:lnTo>
                  <a:lnTo>
                    <a:pt x="177" y="141"/>
                  </a:lnTo>
                  <a:lnTo>
                    <a:pt x="177" y="132"/>
                  </a:lnTo>
                  <a:lnTo>
                    <a:pt x="177" y="121"/>
                  </a:lnTo>
                  <a:lnTo>
                    <a:pt x="188" y="121"/>
                  </a:lnTo>
                  <a:lnTo>
                    <a:pt x="188" y="112"/>
                  </a:lnTo>
                  <a:lnTo>
                    <a:pt x="188" y="101"/>
                  </a:lnTo>
                  <a:lnTo>
                    <a:pt x="202" y="101"/>
                  </a:lnTo>
                  <a:lnTo>
                    <a:pt x="202" y="91"/>
                  </a:lnTo>
                  <a:lnTo>
                    <a:pt x="215" y="91"/>
                  </a:lnTo>
                  <a:lnTo>
                    <a:pt x="215" y="101"/>
                  </a:lnTo>
                  <a:lnTo>
                    <a:pt x="215" y="91"/>
                  </a:lnTo>
                  <a:lnTo>
                    <a:pt x="227" y="91"/>
                  </a:lnTo>
                  <a:lnTo>
                    <a:pt x="227" y="101"/>
                  </a:lnTo>
                  <a:lnTo>
                    <a:pt x="227" y="91"/>
                  </a:lnTo>
                  <a:lnTo>
                    <a:pt x="240" y="91"/>
                  </a:lnTo>
                  <a:lnTo>
                    <a:pt x="240" y="101"/>
                  </a:lnTo>
                  <a:lnTo>
                    <a:pt x="240" y="112"/>
                  </a:lnTo>
                  <a:lnTo>
                    <a:pt x="240" y="121"/>
                  </a:lnTo>
                  <a:lnTo>
                    <a:pt x="252" y="121"/>
                  </a:lnTo>
                  <a:lnTo>
                    <a:pt x="265" y="121"/>
                  </a:lnTo>
                  <a:lnTo>
                    <a:pt x="278" y="121"/>
                  </a:lnTo>
                  <a:lnTo>
                    <a:pt x="289" y="121"/>
                  </a:lnTo>
                  <a:lnTo>
                    <a:pt x="289" y="112"/>
                  </a:lnTo>
                  <a:lnTo>
                    <a:pt x="303" y="112"/>
                  </a:lnTo>
                  <a:lnTo>
                    <a:pt x="314" y="112"/>
                  </a:lnTo>
                  <a:lnTo>
                    <a:pt x="303" y="112"/>
                  </a:lnTo>
                  <a:lnTo>
                    <a:pt x="303" y="121"/>
                  </a:lnTo>
                  <a:lnTo>
                    <a:pt x="303" y="132"/>
                  </a:lnTo>
                  <a:lnTo>
                    <a:pt x="303" y="141"/>
                  </a:lnTo>
                  <a:lnTo>
                    <a:pt x="314" y="141"/>
                  </a:lnTo>
                  <a:lnTo>
                    <a:pt x="314" y="152"/>
                  </a:lnTo>
                  <a:lnTo>
                    <a:pt x="328" y="152"/>
                  </a:lnTo>
                  <a:lnTo>
                    <a:pt x="328" y="162"/>
                  </a:lnTo>
                  <a:lnTo>
                    <a:pt x="341" y="162"/>
                  </a:lnTo>
                  <a:lnTo>
                    <a:pt x="341" y="152"/>
                  </a:lnTo>
                  <a:lnTo>
                    <a:pt x="353" y="152"/>
                  </a:lnTo>
                  <a:lnTo>
                    <a:pt x="353" y="141"/>
                  </a:lnTo>
                  <a:lnTo>
                    <a:pt x="366" y="141"/>
                  </a:lnTo>
                  <a:lnTo>
                    <a:pt x="366" y="152"/>
                  </a:lnTo>
                  <a:lnTo>
                    <a:pt x="379" y="152"/>
                  </a:lnTo>
                  <a:lnTo>
                    <a:pt x="379" y="141"/>
                  </a:lnTo>
                  <a:lnTo>
                    <a:pt x="390" y="141"/>
                  </a:lnTo>
                  <a:lnTo>
                    <a:pt x="404" y="141"/>
                  </a:lnTo>
                  <a:lnTo>
                    <a:pt x="404" y="132"/>
                  </a:lnTo>
                  <a:lnTo>
                    <a:pt x="415" y="132"/>
                  </a:lnTo>
                  <a:lnTo>
                    <a:pt x="404" y="132"/>
                  </a:lnTo>
                  <a:lnTo>
                    <a:pt x="415" y="132"/>
                  </a:lnTo>
                  <a:lnTo>
                    <a:pt x="415" y="121"/>
                  </a:lnTo>
                  <a:lnTo>
                    <a:pt x="429" y="121"/>
                  </a:lnTo>
                  <a:lnTo>
                    <a:pt x="429" y="112"/>
                  </a:lnTo>
                  <a:lnTo>
                    <a:pt x="442" y="112"/>
                  </a:lnTo>
                  <a:lnTo>
                    <a:pt x="454" y="112"/>
                  </a:lnTo>
                  <a:lnTo>
                    <a:pt x="454" y="101"/>
                  </a:lnTo>
                  <a:lnTo>
                    <a:pt x="442" y="101"/>
                  </a:lnTo>
                  <a:lnTo>
                    <a:pt x="442" y="91"/>
                  </a:lnTo>
                  <a:lnTo>
                    <a:pt x="429" y="91"/>
                  </a:lnTo>
                  <a:lnTo>
                    <a:pt x="429" y="80"/>
                  </a:lnTo>
                  <a:lnTo>
                    <a:pt x="429" y="71"/>
                  </a:lnTo>
                  <a:lnTo>
                    <a:pt x="429" y="61"/>
                  </a:lnTo>
                  <a:lnTo>
                    <a:pt x="415" y="61"/>
                  </a:lnTo>
                  <a:lnTo>
                    <a:pt x="415" y="50"/>
                  </a:lnTo>
                  <a:lnTo>
                    <a:pt x="404" y="50"/>
                  </a:lnTo>
                  <a:lnTo>
                    <a:pt x="404" y="40"/>
                  </a:lnTo>
                  <a:lnTo>
                    <a:pt x="404" y="30"/>
                  </a:lnTo>
                  <a:lnTo>
                    <a:pt x="404" y="21"/>
                  </a:lnTo>
                  <a:lnTo>
                    <a:pt x="390" y="21"/>
                  </a:lnTo>
                  <a:lnTo>
                    <a:pt x="390" y="9"/>
                  </a:lnTo>
                  <a:lnTo>
                    <a:pt x="404" y="9"/>
                  </a:lnTo>
                  <a:lnTo>
                    <a:pt x="404" y="21"/>
                  </a:lnTo>
                  <a:lnTo>
                    <a:pt x="415" y="9"/>
                  </a:lnTo>
                  <a:lnTo>
                    <a:pt x="429" y="9"/>
                  </a:lnTo>
                  <a:lnTo>
                    <a:pt x="442" y="9"/>
                  </a:lnTo>
                  <a:lnTo>
                    <a:pt x="442" y="0"/>
                  </a:lnTo>
                  <a:lnTo>
                    <a:pt x="442" y="9"/>
                  </a:lnTo>
                  <a:lnTo>
                    <a:pt x="454" y="9"/>
                  </a:lnTo>
                  <a:lnTo>
                    <a:pt x="442" y="9"/>
                  </a:lnTo>
                  <a:lnTo>
                    <a:pt x="454" y="9"/>
                  </a:lnTo>
                  <a:lnTo>
                    <a:pt x="454" y="21"/>
                  </a:lnTo>
                  <a:lnTo>
                    <a:pt x="454" y="30"/>
                  </a:lnTo>
                  <a:lnTo>
                    <a:pt x="454" y="40"/>
                  </a:lnTo>
                  <a:lnTo>
                    <a:pt x="467" y="40"/>
                  </a:lnTo>
                  <a:lnTo>
                    <a:pt x="478" y="40"/>
                  </a:lnTo>
                  <a:lnTo>
                    <a:pt x="478" y="50"/>
                  </a:lnTo>
                  <a:lnTo>
                    <a:pt x="478" y="61"/>
                  </a:lnTo>
                  <a:lnTo>
                    <a:pt x="467" y="61"/>
                  </a:lnTo>
                  <a:lnTo>
                    <a:pt x="478" y="61"/>
                  </a:lnTo>
                  <a:lnTo>
                    <a:pt x="478" y="71"/>
                  </a:lnTo>
                  <a:lnTo>
                    <a:pt x="467" y="71"/>
                  </a:lnTo>
                  <a:lnTo>
                    <a:pt x="478" y="71"/>
                  </a:lnTo>
                  <a:lnTo>
                    <a:pt x="478" y="80"/>
                  </a:lnTo>
                  <a:lnTo>
                    <a:pt x="478" y="91"/>
                  </a:lnTo>
                  <a:lnTo>
                    <a:pt x="478" y="101"/>
                  </a:lnTo>
                  <a:lnTo>
                    <a:pt x="491" y="101"/>
                  </a:lnTo>
                  <a:lnTo>
                    <a:pt x="491" y="112"/>
                  </a:lnTo>
                  <a:lnTo>
                    <a:pt x="505" y="112"/>
                  </a:lnTo>
                  <a:lnTo>
                    <a:pt x="505" y="121"/>
                  </a:lnTo>
                  <a:lnTo>
                    <a:pt x="491" y="121"/>
                  </a:lnTo>
                  <a:lnTo>
                    <a:pt x="505" y="121"/>
                  </a:lnTo>
                  <a:lnTo>
                    <a:pt x="491" y="121"/>
                  </a:lnTo>
                  <a:lnTo>
                    <a:pt x="505" y="121"/>
                  </a:lnTo>
                  <a:lnTo>
                    <a:pt x="505" y="132"/>
                  </a:lnTo>
                  <a:lnTo>
                    <a:pt x="505" y="121"/>
                  </a:lnTo>
                  <a:lnTo>
                    <a:pt x="505" y="132"/>
                  </a:lnTo>
                  <a:lnTo>
                    <a:pt x="505" y="141"/>
                  </a:lnTo>
                  <a:lnTo>
                    <a:pt x="491" y="141"/>
                  </a:lnTo>
                  <a:lnTo>
                    <a:pt x="505" y="141"/>
                  </a:lnTo>
                  <a:lnTo>
                    <a:pt x="516" y="141"/>
                  </a:lnTo>
                  <a:lnTo>
                    <a:pt x="516" y="152"/>
                  </a:lnTo>
                  <a:lnTo>
                    <a:pt x="505" y="152"/>
                  </a:lnTo>
                  <a:lnTo>
                    <a:pt x="516" y="152"/>
                  </a:lnTo>
                  <a:lnTo>
                    <a:pt x="505" y="152"/>
                  </a:lnTo>
                  <a:lnTo>
                    <a:pt x="505" y="162"/>
                  </a:lnTo>
                  <a:lnTo>
                    <a:pt x="505" y="152"/>
                  </a:lnTo>
                  <a:lnTo>
                    <a:pt x="505" y="162"/>
                  </a:lnTo>
                  <a:lnTo>
                    <a:pt x="516" y="162"/>
                  </a:lnTo>
                  <a:lnTo>
                    <a:pt x="516" y="172"/>
                  </a:lnTo>
                  <a:lnTo>
                    <a:pt x="516" y="162"/>
                  </a:lnTo>
                  <a:lnTo>
                    <a:pt x="516" y="172"/>
                  </a:lnTo>
                  <a:lnTo>
                    <a:pt x="516" y="181"/>
                  </a:lnTo>
                  <a:lnTo>
                    <a:pt x="530" y="181"/>
                  </a:lnTo>
                  <a:lnTo>
                    <a:pt x="530" y="192"/>
                  </a:lnTo>
                  <a:lnTo>
                    <a:pt x="541" y="192"/>
                  </a:lnTo>
                  <a:lnTo>
                    <a:pt x="530" y="192"/>
                  </a:lnTo>
                  <a:lnTo>
                    <a:pt x="530" y="202"/>
                  </a:lnTo>
                  <a:lnTo>
                    <a:pt x="530" y="213"/>
                  </a:lnTo>
                  <a:lnTo>
                    <a:pt x="541" y="213"/>
                  </a:lnTo>
                  <a:lnTo>
                    <a:pt x="530" y="213"/>
                  </a:lnTo>
                  <a:lnTo>
                    <a:pt x="541" y="213"/>
                  </a:lnTo>
                  <a:lnTo>
                    <a:pt x="555" y="213"/>
                  </a:lnTo>
                  <a:lnTo>
                    <a:pt x="568" y="213"/>
                  </a:lnTo>
                  <a:lnTo>
                    <a:pt x="568" y="202"/>
                  </a:lnTo>
                  <a:lnTo>
                    <a:pt x="579" y="202"/>
                  </a:lnTo>
                  <a:lnTo>
                    <a:pt x="579" y="213"/>
                  </a:lnTo>
                  <a:lnTo>
                    <a:pt x="579" y="202"/>
                  </a:lnTo>
                  <a:lnTo>
                    <a:pt x="579" y="213"/>
                  </a:lnTo>
                  <a:lnTo>
                    <a:pt x="592" y="213"/>
                  </a:lnTo>
                  <a:lnTo>
                    <a:pt x="604" y="213"/>
                  </a:lnTo>
                  <a:lnTo>
                    <a:pt x="617" y="213"/>
                  </a:lnTo>
                  <a:lnTo>
                    <a:pt x="617" y="222"/>
                  </a:lnTo>
                  <a:lnTo>
                    <a:pt x="630" y="222"/>
                  </a:lnTo>
                  <a:lnTo>
                    <a:pt x="630" y="233"/>
                  </a:lnTo>
                  <a:lnTo>
                    <a:pt x="642" y="233"/>
                  </a:lnTo>
                  <a:lnTo>
                    <a:pt x="642" y="242"/>
                  </a:lnTo>
                  <a:lnTo>
                    <a:pt x="642" y="253"/>
                  </a:lnTo>
                  <a:lnTo>
                    <a:pt x="642" y="262"/>
                  </a:lnTo>
                  <a:lnTo>
                    <a:pt x="642" y="273"/>
                  </a:lnTo>
                  <a:lnTo>
                    <a:pt x="630" y="273"/>
                  </a:lnTo>
                  <a:lnTo>
                    <a:pt x="630" y="284"/>
                  </a:lnTo>
                  <a:lnTo>
                    <a:pt x="630" y="273"/>
                  </a:lnTo>
                  <a:lnTo>
                    <a:pt x="617" y="273"/>
                  </a:lnTo>
                  <a:lnTo>
                    <a:pt x="617" y="284"/>
                  </a:lnTo>
                  <a:lnTo>
                    <a:pt x="604" y="273"/>
                  </a:lnTo>
                  <a:lnTo>
                    <a:pt x="604" y="284"/>
                  </a:lnTo>
                  <a:lnTo>
                    <a:pt x="604" y="273"/>
                  </a:lnTo>
                  <a:lnTo>
                    <a:pt x="604" y="284"/>
                  </a:lnTo>
                  <a:lnTo>
                    <a:pt x="592" y="284"/>
                  </a:lnTo>
                  <a:lnTo>
                    <a:pt x="592" y="293"/>
                  </a:lnTo>
                  <a:lnTo>
                    <a:pt x="579" y="293"/>
                  </a:lnTo>
                  <a:lnTo>
                    <a:pt x="568" y="293"/>
                  </a:lnTo>
                  <a:lnTo>
                    <a:pt x="555" y="293"/>
                  </a:lnTo>
                  <a:lnTo>
                    <a:pt x="555" y="304"/>
                  </a:lnTo>
                  <a:lnTo>
                    <a:pt x="541" y="304"/>
                  </a:lnTo>
                  <a:lnTo>
                    <a:pt x="541" y="293"/>
                  </a:lnTo>
                  <a:lnTo>
                    <a:pt x="530" y="293"/>
                  </a:lnTo>
                  <a:lnTo>
                    <a:pt x="530" y="284"/>
                  </a:lnTo>
                  <a:lnTo>
                    <a:pt x="516" y="284"/>
                  </a:lnTo>
                  <a:lnTo>
                    <a:pt x="516" y="273"/>
                  </a:lnTo>
                  <a:lnTo>
                    <a:pt x="516" y="262"/>
                  </a:lnTo>
                  <a:lnTo>
                    <a:pt x="505" y="262"/>
                  </a:lnTo>
                  <a:lnTo>
                    <a:pt x="516" y="262"/>
                  </a:lnTo>
                  <a:lnTo>
                    <a:pt x="505" y="253"/>
                  </a:lnTo>
                  <a:lnTo>
                    <a:pt x="491" y="253"/>
                  </a:lnTo>
                  <a:lnTo>
                    <a:pt x="491" y="242"/>
                  </a:lnTo>
                  <a:lnTo>
                    <a:pt x="491" y="253"/>
                  </a:lnTo>
                  <a:lnTo>
                    <a:pt x="491" y="242"/>
                  </a:lnTo>
                  <a:lnTo>
                    <a:pt x="491" y="233"/>
                  </a:lnTo>
                  <a:lnTo>
                    <a:pt x="478" y="233"/>
                  </a:lnTo>
                  <a:lnTo>
                    <a:pt x="478" y="222"/>
                  </a:lnTo>
                  <a:lnTo>
                    <a:pt x="478" y="213"/>
                  </a:lnTo>
                  <a:lnTo>
                    <a:pt x="467" y="213"/>
                  </a:lnTo>
                  <a:lnTo>
                    <a:pt x="454" y="213"/>
                  </a:lnTo>
                  <a:lnTo>
                    <a:pt x="454" y="222"/>
                  </a:lnTo>
                  <a:lnTo>
                    <a:pt x="454" y="213"/>
                  </a:lnTo>
                  <a:lnTo>
                    <a:pt x="454" y="222"/>
                  </a:lnTo>
                  <a:lnTo>
                    <a:pt x="454" y="213"/>
                  </a:lnTo>
                  <a:lnTo>
                    <a:pt x="454" y="222"/>
                  </a:lnTo>
                  <a:lnTo>
                    <a:pt x="442" y="222"/>
                  </a:lnTo>
                  <a:lnTo>
                    <a:pt x="442" y="213"/>
                  </a:lnTo>
                  <a:lnTo>
                    <a:pt x="429" y="213"/>
                  </a:lnTo>
                  <a:lnTo>
                    <a:pt x="429" y="222"/>
                  </a:lnTo>
                  <a:lnTo>
                    <a:pt x="429" y="213"/>
                  </a:lnTo>
                  <a:lnTo>
                    <a:pt x="415" y="213"/>
                  </a:lnTo>
                  <a:lnTo>
                    <a:pt x="415" y="222"/>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PE" sz="3600" b="1" i="0" u="none" strike="noStrike" kern="0" cap="none" spc="0" normalizeH="0" baseline="0" noProof="0">
                <a:ln>
                  <a:noFill/>
                </a:ln>
                <a:solidFill>
                  <a:sysClr val="window" lastClr="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3" name="Freeform 22">
              <a:extLst>
                <a:ext uri="{FF2B5EF4-FFF2-40B4-BE49-F238E27FC236}">
                  <a16:creationId xmlns="" xmlns:a16="http://schemas.microsoft.com/office/drawing/2014/main" id="{BF0BB948-6939-8CAA-05DC-B454E5EE3FF2}"/>
                </a:ext>
              </a:extLst>
            </p:cNvPr>
            <p:cNvSpPr>
              <a:spLocks/>
            </p:cNvSpPr>
            <p:nvPr/>
          </p:nvSpPr>
          <p:spPr bwMode="auto">
            <a:xfrm>
              <a:off x="1554611" y="2940292"/>
              <a:ext cx="402490" cy="425138"/>
            </a:xfrm>
            <a:custGeom>
              <a:avLst/>
              <a:gdLst>
                <a:gd name="T0" fmla="*/ 3171754 w 354"/>
                <a:gd name="T1" fmla="*/ 26985482 h 310"/>
                <a:gd name="T2" fmla="*/ 3171754 w 354"/>
                <a:gd name="T3" fmla="*/ 26985482 h 310"/>
                <a:gd name="T4" fmla="*/ 3171754 w 354"/>
                <a:gd name="T5" fmla="*/ 23387062 h 310"/>
                <a:gd name="T6" fmla="*/ 3171754 w 354"/>
                <a:gd name="T7" fmla="*/ 21587846 h 310"/>
                <a:gd name="T8" fmla="*/ 3171754 w 354"/>
                <a:gd name="T9" fmla="*/ 19789977 h 310"/>
                <a:gd name="T10" fmla="*/ 3171754 w 354"/>
                <a:gd name="T11" fmla="*/ 19789977 h 310"/>
                <a:gd name="T12" fmla="*/ 3171754 w 354"/>
                <a:gd name="T13" fmla="*/ 17990767 h 310"/>
                <a:gd name="T14" fmla="*/ 3171754 w 354"/>
                <a:gd name="T15" fmla="*/ 17990767 h 310"/>
                <a:gd name="T16" fmla="*/ 3171754 w 354"/>
                <a:gd name="T17" fmla="*/ 16191557 h 310"/>
                <a:gd name="T18" fmla="*/ 3171754 w 354"/>
                <a:gd name="T19" fmla="*/ 14392346 h 310"/>
                <a:gd name="T20" fmla="*/ 3171754 w 354"/>
                <a:gd name="T21" fmla="*/ 8994713 h 310"/>
                <a:gd name="T22" fmla="*/ 3171754 w 354"/>
                <a:gd name="T23" fmla="*/ 7195502 h 310"/>
                <a:gd name="T24" fmla="*/ 3171754 w 354"/>
                <a:gd name="T25" fmla="*/ 5397632 h 310"/>
                <a:gd name="T26" fmla="*/ 3171754 w 354"/>
                <a:gd name="T27" fmla="*/ 5397632 h 310"/>
                <a:gd name="T28" fmla="*/ 3171754 w 354"/>
                <a:gd name="T29" fmla="*/ 5397632 h 310"/>
                <a:gd name="T30" fmla="*/ 3171754 w 354"/>
                <a:gd name="T31" fmla="*/ 5397632 h 310"/>
                <a:gd name="T32" fmla="*/ 3171754 w 354"/>
                <a:gd name="T33" fmla="*/ 5397632 h 310"/>
                <a:gd name="T34" fmla="*/ 3171754 w 354"/>
                <a:gd name="T35" fmla="*/ 5397632 h 310"/>
                <a:gd name="T36" fmla="*/ 3171754 w 354"/>
                <a:gd name="T37" fmla="*/ 5397632 h 310"/>
                <a:gd name="T38" fmla="*/ 3171754 w 354"/>
                <a:gd name="T39" fmla="*/ 5397632 h 310"/>
                <a:gd name="T40" fmla="*/ 3171754 w 354"/>
                <a:gd name="T41" fmla="*/ 5397632 h 310"/>
                <a:gd name="T42" fmla="*/ 3171754 w 354"/>
                <a:gd name="T43" fmla="*/ 5397632 h 310"/>
                <a:gd name="T44" fmla="*/ 3171754 w 354"/>
                <a:gd name="T45" fmla="*/ 7195502 h 310"/>
                <a:gd name="T46" fmla="*/ 4758261 w 354"/>
                <a:gd name="T47" fmla="*/ 7195502 h 310"/>
                <a:gd name="T48" fmla="*/ 4758261 w 354"/>
                <a:gd name="T49" fmla="*/ 10793923 h 310"/>
                <a:gd name="T50" fmla="*/ 4758261 w 354"/>
                <a:gd name="T51" fmla="*/ 10793923 h 310"/>
                <a:gd name="T52" fmla="*/ 4758261 w 354"/>
                <a:gd name="T53" fmla="*/ 8994713 h 310"/>
                <a:gd name="T54" fmla="*/ 6344769 w 354"/>
                <a:gd name="T55" fmla="*/ 10793923 h 310"/>
                <a:gd name="T56" fmla="*/ 4758261 w 354"/>
                <a:gd name="T57" fmla="*/ 10793923 h 310"/>
                <a:gd name="T58" fmla="*/ 6344769 w 354"/>
                <a:gd name="T59" fmla="*/ 10793923 h 310"/>
                <a:gd name="T60" fmla="*/ 6344769 w 354"/>
                <a:gd name="T61" fmla="*/ 10793923 h 310"/>
                <a:gd name="T62" fmla="*/ 4758261 w 354"/>
                <a:gd name="T63" fmla="*/ 12593136 h 310"/>
                <a:gd name="T64" fmla="*/ 4758261 w 354"/>
                <a:gd name="T65" fmla="*/ 14392346 h 310"/>
                <a:gd name="T66" fmla="*/ 4758261 w 354"/>
                <a:gd name="T67" fmla="*/ 14392346 h 310"/>
                <a:gd name="T68" fmla="*/ 4758261 w 354"/>
                <a:gd name="T69" fmla="*/ 16191557 h 310"/>
                <a:gd name="T70" fmla="*/ 4758261 w 354"/>
                <a:gd name="T71" fmla="*/ 16191557 h 310"/>
                <a:gd name="T72" fmla="*/ 4758261 w 354"/>
                <a:gd name="T73" fmla="*/ 17990767 h 310"/>
                <a:gd name="T74" fmla="*/ 4758261 w 354"/>
                <a:gd name="T75" fmla="*/ 17990767 h 310"/>
                <a:gd name="T76" fmla="*/ 4758261 w 354"/>
                <a:gd name="T77" fmla="*/ 19789977 h 310"/>
                <a:gd name="T78" fmla="*/ 6344769 w 354"/>
                <a:gd name="T79" fmla="*/ 21587846 h 310"/>
                <a:gd name="T80" fmla="*/ 6344769 w 354"/>
                <a:gd name="T81" fmla="*/ 21587846 h 310"/>
                <a:gd name="T82" fmla="*/ 6344769 w 354"/>
                <a:gd name="T83" fmla="*/ 23387062 h 310"/>
                <a:gd name="T84" fmla="*/ 6344769 w 354"/>
                <a:gd name="T85" fmla="*/ 25186272 h 310"/>
                <a:gd name="T86" fmla="*/ 4758261 w 354"/>
                <a:gd name="T87" fmla="*/ 26985482 h 310"/>
                <a:gd name="T88" fmla="*/ 4758261 w 354"/>
                <a:gd name="T89" fmla="*/ 28784693 h 310"/>
                <a:gd name="T90" fmla="*/ 4758261 w 354"/>
                <a:gd name="T91" fmla="*/ 26985482 h 310"/>
                <a:gd name="T92" fmla="*/ 4758261 w 354"/>
                <a:gd name="T93" fmla="*/ 26985482 h 310"/>
                <a:gd name="T94" fmla="*/ 3171754 w 354"/>
                <a:gd name="T95" fmla="*/ 30583903 h 310"/>
                <a:gd name="T96" fmla="*/ 3171754 w 354"/>
                <a:gd name="T97" fmla="*/ 30583903 h 310"/>
                <a:gd name="T98" fmla="*/ 3171754 w 354"/>
                <a:gd name="T99" fmla="*/ 28784693 h 3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4"/>
                <a:gd name="T151" fmla="*/ 0 h 310"/>
                <a:gd name="T152" fmla="*/ 354 w 354"/>
                <a:gd name="T153" fmla="*/ 310 h 31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4" h="310">
                  <a:moveTo>
                    <a:pt x="203" y="281"/>
                  </a:moveTo>
                  <a:lnTo>
                    <a:pt x="190" y="281"/>
                  </a:lnTo>
                  <a:lnTo>
                    <a:pt x="190" y="269"/>
                  </a:lnTo>
                  <a:lnTo>
                    <a:pt x="178" y="269"/>
                  </a:lnTo>
                  <a:lnTo>
                    <a:pt x="178" y="261"/>
                  </a:lnTo>
                  <a:lnTo>
                    <a:pt x="164" y="261"/>
                  </a:lnTo>
                  <a:lnTo>
                    <a:pt x="164" y="250"/>
                  </a:lnTo>
                  <a:lnTo>
                    <a:pt x="164" y="240"/>
                  </a:lnTo>
                  <a:lnTo>
                    <a:pt x="153" y="240"/>
                  </a:lnTo>
                  <a:lnTo>
                    <a:pt x="153" y="230"/>
                  </a:lnTo>
                  <a:lnTo>
                    <a:pt x="139" y="230"/>
                  </a:lnTo>
                  <a:lnTo>
                    <a:pt x="139" y="221"/>
                  </a:lnTo>
                  <a:lnTo>
                    <a:pt x="126" y="221"/>
                  </a:lnTo>
                  <a:lnTo>
                    <a:pt x="126" y="210"/>
                  </a:lnTo>
                  <a:lnTo>
                    <a:pt x="115" y="210"/>
                  </a:lnTo>
                  <a:lnTo>
                    <a:pt x="102" y="210"/>
                  </a:lnTo>
                  <a:lnTo>
                    <a:pt x="102" y="201"/>
                  </a:lnTo>
                  <a:lnTo>
                    <a:pt x="90" y="201"/>
                  </a:lnTo>
                  <a:lnTo>
                    <a:pt x="76" y="201"/>
                  </a:lnTo>
                  <a:lnTo>
                    <a:pt x="76" y="190"/>
                  </a:lnTo>
                  <a:lnTo>
                    <a:pt x="63" y="190"/>
                  </a:lnTo>
                  <a:lnTo>
                    <a:pt x="51" y="190"/>
                  </a:lnTo>
                  <a:lnTo>
                    <a:pt x="51" y="181"/>
                  </a:lnTo>
                  <a:lnTo>
                    <a:pt x="38" y="181"/>
                  </a:lnTo>
                  <a:lnTo>
                    <a:pt x="25" y="181"/>
                  </a:lnTo>
                  <a:lnTo>
                    <a:pt x="25" y="170"/>
                  </a:lnTo>
                  <a:lnTo>
                    <a:pt x="14" y="170"/>
                  </a:lnTo>
                  <a:lnTo>
                    <a:pt x="0" y="170"/>
                  </a:lnTo>
                  <a:lnTo>
                    <a:pt x="25" y="141"/>
                  </a:lnTo>
                  <a:lnTo>
                    <a:pt x="38" y="141"/>
                  </a:lnTo>
                  <a:lnTo>
                    <a:pt x="63" y="101"/>
                  </a:lnTo>
                  <a:lnTo>
                    <a:pt x="63" y="91"/>
                  </a:lnTo>
                  <a:lnTo>
                    <a:pt x="76" y="91"/>
                  </a:lnTo>
                  <a:lnTo>
                    <a:pt x="76" y="80"/>
                  </a:lnTo>
                  <a:lnTo>
                    <a:pt x="90" y="80"/>
                  </a:lnTo>
                  <a:lnTo>
                    <a:pt x="102" y="80"/>
                  </a:lnTo>
                  <a:lnTo>
                    <a:pt x="115" y="80"/>
                  </a:lnTo>
                  <a:lnTo>
                    <a:pt x="126" y="80"/>
                  </a:lnTo>
                  <a:lnTo>
                    <a:pt x="126" y="70"/>
                  </a:lnTo>
                  <a:lnTo>
                    <a:pt x="139" y="70"/>
                  </a:lnTo>
                  <a:lnTo>
                    <a:pt x="139" y="60"/>
                  </a:lnTo>
                  <a:lnTo>
                    <a:pt x="153" y="60"/>
                  </a:lnTo>
                  <a:lnTo>
                    <a:pt x="153" y="51"/>
                  </a:lnTo>
                  <a:lnTo>
                    <a:pt x="153" y="40"/>
                  </a:lnTo>
                  <a:lnTo>
                    <a:pt x="153" y="31"/>
                  </a:lnTo>
                  <a:lnTo>
                    <a:pt x="153" y="20"/>
                  </a:lnTo>
                  <a:lnTo>
                    <a:pt x="164" y="20"/>
                  </a:lnTo>
                  <a:lnTo>
                    <a:pt x="164" y="10"/>
                  </a:lnTo>
                  <a:lnTo>
                    <a:pt x="164" y="0"/>
                  </a:lnTo>
                  <a:lnTo>
                    <a:pt x="178" y="0"/>
                  </a:lnTo>
                  <a:lnTo>
                    <a:pt x="178" y="10"/>
                  </a:lnTo>
                  <a:lnTo>
                    <a:pt x="190" y="10"/>
                  </a:lnTo>
                  <a:lnTo>
                    <a:pt x="178" y="10"/>
                  </a:lnTo>
                  <a:lnTo>
                    <a:pt x="178" y="20"/>
                  </a:lnTo>
                  <a:lnTo>
                    <a:pt x="190" y="20"/>
                  </a:lnTo>
                  <a:lnTo>
                    <a:pt x="190" y="31"/>
                  </a:lnTo>
                  <a:lnTo>
                    <a:pt x="203" y="31"/>
                  </a:lnTo>
                  <a:lnTo>
                    <a:pt x="203" y="40"/>
                  </a:lnTo>
                  <a:lnTo>
                    <a:pt x="216" y="40"/>
                  </a:lnTo>
                  <a:lnTo>
                    <a:pt x="203" y="40"/>
                  </a:lnTo>
                  <a:lnTo>
                    <a:pt x="216" y="40"/>
                  </a:lnTo>
                  <a:lnTo>
                    <a:pt x="216" y="51"/>
                  </a:lnTo>
                  <a:lnTo>
                    <a:pt x="216" y="60"/>
                  </a:lnTo>
                  <a:lnTo>
                    <a:pt x="216" y="70"/>
                  </a:lnTo>
                  <a:lnTo>
                    <a:pt x="227" y="70"/>
                  </a:lnTo>
                  <a:lnTo>
                    <a:pt x="227" y="60"/>
                  </a:lnTo>
                  <a:lnTo>
                    <a:pt x="241" y="60"/>
                  </a:lnTo>
                  <a:lnTo>
                    <a:pt x="241" y="70"/>
                  </a:lnTo>
                  <a:lnTo>
                    <a:pt x="241" y="80"/>
                  </a:lnTo>
                  <a:lnTo>
                    <a:pt x="252" y="80"/>
                  </a:lnTo>
                  <a:lnTo>
                    <a:pt x="266" y="80"/>
                  </a:lnTo>
                  <a:lnTo>
                    <a:pt x="280" y="80"/>
                  </a:lnTo>
                  <a:lnTo>
                    <a:pt x="280" y="91"/>
                  </a:lnTo>
                  <a:lnTo>
                    <a:pt x="291" y="91"/>
                  </a:lnTo>
                  <a:lnTo>
                    <a:pt x="291" y="101"/>
                  </a:lnTo>
                  <a:lnTo>
                    <a:pt x="291" y="91"/>
                  </a:lnTo>
                  <a:lnTo>
                    <a:pt x="305" y="91"/>
                  </a:lnTo>
                  <a:lnTo>
                    <a:pt x="305" y="101"/>
                  </a:lnTo>
                  <a:lnTo>
                    <a:pt x="316" y="101"/>
                  </a:lnTo>
                  <a:lnTo>
                    <a:pt x="305" y="101"/>
                  </a:lnTo>
                  <a:lnTo>
                    <a:pt x="305" y="91"/>
                  </a:lnTo>
                  <a:lnTo>
                    <a:pt x="316" y="91"/>
                  </a:lnTo>
                  <a:lnTo>
                    <a:pt x="316" y="101"/>
                  </a:lnTo>
                  <a:lnTo>
                    <a:pt x="329" y="101"/>
                  </a:lnTo>
                  <a:lnTo>
                    <a:pt x="316" y="101"/>
                  </a:lnTo>
                  <a:lnTo>
                    <a:pt x="329" y="101"/>
                  </a:lnTo>
                  <a:lnTo>
                    <a:pt x="316" y="101"/>
                  </a:lnTo>
                  <a:lnTo>
                    <a:pt x="329" y="101"/>
                  </a:lnTo>
                  <a:lnTo>
                    <a:pt x="329" y="110"/>
                  </a:lnTo>
                  <a:lnTo>
                    <a:pt x="329" y="101"/>
                  </a:lnTo>
                  <a:lnTo>
                    <a:pt x="342" y="101"/>
                  </a:lnTo>
                  <a:lnTo>
                    <a:pt x="342" y="110"/>
                  </a:lnTo>
                  <a:lnTo>
                    <a:pt x="329" y="110"/>
                  </a:lnTo>
                  <a:lnTo>
                    <a:pt x="329" y="121"/>
                  </a:lnTo>
                  <a:lnTo>
                    <a:pt x="316" y="121"/>
                  </a:lnTo>
                  <a:lnTo>
                    <a:pt x="316" y="130"/>
                  </a:lnTo>
                  <a:lnTo>
                    <a:pt x="329" y="130"/>
                  </a:lnTo>
                  <a:lnTo>
                    <a:pt x="329" y="141"/>
                  </a:lnTo>
                  <a:lnTo>
                    <a:pt x="316" y="141"/>
                  </a:lnTo>
                  <a:lnTo>
                    <a:pt x="316" y="151"/>
                  </a:lnTo>
                  <a:lnTo>
                    <a:pt x="316" y="141"/>
                  </a:lnTo>
                  <a:lnTo>
                    <a:pt x="305" y="141"/>
                  </a:lnTo>
                  <a:lnTo>
                    <a:pt x="305" y="151"/>
                  </a:lnTo>
                  <a:lnTo>
                    <a:pt x="291" y="151"/>
                  </a:lnTo>
                  <a:lnTo>
                    <a:pt x="291" y="161"/>
                  </a:lnTo>
                  <a:lnTo>
                    <a:pt x="280" y="161"/>
                  </a:lnTo>
                  <a:lnTo>
                    <a:pt x="280" y="170"/>
                  </a:lnTo>
                  <a:lnTo>
                    <a:pt x="291" y="170"/>
                  </a:lnTo>
                  <a:lnTo>
                    <a:pt x="291" y="181"/>
                  </a:lnTo>
                  <a:lnTo>
                    <a:pt x="280" y="181"/>
                  </a:lnTo>
                  <a:lnTo>
                    <a:pt x="291" y="181"/>
                  </a:lnTo>
                  <a:lnTo>
                    <a:pt x="291" y="190"/>
                  </a:lnTo>
                  <a:lnTo>
                    <a:pt x="291" y="201"/>
                  </a:lnTo>
                  <a:lnTo>
                    <a:pt x="291" y="190"/>
                  </a:lnTo>
                  <a:lnTo>
                    <a:pt x="305" y="190"/>
                  </a:lnTo>
                  <a:lnTo>
                    <a:pt x="305" y="201"/>
                  </a:lnTo>
                  <a:lnTo>
                    <a:pt x="305" y="210"/>
                  </a:lnTo>
                  <a:lnTo>
                    <a:pt x="316" y="210"/>
                  </a:lnTo>
                  <a:lnTo>
                    <a:pt x="316" y="221"/>
                  </a:lnTo>
                  <a:lnTo>
                    <a:pt x="329" y="221"/>
                  </a:lnTo>
                  <a:lnTo>
                    <a:pt x="342" y="221"/>
                  </a:lnTo>
                  <a:lnTo>
                    <a:pt x="342" y="230"/>
                  </a:lnTo>
                  <a:lnTo>
                    <a:pt x="342" y="221"/>
                  </a:lnTo>
                  <a:lnTo>
                    <a:pt x="354" y="230"/>
                  </a:lnTo>
                  <a:lnTo>
                    <a:pt x="354" y="221"/>
                  </a:lnTo>
                  <a:lnTo>
                    <a:pt x="354" y="230"/>
                  </a:lnTo>
                  <a:lnTo>
                    <a:pt x="354" y="240"/>
                  </a:lnTo>
                  <a:lnTo>
                    <a:pt x="342" y="240"/>
                  </a:lnTo>
                  <a:lnTo>
                    <a:pt x="342" y="250"/>
                  </a:lnTo>
                  <a:lnTo>
                    <a:pt x="329" y="250"/>
                  </a:lnTo>
                  <a:lnTo>
                    <a:pt x="329" y="261"/>
                  </a:lnTo>
                  <a:lnTo>
                    <a:pt x="316" y="261"/>
                  </a:lnTo>
                  <a:lnTo>
                    <a:pt x="316" y="269"/>
                  </a:lnTo>
                  <a:lnTo>
                    <a:pt x="316" y="281"/>
                  </a:lnTo>
                  <a:lnTo>
                    <a:pt x="305" y="281"/>
                  </a:lnTo>
                  <a:lnTo>
                    <a:pt x="291" y="281"/>
                  </a:lnTo>
                  <a:lnTo>
                    <a:pt x="291" y="269"/>
                  </a:lnTo>
                  <a:lnTo>
                    <a:pt x="280" y="269"/>
                  </a:lnTo>
                  <a:lnTo>
                    <a:pt x="266" y="269"/>
                  </a:lnTo>
                  <a:lnTo>
                    <a:pt x="266" y="281"/>
                  </a:lnTo>
                  <a:lnTo>
                    <a:pt x="266" y="269"/>
                  </a:lnTo>
                  <a:lnTo>
                    <a:pt x="266" y="281"/>
                  </a:lnTo>
                  <a:lnTo>
                    <a:pt x="252" y="290"/>
                  </a:lnTo>
                  <a:lnTo>
                    <a:pt x="241" y="300"/>
                  </a:lnTo>
                  <a:lnTo>
                    <a:pt x="241" y="310"/>
                  </a:lnTo>
                  <a:lnTo>
                    <a:pt x="227" y="310"/>
                  </a:lnTo>
                  <a:lnTo>
                    <a:pt x="227" y="300"/>
                  </a:lnTo>
                  <a:lnTo>
                    <a:pt x="216" y="300"/>
                  </a:lnTo>
                  <a:lnTo>
                    <a:pt x="216" y="290"/>
                  </a:lnTo>
                  <a:lnTo>
                    <a:pt x="203" y="290"/>
                  </a:lnTo>
                  <a:lnTo>
                    <a:pt x="203" y="281"/>
                  </a:lnTo>
                  <a:close/>
                </a:path>
              </a:pathLst>
            </a:custGeom>
            <a:solidFill>
              <a:srgbClr val="447A90"/>
            </a:solidFill>
            <a:ln w="11113" cap="rnd">
              <a:solidFill>
                <a:sysClr val="window" lastClr="FFFFFF"/>
              </a:solidFill>
              <a:round/>
              <a:headEnd/>
              <a:tailEnd/>
            </a:ln>
          </p:spPr>
          <p:txBody>
            <a:bodyPr/>
            <a:lstStyle/>
            <a:p>
              <a:pPr defTabSz="914377"/>
              <a:endParaRPr lang="es-PE" sz="1100" kern="0">
                <a:solidFill>
                  <a:prstClr val="white"/>
                </a:solidFill>
                <a:latin typeface="Calibri" panose="020F0502020204030204"/>
                <a:cs typeface="Arial" pitchFamily="34" charset="0"/>
              </a:endParaRPr>
            </a:p>
          </p:txBody>
        </p:sp>
        <p:sp>
          <p:nvSpPr>
            <p:cNvPr id="44" name="Freeform 25">
              <a:extLst>
                <a:ext uri="{FF2B5EF4-FFF2-40B4-BE49-F238E27FC236}">
                  <a16:creationId xmlns="" xmlns:a16="http://schemas.microsoft.com/office/drawing/2014/main" id="{D8098E12-4AF0-6B31-D602-7E807A32DAC3}"/>
                </a:ext>
              </a:extLst>
            </p:cNvPr>
            <p:cNvSpPr>
              <a:spLocks/>
            </p:cNvSpPr>
            <p:nvPr/>
          </p:nvSpPr>
          <p:spPr bwMode="auto">
            <a:xfrm>
              <a:off x="3697663" y="4076388"/>
              <a:ext cx="912624" cy="890444"/>
            </a:xfrm>
            <a:custGeom>
              <a:avLst/>
              <a:gdLst>
                <a:gd name="T0" fmla="*/ 7933796 w 804"/>
                <a:gd name="T1" fmla="*/ 57312305 h 650"/>
                <a:gd name="T2" fmla="*/ 7933796 w 804"/>
                <a:gd name="T3" fmla="*/ 57312305 h 650"/>
                <a:gd name="T4" fmla="*/ 6346533 w 804"/>
                <a:gd name="T5" fmla="*/ 57312305 h 650"/>
                <a:gd name="T6" fmla="*/ 6346533 w 804"/>
                <a:gd name="T7" fmla="*/ 57312305 h 650"/>
                <a:gd name="T8" fmla="*/ 4760529 w 804"/>
                <a:gd name="T9" fmla="*/ 55521547 h 650"/>
                <a:gd name="T10" fmla="*/ 4760529 w 804"/>
                <a:gd name="T11" fmla="*/ 55521547 h 650"/>
                <a:gd name="T12" fmla="*/ 3173267 w 804"/>
                <a:gd name="T13" fmla="*/ 51940032 h 650"/>
                <a:gd name="T14" fmla="*/ 3173267 w 804"/>
                <a:gd name="T15" fmla="*/ 51940032 h 650"/>
                <a:gd name="T16" fmla="*/ 3173267 w 804"/>
                <a:gd name="T17" fmla="*/ 51940032 h 650"/>
                <a:gd name="T18" fmla="*/ 3173267 w 804"/>
                <a:gd name="T19" fmla="*/ 50149274 h 650"/>
                <a:gd name="T20" fmla="*/ 3173267 w 804"/>
                <a:gd name="T21" fmla="*/ 51940032 h 650"/>
                <a:gd name="T22" fmla="*/ 3173267 w 804"/>
                <a:gd name="T23" fmla="*/ 50149274 h 650"/>
                <a:gd name="T24" fmla="*/ 3173267 w 804"/>
                <a:gd name="T25" fmla="*/ 50149274 h 650"/>
                <a:gd name="T26" fmla="*/ 3173267 w 804"/>
                <a:gd name="T27" fmla="*/ 44775661 h 650"/>
                <a:gd name="T28" fmla="*/ 3173267 w 804"/>
                <a:gd name="T29" fmla="*/ 42984893 h 650"/>
                <a:gd name="T30" fmla="*/ 3173267 w 804"/>
                <a:gd name="T31" fmla="*/ 41194135 h 650"/>
                <a:gd name="T32" fmla="*/ 3173267 w 804"/>
                <a:gd name="T33" fmla="*/ 41194135 h 650"/>
                <a:gd name="T34" fmla="*/ 3173267 w 804"/>
                <a:gd name="T35" fmla="*/ 39402039 h 650"/>
                <a:gd name="T36" fmla="*/ 3173267 w 804"/>
                <a:gd name="T37" fmla="*/ 37611281 h 650"/>
                <a:gd name="T38" fmla="*/ 3173267 w 804"/>
                <a:gd name="T39" fmla="*/ 37611281 h 650"/>
                <a:gd name="T40" fmla="*/ 3173267 w 804"/>
                <a:gd name="T41" fmla="*/ 34029765 h 650"/>
                <a:gd name="T42" fmla="*/ 0 w 804"/>
                <a:gd name="T43" fmla="*/ 30446911 h 650"/>
                <a:gd name="T44" fmla="*/ 3173267 w 804"/>
                <a:gd name="T45" fmla="*/ 28656153 h 650"/>
                <a:gd name="T46" fmla="*/ 3173267 w 804"/>
                <a:gd name="T47" fmla="*/ 26865395 h 650"/>
                <a:gd name="T48" fmla="*/ 3173267 w 804"/>
                <a:gd name="T49" fmla="*/ 23283879 h 650"/>
                <a:gd name="T50" fmla="*/ 3173267 w 804"/>
                <a:gd name="T51" fmla="*/ 21491777 h 650"/>
                <a:gd name="T52" fmla="*/ 3173267 w 804"/>
                <a:gd name="T53" fmla="*/ 17910261 h 650"/>
                <a:gd name="T54" fmla="*/ 3173267 w 804"/>
                <a:gd name="T55" fmla="*/ 17910261 h 650"/>
                <a:gd name="T56" fmla="*/ 3173267 w 804"/>
                <a:gd name="T57" fmla="*/ 17910261 h 650"/>
                <a:gd name="T58" fmla="*/ 3173267 w 804"/>
                <a:gd name="T59" fmla="*/ 17910261 h 650"/>
                <a:gd name="T60" fmla="*/ 3173267 w 804"/>
                <a:gd name="T61" fmla="*/ 17910261 h 650"/>
                <a:gd name="T62" fmla="*/ 3173267 w 804"/>
                <a:gd name="T63" fmla="*/ 16119503 h 650"/>
                <a:gd name="T64" fmla="*/ 4760529 w 804"/>
                <a:gd name="T65" fmla="*/ 14328746 h 650"/>
                <a:gd name="T66" fmla="*/ 4760529 w 804"/>
                <a:gd name="T67" fmla="*/ 10745889 h 650"/>
                <a:gd name="T68" fmla="*/ 6346533 w 804"/>
                <a:gd name="T69" fmla="*/ 8955131 h 650"/>
                <a:gd name="T70" fmla="*/ 6346533 w 804"/>
                <a:gd name="T71" fmla="*/ 5373614 h 650"/>
                <a:gd name="T72" fmla="*/ 6346533 w 804"/>
                <a:gd name="T73" fmla="*/ 5373614 h 650"/>
                <a:gd name="T74" fmla="*/ 6346533 w 804"/>
                <a:gd name="T75" fmla="*/ 5373614 h 650"/>
                <a:gd name="T76" fmla="*/ 6346533 w 804"/>
                <a:gd name="T77" fmla="*/ 7164373 h 650"/>
                <a:gd name="T78" fmla="*/ 6346533 w 804"/>
                <a:gd name="T79" fmla="*/ 17910261 h 650"/>
                <a:gd name="T80" fmla="*/ 7933796 w 804"/>
                <a:gd name="T81" fmla="*/ 19701019 h 650"/>
                <a:gd name="T82" fmla="*/ 7933796 w 804"/>
                <a:gd name="T83" fmla="*/ 21491777 h 650"/>
                <a:gd name="T84" fmla="*/ 7933796 w 804"/>
                <a:gd name="T85" fmla="*/ 21491777 h 650"/>
                <a:gd name="T86" fmla="*/ 9519799 w 804"/>
                <a:gd name="T87" fmla="*/ 17910261 h 650"/>
                <a:gd name="T88" fmla="*/ 9519799 w 804"/>
                <a:gd name="T89" fmla="*/ 17910261 h 650"/>
                <a:gd name="T90" fmla="*/ 9519799 w 804"/>
                <a:gd name="T91" fmla="*/ 17910261 h 650"/>
                <a:gd name="T92" fmla="*/ 9519799 w 804"/>
                <a:gd name="T93" fmla="*/ 17910261 h 650"/>
                <a:gd name="T94" fmla="*/ 11107064 w 804"/>
                <a:gd name="T95" fmla="*/ 17910261 h 650"/>
                <a:gd name="T96" fmla="*/ 11107064 w 804"/>
                <a:gd name="T97" fmla="*/ 21491777 h 650"/>
                <a:gd name="T98" fmla="*/ 12693067 w 804"/>
                <a:gd name="T99" fmla="*/ 34029765 h 650"/>
                <a:gd name="T100" fmla="*/ 14280329 w 804"/>
                <a:gd name="T101" fmla="*/ 44775661 h 650"/>
                <a:gd name="T102" fmla="*/ 14280329 w 804"/>
                <a:gd name="T103" fmla="*/ 46566419 h 650"/>
                <a:gd name="T104" fmla="*/ 14280329 w 804"/>
                <a:gd name="T105" fmla="*/ 48357177 h 650"/>
                <a:gd name="T106" fmla="*/ 14280329 w 804"/>
                <a:gd name="T107" fmla="*/ 50149274 h 650"/>
                <a:gd name="T108" fmla="*/ 14280329 w 804"/>
                <a:gd name="T109" fmla="*/ 50149274 h 650"/>
                <a:gd name="T110" fmla="*/ 14280329 w 804"/>
                <a:gd name="T111" fmla="*/ 51940032 h 650"/>
                <a:gd name="T112" fmla="*/ 14280329 w 804"/>
                <a:gd name="T113" fmla="*/ 51940032 h 650"/>
                <a:gd name="T114" fmla="*/ 12693067 w 804"/>
                <a:gd name="T115" fmla="*/ 57312305 h 6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04"/>
                <a:gd name="T175" fmla="*/ 0 h 650"/>
                <a:gd name="T176" fmla="*/ 804 w 804"/>
                <a:gd name="T177" fmla="*/ 650 h 6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04" h="650">
                  <a:moveTo>
                    <a:pt x="591" y="650"/>
                  </a:moveTo>
                  <a:lnTo>
                    <a:pt x="509" y="620"/>
                  </a:lnTo>
                  <a:lnTo>
                    <a:pt x="497" y="620"/>
                  </a:lnTo>
                  <a:lnTo>
                    <a:pt x="425" y="600"/>
                  </a:lnTo>
                  <a:lnTo>
                    <a:pt x="425" y="591"/>
                  </a:lnTo>
                  <a:lnTo>
                    <a:pt x="415" y="591"/>
                  </a:lnTo>
                  <a:lnTo>
                    <a:pt x="402" y="591"/>
                  </a:lnTo>
                  <a:lnTo>
                    <a:pt x="402" y="600"/>
                  </a:lnTo>
                  <a:lnTo>
                    <a:pt x="389" y="600"/>
                  </a:lnTo>
                  <a:lnTo>
                    <a:pt x="389" y="591"/>
                  </a:lnTo>
                  <a:lnTo>
                    <a:pt x="379" y="591"/>
                  </a:lnTo>
                  <a:lnTo>
                    <a:pt x="366" y="591"/>
                  </a:lnTo>
                  <a:lnTo>
                    <a:pt x="356" y="600"/>
                  </a:lnTo>
                  <a:lnTo>
                    <a:pt x="356" y="591"/>
                  </a:lnTo>
                  <a:lnTo>
                    <a:pt x="343" y="600"/>
                  </a:lnTo>
                  <a:lnTo>
                    <a:pt x="343" y="591"/>
                  </a:lnTo>
                  <a:lnTo>
                    <a:pt x="331" y="591"/>
                  </a:lnTo>
                  <a:lnTo>
                    <a:pt x="320" y="591"/>
                  </a:lnTo>
                  <a:lnTo>
                    <a:pt x="320" y="580"/>
                  </a:lnTo>
                  <a:lnTo>
                    <a:pt x="307" y="580"/>
                  </a:lnTo>
                  <a:lnTo>
                    <a:pt x="297" y="580"/>
                  </a:lnTo>
                  <a:lnTo>
                    <a:pt x="284" y="580"/>
                  </a:lnTo>
                  <a:lnTo>
                    <a:pt x="272" y="580"/>
                  </a:lnTo>
                  <a:lnTo>
                    <a:pt x="261" y="580"/>
                  </a:lnTo>
                  <a:lnTo>
                    <a:pt x="261" y="569"/>
                  </a:lnTo>
                  <a:lnTo>
                    <a:pt x="248" y="569"/>
                  </a:lnTo>
                  <a:lnTo>
                    <a:pt x="238" y="569"/>
                  </a:lnTo>
                  <a:lnTo>
                    <a:pt x="238" y="560"/>
                  </a:lnTo>
                  <a:lnTo>
                    <a:pt x="225" y="560"/>
                  </a:lnTo>
                  <a:lnTo>
                    <a:pt x="225" y="549"/>
                  </a:lnTo>
                  <a:lnTo>
                    <a:pt x="213" y="549"/>
                  </a:lnTo>
                  <a:lnTo>
                    <a:pt x="213" y="560"/>
                  </a:lnTo>
                  <a:lnTo>
                    <a:pt x="213" y="549"/>
                  </a:lnTo>
                  <a:lnTo>
                    <a:pt x="202" y="549"/>
                  </a:lnTo>
                  <a:lnTo>
                    <a:pt x="213" y="549"/>
                  </a:lnTo>
                  <a:lnTo>
                    <a:pt x="202" y="549"/>
                  </a:lnTo>
                  <a:lnTo>
                    <a:pt x="202" y="540"/>
                  </a:lnTo>
                  <a:lnTo>
                    <a:pt x="202" y="549"/>
                  </a:lnTo>
                  <a:lnTo>
                    <a:pt x="189" y="549"/>
                  </a:lnTo>
                  <a:lnTo>
                    <a:pt x="189" y="540"/>
                  </a:lnTo>
                  <a:lnTo>
                    <a:pt x="177" y="540"/>
                  </a:lnTo>
                  <a:lnTo>
                    <a:pt x="166" y="540"/>
                  </a:lnTo>
                  <a:lnTo>
                    <a:pt x="154" y="540"/>
                  </a:lnTo>
                  <a:lnTo>
                    <a:pt x="154" y="549"/>
                  </a:lnTo>
                  <a:lnTo>
                    <a:pt x="154" y="540"/>
                  </a:lnTo>
                  <a:lnTo>
                    <a:pt x="143" y="540"/>
                  </a:lnTo>
                  <a:lnTo>
                    <a:pt x="143" y="529"/>
                  </a:lnTo>
                  <a:lnTo>
                    <a:pt x="130" y="529"/>
                  </a:lnTo>
                  <a:lnTo>
                    <a:pt x="130" y="520"/>
                  </a:lnTo>
                  <a:lnTo>
                    <a:pt x="118" y="520"/>
                  </a:lnTo>
                  <a:lnTo>
                    <a:pt x="107" y="520"/>
                  </a:lnTo>
                  <a:lnTo>
                    <a:pt x="95" y="520"/>
                  </a:lnTo>
                  <a:lnTo>
                    <a:pt x="95" y="509"/>
                  </a:lnTo>
                  <a:lnTo>
                    <a:pt x="95" y="500"/>
                  </a:lnTo>
                  <a:lnTo>
                    <a:pt x="95" y="490"/>
                  </a:lnTo>
                  <a:lnTo>
                    <a:pt x="83" y="490"/>
                  </a:lnTo>
                  <a:lnTo>
                    <a:pt x="83" y="480"/>
                  </a:lnTo>
                  <a:lnTo>
                    <a:pt x="71" y="480"/>
                  </a:lnTo>
                  <a:lnTo>
                    <a:pt x="71" y="469"/>
                  </a:lnTo>
                  <a:lnTo>
                    <a:pt x="83" y="460"/>
                  </a:lnTo>
                  <a:lnTo>
                    <a:pt x="95" y="460"/>
                  </a:lnTo>
                  <a:lnTo>
                    <a:pt x="95" y="449"/>
                  </a:lnTo>
                  <a:lnTo>
                    <a:pt x="95" y="440"/>
                  </a:lnTo>
                  <a:lnTo>
                    <a:pt x="107" y="440"/>
                  </a:lnTo>
                  <a:lnTo>
                    <a:pt x="95" y="440"/>
                  </a:lnTo>
                  <a:lnTo>
                    <a:pt x="83" y="440"/>
                  </a:lnTo>
                  <a:lnTo>
                    <a:pt x="83" y="430"/>
                  </a:lnTo>
                  <a:lnTo>
                    <a:pt x="71" y="430"/>
                  </a:lnTo>
                  <a:lnTo>
                    <a:pt x="71" y="440"/>
                  </a:lnTo>
                  <a:lnTo>
                    <a:pt x="71" y="430"/>
                  </a:lnTo>
                  <a:lnTo>
                    <a:pt x="59" y="430"/>
                  </a:lnTo>
                  <a:lnTo>
                    <a:pt x="71" y="420"/>
                  </a:lnTo>
                  <a:lnTo>
                    <a:pt x="59" y="420"/>
                  </a:lnTo>
                  <a:lnTo>
                    <a:pt x="71" y="420"/>
                  </a:lnTo>
                  <a:lnTo>
                    <a:pt x="71" y="409"/>
                  </a:lnTo>
                  <a:lnTo>
                    <a:pt x="71" y="400"/>
                  </a:lnTo>
                  <a:lnTo>
                    <a:pt x="59" y="400"/>
                  </a:lnTo>
                  <a:lnTo>
                    <a:pt x="48" y="400"/>
                  </a:lnTo>
                  <a:lnTo>
                    <a:pt x="36" y="400"/>
                  </a:lnTo>
                  <a:lnTo>
                    <a:pt x="24" y="400"/>
                  </a:lnTo>
                  <a:lnTo>
                    <a:pt x="24" y="390"/>
                  </a:lnTo>
                  <a:lnTo>
                    <a:pt x="24" y="380"/>
                  </a:lnTo>
                  <a:lnTo>
                    <a:pt x="12" y="380"/>
                  </a:lnTo>
                  <a:lnTo>
                    <a:pt x="12" y="370"/>
                  </a:lnTo>
                  <a:lnTo>
                    <a:pt x="12" y="359"/>
                  </a:lnTo>
                  <a:lnTo>
                    <a:pt x="0" y="349"/>
                  </a:lnTo>
                  <a:lnTo>
                    <a:pt x="0" y="339"/>
                  </a:lnTo>
                  <a:lnTo>
                    <a:pt x="0" y="330"/>
                  </a:lnTo>
                  <a:lnTo>
                    <a:pt x="12" y="330"/>
                  </a:lnTo>
                  <a:lnTo>
                    <a:pt x="12" y="319"/>
                  </a:lnTo>
                  <a:lnTo>
                    <a:pt x="12" y="310"/>
                  </a:lnTo>
                  <a:lnTo>
                    <a:pt x="24" y="310"/>
                  </a:lnTo>
                  <a:lnTo>
                    <a:pt x="24" y="299"/>
                  </a:lnTo>
                  <a:lnTo>
                    <a:pt x="24" y="290"/>
                  </a:lnTo>
                  <a:lnTo>
                    <a:pt x="24" y="279"/>
                  </a:lnTo>
                  <a:lnTo>
                    <a:pt x="36" y="279"/>
                  </a:lnTo>
                  <a:lnTo>
                    <a:pt x="36" y="270"/>
                  </a:lnTo>
                  <a:lnTo>
                    <a:pt x="36" y="259"/>
                  </a:lnTo>
                  <a:lnTo>
                    <a:pt x="48" y="259"/>
                  </a:lnTo>
                  <a:lnTo>
                    <a:pt x="48" y="250"/>
                  </a:lnTo>
                  <a:lnTo>
                    <a:pt x="48" y="239"/>
                  </a:lnTo>
                  <a:lnTo>
                    <a:pt x="48" y="230"/>
                  </a:lnTo>
                  <a:lnTo>
                    <a:pt x="59" y="230"/>
                  </a:lnTo>
                  <a:lnTo>
                    <a:pt x="59" y="220"/>
                  </a:lnTo>
                  <a:lnTo>
                    <a:pt x="48" y="220"/>
                  </a:lnTo>
                  <a:lnTo>
                    <a:pt x="48" y="210"/>
                  </a:lnTo>
                  <a:lnTo>
                    <a:pt x="48" y="199"/>
                  </a:lnTo>
                  <a:lnTo>
                    <a:pt x="59" y="199"/>
                  </a:lnTo>
                  <a:lnTo>
                    <a:pt x="71" y="199"/>
                  </a:lnTo>
                  <a:lnTo>
                    <a:pt x="83" y="199"/>
                  </a:lnTo>
                  <a:lnTo>
                    <a:pt x="95" y="199"/>
                  </a:lnTo>
                  <a:lnTo>
                    <a:pt x="95" y="190"/>
                  </a:lnTo>
                  <a:lnTo>
                    <a:pt x="107" y="190"/>
                  </a:lnTo>
                  <a:lnTo>
                    <a:pt x="107" y="199"/>
                  </a:lnTo>
                  <a:lnTo>
                    <a:pt x="118" y="199"/>
                  </a:lnTo>
                  <a:lnTo>
                    <a:pt x="130" y="199"/>
                  </a:lnTo>
                  <a:lnTo>
                    <a:pt x="143" y="199"/>
                  </a:lnTo>
                  <a:lnTo>
                    <a:pt x="154" y="199"/>
                  </a:lnTo>
                  <a:lnTo>
                    <a:pt x="166" y="199"/>
                  </a:lnTo>
                  <a:lnTo>
                    <a:pt x="177" y="199"/>
                  </a:lnTo>
                  <a:lnTo>
                    <a:pt x="189" y="199"/>
                  </a:lnTo>
                  <a:lnTo>
                    <a:pt x="202" y="199"/>
                  </a:lnTo>
                  <a:lnTo>
                    <a:pt x="213" y="199"/>
                  </a:lnTo>
                  <a:lnTo>
                    <a:pt x="225" y="199"/>
                  </a:lnTo>
                  <a:lnTo>
                    <a:pt x="238" y="199"/>
                  </a:lnTo>
                  <a:lnTo>
                    <a:pt x="238" y="190"/>
                  </a:lnTo>
                  <a:lnTo>
                    <a:pt x="248" y="179"/>
                  </a:lnTo>
                  <a:lnTo>
                    <a:pt x="248" y="170"/>
                  </a:lnTo>
                  <a:lnTo>
                    <a:pt x="248" y="160"/>
                  </a:lnTo>
                  <a:lnTo>
                    <a:pt x="261" y="160"/>
                  </a:lnTo>
                  <a:lnTo>
                    <a:pt x="261" y="150"/>
                  </a:lnTo>
                  <a:lnTo>
                    <a:pt x="261" y="139"/>
                  </a:lnTo>
                  <a:lnTo>
                    <a:pt x="272" y="129"/>
                  </a:lnTo>
                  <a:lnTo>
                    <a:pt x="272" y="120"/>
                  </a:lnTo>
                  <a:lnTo>
                    <a:pt x="284" y="120"/>
                  </a:lnTo>
                  <a:lnTo>
                    <a:pt x="284" y="109"/>
                  </a:lnTo>
                  <a:lnTo>
                    <a:pt x="297" y="109"/>
                  </a:lnTo>
                  <a:lnTo>
                    <a:pt x="307" y="109"/>
                  </a:lnTo>
                  <a:lnTo>
                    <a:pt x="307" y="100"/>
                  </a:lnTo>
                  <a:lnTo>
                    <a:pt x="320" y="100"/>
                  </a:lnTo>
                  <a:lnTo>
                    <a:pt x="320" y="89"/>
                  </a:lnTo>
                  <a:lnTo>
                    <a:pt x="331" y="89"/>
                  </a:lnTo>
                  <a:lnTo>
                    <a:pt x="331" y="79"/>
                  </a:lnTo>
                  <a:lnTo>
                    <a:pt x="343" y="69"/>
                  </a:lnTo>
                  <a:lnTo>
                    <a:pt x="343" y="60"/>
                  </a:lnTo>
                  <a:lnTo>
                    <a:pt x="343" y="49"/>
                  </a:lnTo>
                  <a:lnTo>
                    <a:pt x="343" y="40"/>
                  </a:lnTo>
                  <a:lnTo>
                    <a:pt x="356" y="29"/>
                  </a:lnTo>
                  <a:lnTo>
                    <a:pt x="366" y="29"/>
                  </a:lnTo>
                  <a:lnTo>
                    <a:pt x="366" y="20"/>
                  </a:lnTo>
                  <a:lnTo>
                    <a:pt x="379" y="20"/>
                  </a:lnTo>
                  <a:lnTo>
                    <a:pt x="379" y="9"/>
                  </a:lnTo>
                  <a:lnTo>
                    <a:pt x="379" y="0"/>
                  </a:lnTo>
                  <a:lnTo>
                    <a:pt x="389" y="0"/>
                  </a:lnTo>
                  <a:lnTo>
                    <a:pt x="389" y="20"/>
                  </a:lnTo>
                  <a:lnTo>
                    <a:pt x="389" y="89"/>
                  </a:lnTo>
                  <a:lnTo>
                    <a:pt x="389" y="129"/>
                  </a:lnTo>
                  <a:lnTo>
                    <a:pt x="389" y="150"/>
                  </a:lnTo>
                  <a:lnTo>
                    <a:pt x="389" y="210"/>
                  </a:lnTo>
                  <a:lnTo>
                    <a:pt x="389" y="199"/>
                  </a:lnTo>
                  <a:lnTo>
                    <a:pt x="402" y="199"/>
                  </a:lnTo>
                  <a:lnTo>
                    <a:pt x="415" y="199"/>
                  </a:lnTo>
                  <a:lnTo>
                    <a:pt x="415" y="210"/>
                  </a:lnTo>
                  <a:lnTo>
                    <a:pt x="425" y="210"/>
                  </a:lnTo>
                  <a:lnTo>
                    <a:pt x="425" y="220"/>
                  </a:lnTo>
                  <a:lnTo>
                    <a:pt x="425" y="210"/>
                  </a:lnTo>
                  <a:lnTo>
                    <a:pt x="425" y="220"/>
                  </a:lnTo>
                  <a:lnTo>
                    <a:pt x="438" y="220"/>
                  </a:lnTo>
                  <a:lnTo>
                    <a:pt x="448" y="220"/>
                  </a:lnTo>
                  <a:lnTo>
                    <a:pt x="461" y="220"/>
                  </a:lnTo>
                  <a:lnTo>
                    <a:pt x="473" y="220"/>
                  </a:lnTo>
                  <a:lnTo>
                    <a:pt x="484" y="220"/>
                  </a:lnTo>
                  <a:lnTo>
                    <a:pt x="484" y="210"/>
                  </a:lnTo>
                  <a:lnTo>
                    <a:pt x="497" y="210"/>
                  </a:lnTo>
                  <a:lnTo>
                    <a:pt x="509" y="210"/>
                  </a:lnTo>
                  <a:lnTo>
                    <a:pt x="509" y="199"/>
                  </a:lnTo>
                  <a:lnTo>
                    <a:pt x="520" y="199"/>
                  </a:lnTo>
                  <a:lnTo>
                    <a:pt x="532" y="199"/>
                  </a:lnTo>
                  <a:lnTo>
                    <a:pt x="532" y="190"/>
                  </a:lnTo>
                  <a:lnTo>
                    <a:pt x="532" y="199"/>
                  </a:lnTo>
                  <a:lnTo>
                    <a:pt x="543" y="199"/>
                  </a:lnTo>
                  <a:lnTo>
                    <a:pt x="543" y="190"/>
                  </a:lnTo>
                  <a:lnTo>
                    <a:pt x="543" y="199"/>
                  </a:lnTo>
                  <a:lnTo>
                    <a:pt x="556" y="199"/>
                  </a:lnTo>
                  <a:lnTo>
                    <a:pt x="568" y="199"/>
                  </a:lnTo>
                  <a:lnTo>
                    <a:pt x="579" y="199"/>
                  </a:lnTo>
                  <a:lnTo>
                    <a:pt x="579" y="210"/>
                  </a:lnTo>
                  <a:lnTo>
                    <a:pt x="579" y="199"/>
                  </a:lnTo>
                  <a:lnTo>
                    <a:pt x="579" y="210"/>
                  </a:lnTo>
                  <a:lnTo>
                    <a:pt x="579" y="199"/>
                  </a:lnTo>
                  <a:lnTo>
                    <a:pt x="591" y="199"/>
                  </a:lnTo>
                  <a:lnTo>
                    <a:pt x="602" y="199"/>
                  </a:lnTo>
                  <a:lnTo>
                    <a:pt x="615" y="199"/>
                  </a:lnTo>
                  <a:lnTo>
                    <a:pt x="602" y="199"/>
                  </a:lnTo>
                  <a:lnTo>
                    <a:pt x="615" y="199"/>
                  </a:lnTo>
                  <a:lnTo>
                    <a:pt x="627" y="220"/>
                  </a:lnTo>
                  <a:lnTo>
                    <a:pt x="661" y="270"/>
                  </a:lnTo>
                  <a:lnTo>
                    <a:pt x="686" y="299"/>
                  </a:lnTo>
                  <a:lnTo>
                    <a:pt x="709" y="339"/>
                  </a:lnTo>
                  <a:lnTo>
                    <a:pt x="733" y="370"/>
                  </a:lnTo>
                  <a:lnTo>
                    <a:pt x="733" y="380"/>
                  </a:lnTo>
                  <a:lnTo>
                    <a:pt x="745" y="390"/>
                  </a:lnTo>
                  <a:lnTo>
                    <a:pt x="745" y="400"/>
                  </a:lnTo>
                  <a:lnTo>
                    <a:pt x="804" y="490"/>
                  </a:lnTo>
                  <a:lnTo>
                    <a:pt x="804" y="500"/>
                  </a:lnTo>
                  <a:lnTo>
                    <a:pt x="791" y="500"/>
                  </a:lnTo>
                  <a:lnTo>
                    <a:pt x="791" y="490"/>
                  </a:lnTo>
                  <a:lnTo>
                    <a:pt x="791" y="500"/>
                  </a:lnTo>
                  <a:lnTo>
                    <a:pt x="804" y="500"/>
                  </a:lnTo>
                  <a:lnTo>
                    <a:pt x="791" y="500"/>
                  </a:lnTo>
                  <a:lnTo>
                    <a:pt x="791" y="509"/>
                  </a:lnTo>
                  <a:lnTo>
                    <a:pt x="781" y="509"/>
                  </a:lnTo>
                  <a:lnTo>
                    <a:pt x="781" y="520"/>
                  </a:lnTo>
                  <a:lnTo>
                    <a:pt x="791" y="520"/>
                  </a:lnTo>
                  <a:lnTo>
                    <a:pt x="781" y="520"/>
                  </a:lnTo>
                  <a:lnTo>
                    <a:pt x="791" y="520"/>
                  </a:lnTo>
                  <a:lnTo>
                    <a:pt x="791" y="529"/>
                  </a:lnTo>
                  <a:lnTo>
                    <a:pt x="781" y="529"/>
                  </a:lnTo>
                  <a:lnTo>
                    <a:pt x="781" y="540"/>
                  </a:lnTo>
                  <a:lnTo>
                    <a:pt x="781" y="529"/>
                  </a:lnTo>
                  <a:lnTo>
                    <a:pt x="768" y="529"/>
                  </a:lnTo>
                  <a:lnTo>
                    <a:pt x="768" y="540"/>
                  </a:lnTo>
                  <a:lnTo>
                    <a:pt x="768" y="549"/>
                  </a:lnTo>
                  <a:lnTo>
                    <a:pt x="756" y="549"/>
                  </a:lnTo>
                  <a:lnTo>
                    <a:pt x="768" y="549"/>
                  </a:lnTo>
                  <a:lnTo>
                    <a:pt x="756" y="549"/>
                  </a:lnTo>
                  <a:lnTo>
                    <a:pt x="768" y="549"/>
                  </a:lnTo>
                  <a:lnTo>
                    <a:pt x="756" y="549"/>
                  </a:lnTo>
                  <a:lnTo>
                    <a:pt x="756" y="560"/>
                  </a:lnTo>
                  <a:lnTo>
                    <a:pt x="756" y="569"/>
                  </a:lnTo>
                  <a:lnTo>
                    <a:pt x="756" y="580"/>
                  </a:lnTo>
                  <a:lnTo>
                    <a:pt x="733" y="591"/>
                  </a:lnTo>
                  <a:lnTo>
                    <a:pt x="720" y="591"/>
                  </a:lnTo>
                  <a:lnTo>
                    <a:pt x="615" y="640"/>
                  </a:lnTo>
                  <a:lnTo>
                    <a:pt x="591" y="650"/>
                  </a:lnTo>
                  <a:close/>
                </a:path>
              </a:pathLst>
            </a:custGeom>
            <a:solidFill>
              <a:srgbClr val="447A90"/>
            </a:solidFill>
            <a:ln w="11113" cap="rnd">
              <a:solidFill>
                <a:sysClr val="window" lastClr="FFFFFF"/>
              </a:solidFill>
              <a:round/>
              <a:headEnd/>
              <a:tailEnd/>
            </a:ln>
          </p:spPr>
          <p:txBody>
            <a:bodyPr/>
            <a:lstStyle/>
            <a:p>
              <a:pPr defTabSz="914377"/>
              <a:endParaRPr lang="es-PE" sz="1100" kern="0">
                <a:solidFill>
                  <a:prstClr val="white"/>
                </a:solidFill>
                <a:latin typeface="Calibri" panose="020F0502020204030204"/>
                <a:cs typeface="Arial" pitchFamily="34" charset="0"/>
              </a:endParaRPr>
            </a:p>
          </p:txBody>
        </p:sp>
        <p:sp>
          <p:nvSpPr>
            <p:cNvPr id="45" name="Freeform 26">
              <a:extLst>
                <a:ext uri="{FF2B5EF4-FFF2-40B4-BE49-F238E27FC236}">
                  <a16:creationId xmlns="" xmlns:a16="http://schemas.microsoft.com/office/drawing/2014/main" id="{B1722CEA-1A96-E3BB-D4E1-20BB50D7BC92}"/>
                </a:ext>
              </a:extLst>
            </p:cNvPr>
            <p:cNvSpPr>
              <a:spLocks/>
            </p:cNvSpPr>
            <p:nvPr/>
          </p:nvSpPr>
          <p:spPr bwMode="auto">
            <a:xfrm>
              <a:off x="3932113" y="5606604"/>
              <a:ext cx="388450" cy="472002"/>
            </a:xfrm>
            <a:custGeom>
              <a:avLst/>
              <a:gdLst>
                <a:gd name="T0" fmla="*/ 3149379 w 344"/>
                <a:gd name="T1" fmla="*/ 30267321 h 345"/>
                <a:gd name="T2" fmla="*/ 3149379 w 344"/>
                <a:gd name="T3" fmla="*/ 30267321 h 345"/>
                <a:gd name="T4" fmla="*/ 3149379 w 344"/>
                <a:gd name="T5" fmla="*/ 28487205 h 345"/>
                <a:gd name="T6" fmla="*/ 3149379 w 344"/>
                <a:gd name="T7" fmla="*/ 26707089 h 345"/>
                <a:gd name="T8" fmla="*/ 3149379 w 344"/>
                <a:gd name="T9" fmla="*/ 24926973 h 345"/>
                <a:gd name="T10" fmla="*/ 3149379 w 344"/>
                <a:gd name="T11" fmla="*/ 23145522 h 345"/>
                <a:gd name="T12" fmla="*/ 0 w 344"/>
                <a:gd name="T13" fmla="*/ 21365401 h 345"/>
                <a:gd name="T14" fmla="*/ 3149379 w 344"/>
                <a:gd name="T15" fmla="*/ 19585285 h 345"/>
                <a:gd name="T16" fmla="*/ 3149379 w 344"/>
                <a:gd name="T17" fmla="*/ 17805169 h 345"/>
                <a:gd name="T18" fmla="*/ 3149379 w 344"/>
                <a:gd name="T19" fmla="*/ 17805169 h 345"/>
                <a:gd name="T20" fmla="*/ 3149379 w 344"/>
                <a:gd name="T21" fmla="*/ 16023718 h 345"/>
                <a:gd name="T22" fmla="*/ 3149379 w 344"/>
                <a:gd name="T23" fmla="*/ 14243602 h 345"/>
                <a:gd name="T24" fmla="*/ 3149379 w 344"/>
                <a:gd name="T25" fmla="*/ 14243602 h 345"/>
                <a:gd name="T26" fmla="*/ 3149379 w 344"/>
                <a:gd name="T27" fmla="*/ 12463486 h 345"/>
                <a:gd name="T28" fmla="*/ 3149379 w 344"/>
                <a:gd name="T29" fmla="*/ 10683368 h 345"/>
                <a:gd name="T30" fmla="*/ 3149379 w 344"/>
                <a:gd name="T31" fmla="*/ 7121801 h 345"/>
                <a:gd name="T32" fmla="*/ 3149379 w 344"/>
                <a:gd name="T33" fmla="*/ 8901917 h 345"/>
                <a:gd name="T34" fmla="*/ 3149379 w 344"/>
                <a:gd name="T35" fmla="*/ 7121801 h 345"/>
                <a:gd name="T36" fmla="*/ 3149379 w 344"/>
                <a:gd name="T37" fmla="*/ 5341684 h 345"/>
                <a:gd name="T38" fmla="*/ 3149379 w 344"/>
                <a:gd name="T39" fmla="*/ 5341684 h 345"/>
                <a:gd name="T40" fmla="*/ 3149379 w 344"/>
                <a:gd name="T41" fmla="*/ 5341684 h 345"/>
                <a:gd name="T42" fmla="*/ 3149379 w 344"/>
                <a:gd name="T43" fmla="*/ 5341684 h 345"/>
                <a:gd name="T44" fmla="*/ 3149379 w 344"/>
                <a:gd name="T45" fmla="*/ 5341684 h 345"/>
                <a:gd name="T46" fmla="*/ 3149379 w 344"/>
                <a:gd name="T47" fmla="*/ 5341684 h 345"/>
                <a:gd name="T48" fmla="*/ 3149379 w 344"/>
                <a:gd name="T49" fmla="*/ 5341684 h 345"/>
                <a:gd name="T50" fmla="*/ 3149379 w 344"/>
                <a:gd name="T51" fmla="*/ 5341684 h 345"/>
                <a:gd name="T52" fmla="*/ 3149379 w 344"/>
                <a:gd name="T53" fmla="*/ 0 h 345"/>
                <a:gd name="T54" fmla="*/ 3149379 w 344"/>
                <a:gd name="T55" fmla="*/ 5341684 h 345"/>
                <a:gd name="T56" fmla="*/ 3149379 w 344"/>
                <a:gd name="T57" fmla="*/ 5341684 h 345"/>
                <a:gd name="T58" fmla="*/ 3149379 w 344"/>
                <a:gd name="T59" fmla="*/ 5341684 h 345"/>
                <a:gd name="T60" fmla="*/ 3149379 w 344"/>
                <a:gd name="T61" fmla="*/ 5341684 h 345"/>
                <a:gd name="T62" fmla="*/ 3149379 w 344"/>
                <a:gd name="T63" fmla="*/ 5341684 h 345"/>
                <a:gd name="T64" fmla="*/ 3149379 w 344"/>
                <a:gd name="T65" fmla="*/ 7121801 h 345"/>
                <a:gd name="T66" fmla="*/ 3149379 w 344"/>
                <a:gd name="T67" fmla="*/ 7121801 h 345"/>
                <a:gd name="T68" fmla="*/ 3149379 w 344"/>
                <a:gd name="T69" fmla="*/ 8901917 h 345"/>
                <a:gd name="T70" fmla="*/ 4723440 w 344"/>
                <a:gd name="T71" fmla="*/ 10683368 h 345"/>
                <a:gd name="T72" fmla="*/ 4723440 w 344"/>
                <a:gd name="T73" fmla="*/ 12463486 h 345"/>
                <a:gd name="T74" fmla="*/ 4723440 w 344"/>
                <a:gd name="T75" fmla="*/ 14243602 h 345"/>
                <a:gd name="T76" fmla="*/ 4723440 w 344"/>
                <a:gd name="T77" fmla="*/ 14243602 h 345"/>
                <a:gd name="T78" fmla="*/ 4723440 w 344"/>
                <a:gd name="T79" fmla="*/ 16023718 h 345"/>
                <a:gd name="T80" fmla="*/ 4723440 w 344"/>
                <a:gd name="T81" fmla="*/ 17805169 h 345"/>
                <a:gd name="T82" fmla="*/ 3149379 w 344"/>
                <a:gd name="T83" fmla="*/ 16023718 h 345"/>
                <a:gd name="T84" fmla="*/ 3149379 w 344"/>
                <a:gd name="T85" fmla="*/ 14243602 h 345"/>
                <a:gd name="T86" fmla="*/ 3149379 w 344"/>
                <a:gd name="T87" fmla="*/ 14243602 h 345"/>
                <a:gd name="T88" fmla="*/ 3149379 w 344"/>
                <a:gd name="T89" fmla="*/ 16023718 h 345"/>
                <a:gd name="T90" fmla="*/ 3149379 w 344"/>
                <a:gd name="T91" fmla="*/ 16023718 h 345"/>
                <a:gd name="T92" fmla="*/ 3149379 w 344"/>
                <a:gd name="T93" fmla="*/ 17805169 h 345"/>
                <a:gd name="T94" fmla="*/ 3149379 w 344"/>
                <a:gd name="T95" fmla="*/ 17805169 h 345"/>
                <a:gd name="T96" fmla="*/ 3149379 w 344"/>
                <a:gd name="T97" fmla="*/ 19585285 h 345"/>
                <a:gd name="T98" fmla="*/ 3149379 w 344"/>
                <a:gd name="T99" fmla="*/ 19585285 h 345"/>
                <a:gd name="T100" fmla="*/ 3149379 w 344"/>
                <a:gd name="T101" fmla="*/ 23145522 h 345"/>
                <a:gd name="T102" fmla="*/ 3149379 w 344"/>
                <a:gd name="T103" fmla="*/ 23145522 h 345"/>
                <a:gd name="T104" fmla="*/ 3149379 w 344"/>
                <a:gd name="T105" fmla="*/ 26707089 h 345"/>
                <a:gd name="T106" fmla="*/ 3149379 w 344"/>
                <a:gd name="T107" fmla="*/ 26707089 h 345"/>
                <a:gd name="T108" fmla="*/ 3149379 w 344"/>
                <a:gd name="T109" fmla="*/ 28487205 h 3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4"/>
                <a:gd name="T166" fmla="*/ 0 h 345"/>
                <a:gd name="T167" fmla="*/ 344 w 344"/>
                <a:gd name="T168" fmla="*/ 345 h 3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4" h="345">
                  <a:moveTo>
                    <a:pt x="90" y="325"/>
                  </a:moveTo>
                  <a:lnTo>
                    <a:pt x="90" y="336"/>
                  </a:lnTo>
                  <a:lnTo>
                    <a:pt x="77" y="345"/>
                  </a:lnTo>
                  <a:lnTo>
                    <a:pt x="65" y="345"/>
                  </a:lnTo>
                  <a:lnTo>
                    <a:pt x="65" y="336"/>
                  </a:lnTo>
                  <a:lnTo>
                    <a:pt x="52" y="336"/>
                  </a:lnTo>
                  <a:lnTo>
                    <a:pt x="52" y="325"/>
                  </a:lnTo>
                  <a:lnTo>
                    <a:pt x="39" y="325"/>
                  </a:lnTo>
                  <a:lnTo>
                    <a:pt x="27" y="325"/>
                  </a:lnTo>
                  <a:lnTo>
                    <a:pt x="27" y="314"/>
                  </a:lnTo>
                  <a:lnTo>
                    <a:pt x="39" y="314"/>
                  </a:lnTo>
                  <a:lnTo>
                    <a:pt x="39" y="305"/>
                  </a:lnTo>
                  <a:lnTo>
                    <a:pt x="27" y="305"/>
                  </a:lnTo>
                  <a:lnTo>
                    <a:pt x="27" y="294"/>
                  </a:lnTo>
                  <a:lnTo>
                    <a:pt x="27" y="284"/>
                  </a:lnTo>
                  <a:lnTo>
                    <a:pt x="27" y="273"/>
                  </a:lnTo>
                  <a:lnTo>
                    <a:pt x="27" y="264"/>
                  </a:lnTo>
                  <a:lnTo>
                    <a:pt x="14" y="264"/>
                  </a:lnTo>
                  <a:lnTo>
                    <a:pt x="14" y="254"/>
                  </a:lnTo>
                  <a:lnTo>
                    <a:pt x="0" y="254"/>
                  </a:lnTo>
                  <a:lnTo>
                    <a:pt x="0" y="244"/>
                  </a:lnTo>
                  <a:lnTo>
                    <a:pt x="14" y="244"/>
                  </a:lnTo>
                  <a:lnTo>
                    <a:pt x="14" y="233"/>
                  </a:lnTo>
                  <a:lnTo>
                    <a:pt x="27" y="233"/>
                  </a:lnTo>
                  <a:lnTo>
                    <a:pt x="27" y="224"/>
                  </a:lnTo>
                  <a:lnTo>
                    <a:pt x="39" y="224"/>
                  </a:lnTo>
                  <a:lnTo>
                    <a:pt x="39" y="213"/>
                  </a:lnTo>
                  <a:lnTo>
                    <a:pt x="39" y="203"/>
                  </a:lnTo>
                  <a:lnTo>
                    <a:pt x="39" y="193"/>
                  </a:lnTo>
                  <a:lnTo>
                    <a:pt x="39" y="203"/>
                  </a:lnTo>
                  <a:lnTo>
                    <a:pt x="39" y="193"/>
                  </a:lnTo>
                  <a:lnTo>
                    <a:pt x="27" y="193"/>
                  </a:lnTo>
                  <a:lnTo>
                    <a:pt x="27" y="184"/>
                  </a:lnTo>
                  <a:lnTo>
                    <a:pt x="14" y="184"/>
                  </a:lnTo>
                  <a:lnTo>
                    <a:pt x="14" y="172"/>
                  </a:lnTo>
                  <a:lnTo>
                    <a:pt x="14" y="163"/>
                  </a:lnTo>
                  <a:lnTo>
                    <a:pt x="14" y="152"/>
                  </a:lnTo>
                  <a:lnTo>
                    <a:pt x="14" y="142"/>
                  </a:lnTo>
                  <a:lnTo>
                    <a:pt x="27" y="142"/>
                  </a:lnTo>
                  <a:lnTo>
                    <a:pt x="39" y="142"/>
                  </a:lnTo>
                  <a:lnTo>
                    <a:pt x="52" y="142"/>
                  </a:lnTo>
                  <a:lnTo>
                    <a:pt x="52" y="132"/>
                  </a:lnTo>
                  <a:lnTo>
                    <a:pt x="52" y="123"/>
                  </a:lnTo>
                  <a:lnTo>
                    <a:pt x="52" y="112"/>
                  </a:lnTo>
                  <a:lnTo>
                    <a:pt x="65" y="112"/>
                  </a:lnTo>
                  <a:lnTo>
                    <a:pt x="65" y="102"/>
                  </a:lnTo>
                  <a:lnTo>
                    <a:pt x="65" y="91"/>
                  </a:lnTo>
                  <a:lnTo>
                    <a:pt x="77" y="91"/>
                  </a:lnTo>
                  <a:lnTo>
                    <a:pt x="90" y="91"/>
                  </a:lnTo>
                  <a:lnTo>
                    <a:pt x="102" y="91"/>
                  </a:lnTo>
                  <a:lnTo>
                    <a:pt x="102" y="102"/>
                  </a:lnTo>
                  <a:lnTo>
                    <a:pt x="115" y="102"/>
                  </a:lnTo>
                  <a:lnTo>
                    <a:pt x="129" y="102"/>
                  </a:lnTo>
                  <a:lnTo>
                    <a:pt x="129" y="91"/>
                  </a:lnTo>
                  <a:lnTo>
                    <a:pt x="129" y="81"/>
                  </a:lnTo>
                  <a:lnTo>
                    <a:pt x="129" y="72"/>
                  </a:lnTo>
                  <a:lnTo>
                    <a:pt x="115" y="72"/>
                  </a:lnTo>
                  <a:lnTo>
                    <a:pt x="115" y="60"/>
                  </a:lnTo>
                  <a:lnTo>
                    <a:pt x="129" y="60"/>
                  </a:lnTo>
                  <a:lnTo>
                    <a:pt x="129" y="72"/>
                  </a:lnTo>
                  <a:lnTo>
                    <a:pt x="129" y="60"/>
                  </a:lnTo>
                  <a:lnTo>
                    <a:pt x="141" y="60"/>
                  </a:lnTo>
                  <a:lnTo>
                    <a:pt x="154" y="60"/>
                  </a:lnTo>
                  <a:lnTo>
                    <a:pt x="154" y="51"/>
                  </a:lnTo>
                  <a:lnTo>
                    <a:pt x="154" y="40"/>
                  </a:lnTo>
                  <a:lnTo>
                    <a:pt x="141" y="40"/>
                  </a:lnTo>
                  <a:lnTo>
                    <a:pt x="154" y="40"/>
                  </a:lnTo>
                  <a:lnTo>
                    <a:pt x="154" y="31"/>
                  </a:lnTo>
                  <a:lnTo>
                    <a:pt x="141" y="31"/>
                  </a:lnTo>
                  <a:lnTo>
                    <a:pt x="154" y="31"/>
                  </a:lnTo>
                  <a:lnTo>
                    <a:pt x="141" y="31"/>
                  </a:lnTo>
                  <a:lnTo>
                    <a:pt x="141" y="20"/>
                  </a:lnTo>
                  <a:lnTo>
                    <a:pt x="154" y="20"/>
                  </a:lnTo>
                  <a:lnTo>
                    <a:pt x="166" y="20"/>
                  </a:lnTo>
                  <a:lnTo>
                    <a:pt x="166" y="11"/>
                  </a:lnTo>
                  <a:lnTo>
                    <a:pt x="154" y="11"/>
                  </a:lnTo>
                  <a:lnTo>
                    <a:pt x="166" y="11"/>
                  </a:lnTo>
                  <a:lnTo>
                    <a:pt x="154" y="11"/>
                  </a:lnTo>
                  <a:lnTo>
                    <a:pt x="154" y="0"/>
                  </a:lnTo>
                  <a:lnTo>
                    <a:pt x="166" y="11"/>
                  </a:lnTo>
                  <a:lnTo>
                    <a:pt x="166" y="0"/>
                  </a:lnTo>
                  <a:lnTo>
                    <a:pt x="166" y="11"/>
                  </a:lnTo>
                  <a:lnTo>
                    <a:pt x="178" y="11"/>
                  </a:lnTo>
                  <a:lnTo>
                    <a:pt x="192" y="11"/>
                  </a:lnTo>
                  <a:lnTo>
                    <a:pt x="203" y="11"/>
                  </a:lnTo>
                  <a:lnTo>
                    <a:pt x="217" y="11"/>
                  </a:lnTo>
                  <a:lnTo>
                    <a:pt x="229" y="11"/>
                  </a:lnTo>
                  <a:lnTo>
                    <a:pt x="229" y="20"/>
                  </a:lnTo>
                  <a:lnTo>
                    <a:pt x="229" y="11"/>
                  </a:lnTo>
                  <a:lnTo>
                    <a:pt x="229" y="20"/>
                  </a:lnTo>
                  <a:lnTo>
                    <a:pt x="242" y="20"/>
                  </a:lnTo>
                  <a:lnTo>
                    <a:pt x="255" y="20"/>
                  </a:lnTo>
                  <a:lnTo>
                    <a:pt x="255" y="31"/>
                  </a:lnTo>
                  <a:lnTo>
                    <a:pt x="255" y="40"/>
                  </a:lnTo>
                  <a:lnTo>
                    <a:pt x="255" y="51"/>
                  </a:lnTo>
                  <a:lnTo>
                    <a:pt x="267" y="51"/>
                  </a:lnTo>
                  <a:lnTo>
                    <a:pt x="267" y="60"/>
                  </a:lnTo>
                  <a:lnTo>
                    <a:pt x="267" y="72"/>
                  </a:lnTo>
                  <a:lnTo>
                    <a:pt x="267" y="81"/>
                  </a:lnTo>
                  <a:lnTo>
                    <a:pt x="255" y="81"/>
                  </a:lnTo>
                  <a:lnTo>
                    <a:pt x="267" y="81"/>
                  </a:lnTo>
                  <a:lnTo>
                    <a:pt x="255" y="91"/>
                  </a:lnTo>
                  <a:lnTo>
                    <a:pt x="267" y="91"/>
                  </a:lnTo>
                  <a:lnTo>
                    <a:pt x="267" y="102"/>
                  </a:lnTo>
                  <a:lnTo>
                    <a:pt x="280" y="102"/>
                  </a:lnTo>
                  <a:lnTo>
                    <a:pt x="292" y="102"/>
                  </a:lnTo>
                  <a:lnTo>
                    <a:pt x="292" y="112"/>
                  </a:lnTo>
                  <a:lnTo>
                    <a:pt x="305" y="112"/>
                  </a:lnTo>
                  <a:lnTo>
                    <a:pt x="305" y="123"/>
                  </a:lnTo>
                  <a:lnTo>
                    <a:pt x="305" y="132"/>
                  </a:lnTo>
                  <a:lnTo>
                    <a:pt x="319" y="132"/>
                  </a:lnTo>
                  <a:lnTo>
                    <a:pt x="330" y="132"/>
                  </a:lnTo>
                  <a:lnTo>
                    <a:pt x="344" y="132"/>
                  </a:lnTo>
                  <a:lnTo>
                    <a:pt x="344" y="142"/>
                  </a:lnTo>
                  <a:lnTo>
                    <a:pt x="344" y="152"/>
                  </a:lnTo>
                  <a:lnTo>
                    <a:pt x="330" y="152"/>
                  </a:lnTo>
                  <a:lnTo>
                    <a:pt x="330" y="163"/>
                  </a:lnTo>
                  <a:lnTo>
                    <a:pt x="319" y="163"/>
                  </a:lnTo>
                  <a:lnTo>
                    <a:pt x="319" y="172"/>
                  </a:lnTo>
                  <a:lnTo>
                    <a:pt x="319" y="184"/>
                  </a:lnTo>
                  <a:lnTo>
                    <a:pt x="305" y="184"/>
                  </a:lnTo>
                  <a:lnTo>
                    <a:pt x="292" y="184"/>
                  </a:lnTo>
                  <a:lnTo>
                    <a:pt x="292" y="193"/>
                  </a:lnTo>
                  <a:lnTo>
                    <a:pt x="280" y="193"/>
                  </a:lnTo>
                  <a:lnTo>
                    <a:pt x="280" y="184"/>
                  </a:lnTo>
                  <a:lnTo>
                    <a:pt x="280" y="172"/>
                  </a:lnTo>
                  <a:lnTo>
                    <a:pt x="292" y="172"/>
                  </a:lnTo>
                  <a:lnTo>
                    <a:pt x="292" y="163"/>
                  </a:lnTo>
                  <a:lnTo>
                    <a:pt x="280" y="163"/>
                  </a:lnTo>
                  <a:lnTo>
                    <a:pt x="280" y="152"/>
                  </a:lnTo>
                  <a:lnTo>
                    <a:pt x="267" y="152"/>
                  </a:lnTo>
                  <a:lnTo>
                    <a:pt x="267" y="163"/>
                  </a:lnTo>
                  <a:lnTo>
                    <a:pt x="255" y="163"/>
                  </a:lnTo>
                  <a:lnTo>
                    <a:pt x="242" y="163"/>
                  </a:lnTo>
                  <a:lnTo>
                    <a:pt x="242" y="172"/>
                  </a:lnTo>
                  <a:lnTo>
                    <a:pt x="242" y="184"/>
                  </a:lnTo>
                  <a:lnTo>
                    <a:pt x="229" y="184"/>
                  </a:lnTo>
                  <a:lnTo>
                    <a:pt x="242" y="184"/>
                  </a:lnTo>
                  <a:lnTo>
                    <a:pt x="229" y="184"/>
                  </a:lnTo>
                  <a:lnTo>
                    <a:pt x="242" y="193"/>
                  </a:lnTo>
                  <a:lnTo>
                    <a:pt x="229" y="193"/>
                  </a:lnTo>
                  <a:lnTo>
                    <a:pt x="229" y="203"/>
                  </a:lnTo>
                  <a:lnTo>
                    <a:pt x="242" y="203"/>
                  </a:lnTo>
                  <a:lnTo>
                    <a:pt x="242" y="213"/>
                  </a:lnTo>
                  <a:lnTo>
                    <a:pt x="229" y="213"/>
                  </a:lnTo>
                  <a:lnTo>
                    <a:pt x="229" y="224"/>
                  </a:lnTo>
                  <a:lnTo>
                    <a:pt x="217" y="224"/>
                  </a:lnTo>
                  <a:lnTo>
                    <a:pt x="217" y="233"/>
                  </a:lnTo>
                  <a:lnTo>
                    <a:pt x="203" y="233"/>
                  </a:lnTo>
                  <a:lnTo>
                    <a:pt x="192" y="233"/>
                  </a:lnTo>
                  <a:lnTo>
                    <a:pt x="178" y="233"/>
                  </a:lnTo>
                  <a:lnTo>
                    <a:pt x="178" y="244"/>
                  </a:lnTo>
                  <a:lnTo>
                    <a:pt x="178" y="254"/>
                  </a:lnTo>
                  <a:lnTo>
                    <a:pt x="166" y="254"/>
                  </a:lnTo>
                  <a:lnTo>
                    <a:pt x="166" y="264"/>
                  </a:lnTo>
                  <a:lnTo>
                    <a:pt x="166" y="273"/>
                  </a:lnTo>
                  <a:lnTo>
                    <a:pt x="166" y="284"/>
                  </a:lnTo>
                  <a:lnTo>
                    <a:pt x="154" y="284"/>
                  </a:lnTo>
                  <a:lnTo>
                    <a:pt x="154" y="294"/>
                  </a:lnTo>
                  <a:lnTo>
                    <a:pt x="141" y="294"/>
                  </a:lnTo>
                  <a:lnTo>
                    <a:pt x="141" y="305"/>
                  </a:lnTo>
                  <a:lnTo>
                    <a:pt x="129" y="305"/>
                  </a:lnTo>
                  <a:lnTo>
                    <a:pt x="129" y="314"/>
                  </a:lnTo>
                  <a:lnTo>
                    <a:pt x="129" y="325"/>
                  </a:lnTo>
                  <a:lnTo>
                    <a:pt x="115" y="325"/>
                  </a:lnTo>
                  <a:lnTo>
                    <a:pt x="102" y="325"/>
                  </a:lnTo>
                  <a:lnTo>
                    <a:pt x="90" y="325"/>
                  </a:lnTo>
                  <a:close/>
                </a:path>
              </a:pathLst>
            </a:custGeom>
            <a:solidFill>
              <a:srgbClr val="447A90"/>
            </a:solidFill>
            <a:ln w="11113" cap="rnd">
              <a:solidFill>
                <a:sysClr val="window" lastClr="FFFFFF"/>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PE" sz="1100" b="0" i="0" u="none" strike="noStrike" kern="0" cap="none" spc="0" normalizeH="0" baseline="0" noProof="0">
                <a:ln>
                  <a:noFill/>
                </a:ln>
                <a:solidFill>
                  <a:prstClr val="white"/>
                </a:solidFill>
                <a:effectLst/>
                <a:uLnTx/>
                <a:uFillTx/>
                <a:latin typeface="Calibri" panose="020F0502020204030204"/>
                <a:ea typeface="+mn-ea"/>
                <a:cs typeface="Arial" pitchFamily="34" charset="0"/>
              </a:endParaRPr>
            </a:p>
          </p:txBody>
        </p:sp>
        <p:sp>
          <p:nvSpPr>
            <p:cNvPr id="46" name="Freeform 27">
              <a:extLst>
                <a:ext uri="{FF2B5EF4-FFF2-40B4-BE49-F238E27FC236}">
                  <a16:creationId xmlns="" xmlns:a16="http://schemas.microsoft.com/office/drawing/2014/main" id="{13791E48-F191-6EE9-522D-A5D05DE76B5C}"/>
                </a:ext>
              </a:extLst>
            </p:cNvPr>
            <p:cNvSpPr>
              <a:spLocks/>
            </p:cNvSpPr>
            <p:nvPr/>
          </p:nvSpPr>
          <p:spPr bwMode="auto">
            <a:xfrm>
              <a:off x="2602960" y="3934510"/>
              <a:ext cx="670818" cy="445222"/>
            </a:xfrm>
            <a:custGeom>
              <a:avLst/>
              <a:gdLst>
                <a:gd name="T0" fmla="*/ 3174680 w 591"/>
                <a:gd name="T1" fmla="*/ 17878140 h 325"/>
                <a:gd name="T2" fmla="*/ 3174680 w 591"/>
                <a:gd name="T3" fmla="*/ 17878140 h 325"/>
                <a:gd name="T4" fmla="*/ 3174680 w 591"/>
                <a:gd name="T5" fmla="*/ 16091397 h 325"/>
                <a:gd name="T6" fmla="*/ 3174680 w 591"/>
                <a:gd name="T7" fmla="*/ 16091397 h 325"/>
                <a:gd name="T8" fmla="*/ 3174680 w 591"/>
                <a:gd name="T9" fmla="*/ 14303316 h 325"/>
                <a:gd name="T10" fmla="*/ 3174680 w 591"/>
                <a:gd name="T11" fmla="*/ 12515235 h 325"/>
                <a:gd name="T12" fmla="*/ 3174680 w 591"/>
                <a:gd name="T13" fmla="*/ 8939070 h 325"/>
                <a:gd name="T14" fmla="*/ 4762019 w 591"/>
                <a:gd name="T15" fmla="*/ 10727151 h 325"/>
                <a:gd name="T16" fmla="*/ 4762019 w 591"/>
                <a:gd name="T17" fmla="*/ 8939070 h 325"/>
                <a:gd name="T18" fmla="*/ 6349359 w 591"/>
                <a:gd name="T19" fmla="*/ 7150989 h 325"/>
                <a:gd name="T20" fmla="*/ 6349359 w 591"/>
                <a:gd name="T21" fmla="*/ 7150989 h 325"/>
                <a:gd name="T22" fmla="*/ 6349359 w 591"/>
                <a:gd name="T23" fmla="*/ 7150989 h 325"/>
                <a:gd name="T24" fmla="*/ 7936699 w 591"/>
                <a:gd name="T25" fmla="*/ 5364245 h 325"/>
                <a:gd name="T26" fmla="*/ 7936699 w 591"/>
                <a:gd name="T27" fmla="*/ 5364245 h 325"/>
                <a:gd name="T28" fmla="*/ 7936699 w 591"/>
                <a:gd name="T29" fmla="*/ 5364245 h 325"/>
                <a:gd name="T30" fmla="*/ 9524038 w 591"/>
                <a:gd name="T31" fmla="*/ 5364245 h 325"/>
                <a:gd name="T32" fmla="*/ 9524038 w 591"/>
                <a:gd name="T33" fmla="*/ 5364245 h 325"/>
                <a:gd name="T34" fmla="*/ 9524038 w 591"/>
                <a:gd name="T35" fmla="*/ 5364245 h 325"/>
                <a:gd name="T36" fmla="*/ 9524038 w 591"/>
                <a:gd name="T37" fmla="*/ 8939070 h 325"/>
                <a:gd name="T38" fmla="*/ 9524038 w 591"/>
                <a:gd name="T39" fmla="*/ 12515235 h 325"/>
                <a:gd name="T40" fmla="*/ 9524038 w 591"/>
                <a:gd name="T41" fmla="*/ 14303316 h 325"/>
                <a:gd name="T42" fmla="*/ 9524038 w 591"/>
                <a:gd name="T43" fmla="*/ 16091397 h 325"/>
                <a:gd name="T44" fmla="*/ 9524038 w 591"/>
                <a:gd name="T45" fmla="*/ 16091397 h 325"/>
                <a:gd name="T46" fmla="*/ 9524038 w 591"/>
                <a:gd name="T47" fmla="*/ 17878140 h 325"/>
                <a:gd name="T48" fmla="*/ 9524038 w 591"/>
                <a:gd name="T49" fmla="*/ 19666221 h 325"/>
                <a:gd name="T50" fmla="*/ 9524038 w 591"/>
                <a:gd name="T51" fmla="*/ 21454303 h 325"/>
                <a:gd name="T52" fmla="*/ 9524038 w 591"/>
                <a:gd name="T53" fmla="*/ 19666221 h 325"/>
                <a:gd name="T54" fmla="*/ 9524038 w 591"/>
                <a:gd name="T55" fmla="*/ 21454303 h 325"/>
                <a:gd name="T56" fmla="*/ 9524038 w 591"/>
                <a:gd name="T57" fmla="*/ 23242389 h 325"/>
                <a:gd name="T58" fmla="*/ 9524038 w 591"/>
                <a:gd name="T59" fmla="*/ 25030470 h 325"/>
                <a:gd name="T60" fmla="*/ 9524038 w 591"/>
                <a:gd name="T61" fmla="*/ 26818551 h 325"/>
                <a:gd name="T62" fmla="*/ 7936699 w 591"/>
                <a:gd name="T63" fmla="*/ 25030470 h 325"/>
                <a:gd name="T64" fmla="*/ 7936699 w 591"/>
                <a:gd name="T65" fmla="*/ 25030470 h 325"/>
                <a:gd name="T66" fmla="*/ 7936699 w 591"/>
                <a:gd name="T67" fmla="*/ 23242389 h 325"/>
                <a:gd name="T68" fmla="*/ 6349359 w 591"/>
                <a:gd name="T69" fmla="*/ 23242389 h 325"/>
                <a:gd name="T70" fmla="*/ 6349359 w 591"/>
                <a:gd name="T71" fmla="*/ 21454303 h 325"/>
                <a:gd name="T72" fmla="*/ 6349359 w 591"/>
                <a:gd name="T73" fmla="*/ 23242389 h 325"/>
                <a:gd name="T74" fmla="*/ 6349359 w 591"/>
                <a:gd name="T75" fmla="*/ 25030470 h 325"/>
                <a:gd name="T76" fmla="*/ 4762019 w 591"/>
                <a:gd name="T77" fmla="*/ 25030470 h 325"/>
                <a:gd name="T78" fmla="*/ 4762019 w 591"/>
                <a:gd name="T79" fmla="*/ 25030470 h 325"/>
                <a:gd name="T80" fmla="*/ 4762019 w 591"/>
                <a:gd name="T81" fmla="*/ 23242389 h 325"/>
                <a:gd name="T82" fmla="*/ 3174680 w 591"/>
                <a:gd name="T83" fmla="*/ 25030470 h 325"/>
                <a:gd name="T84" fmla="*/ 3174680 w 591"/>
                <a:gd name="T85" fmla="*/ 25030470 h 325"/>
                <a:gd name="T86" fmla="*/ 3174680 w 591"/>
                <a:gd name="T87" fmla="*/ 25030470 h 325"/>
                <a:gd name="T88" fmla="*/ 3174680 w 591"/>
                <a:gd name="T89" fmla="*/ 25030470 h 325"/>
                <a:gd name="T90" fmla="*/ 3174680 w 591"/>
                <a:gd name="T91" fmla="*/ 26818551 h 325"/>
                <a:gd name="T92" fmla="*/ 3174680 w 591"/>
                <a:gd name="T93" fmla="*/ 28605294 h 325"/>
                <a:gd name="T94" fmla="*/ 3174680 w 591"/>
                <a:gd name="T95" fmla="*/ 28605294 h 325"/>
                <a:gd name="T96" fmla="*/ 3174680 w 591"/>
                <a:gd name="T97" fmla="*/ 30393375 h 325"/>
                <a:gd name="T98" fmla="*/ 3174680 w 591"/>
                <a:gd name="T99" fmla="*/ 28605294 h 325"/>
                <a:gd name="T100" fmla="*/ 3174680 w 591"/>
                <a:gd name="T101" fmla="*/ 28605294 h 325"/>
                <a:gd name="T102" fmla="*/ 3174680 w 591"/>
                <a:gd name="T103" fmla="*/ 28605294 h 325"/>
                <a:gd name="T104" fmla="*/ 3174680 w 591"/>
                <a:gd name="T105" fmla="*/ 26818551 h 325"/>
                <a:gd name="T106" fmla="*/ 3174680 w 591"/>
                <a:gd name="T107" fmla="*/ 25030470 h 325"/>
                <a:gd name="T108" fmla="*/ 3174680 w 591"/>
                <a:gd name="T109" fmla="*/ 23242389 h 325"/>
                <a:gd name="T110" fmla="*/ 0 w 591"/>
                <a:gd name="T111" fmla="*/ 19666221 h 325"/>
                <a:gd name="T112" fmla="*/ 3174680 w 591"/>
                <a:gd name="T113" fmla="*/ 17878140 h 325"/>
                <a:gd name="T114" fmla="*/ 3174680 w 591"/>
                <a:gd name="T115" fmla="*/ 16091397 h 325"/>
                <a:gd name="T116" fmla="*/ 3174680 w 591"/>
                <a:gd name="T117" fmla="*/ 16091397 h 325"/>
                <a:gd name="T118" fmla="*/ 3174680 w 591"/>
                <a:gd name="T119" fmla="*/ 16091397 h 3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1"/>
                <a:gd name="T181" fmla="*/ 0 h 325"/>
                <a:gd name="T182" fmla="*/ 591 w 591"/>
                <a:gd name="T183" fmla="*/ 325 h 3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1" h="325">
                  <a:moveTo>
                    <a:pt x="113" y="182"/>
                  </a:moveTo>
                  <a:lnTo>
                    <a:pt x="126" y="182"/>
                  </a:lnTo>
                  <a:lnTo>
                    <a:pt x="126" y="192"/>
                  </a:lnTo>
                  <a:lnTo>
                    <a:pt x="137" y="192"/>
                  </a:lnTo>
                  <a:lnTo>
                    <a:pt x="151" y="192"/>
                  </a:lnTo>
                  <a:lnTo>
                    <a:pt x="137" y="192"/>
                  </a:lnTo>
                  <a:lnTo>
                    <a:pt x="151" y="192"/>
                  </a:lnTo>
                  <a:lnTo>
                    <a:pt x="164" y="192"/>
                  </a:lnTo>
                  <a:lnTo>
                    <a:pt x="164" y="203"/>
                  </a:lnTo>
                  <a:lnTo>
                    <a:pt x="164" y="192"/>
                  </a:lnTo>
                  <a:lnTo>
                    <a:pt x="176" y="192"/>
                  </a:lnTo>
                  <a:lnTo>
                    <a:pt x="176" y="182"/>
                  </a:lnTo>
                  <a:lnTo>
                    <a:pt x="176" y="173"/>
                  </a:lnTo>
                  <a:lnTo>
                    <a:pt x="189" y="173"/>
                  </a:lnTo>
                  <a:lnTo>
                    <a:pt x="189" y="162"/>
                  </a:lnTo>
                  <a:lnTo>
                    <a:pt x="189" y="173"/>
                  </a:lnTo>
                  <a:lnTo>
                    <a:pt x="189" y="162"/>
                  </a:lnTo>
                  <a:lnTo>
                    <a:pt x="202" y="162"/>
                  </a:lnTo>
                  <a:lnTo>
                    <a:pt x="202" y="152"/>
                  </a:lnTo>
                  <a:lnTo>
                    <a:pt x="214" y="152"/>
                  </a:lnTo>
                  <a:lnTo>
                    <a:pt x="227" y="152"/>
                  </a:lnTo>
                  <a:lnTo>
                    <a:pt x="227" y="142"/>
                  </a:lnTo>
                  <a:lnTo>
                    <a:pt x="227" y="132"/>
                  </a:lnTo>
                  <a:lnTo>
                    <a:pt x="227" y="121"/>
                  </a:lnTo>
                  <a:lnTo>
                    <a:pt x="238" y="121"/>
                  </a:lnTo>
                  <a:lnTo>
                    <a:pt x="238" y="112"/>
                  </a:lnTo>
                  <a:lnTo>
                    <a:pt x="252" y="112"/>
                  </a:lnTo>
                  <a:lnTo>
                    <a:pt x="252" y="101"/>
                  </a:lnTo>
                  <a:lnTo>
                    <a:pt x="265" y="101"/>
                  </a:lnTo>
                  <a:lnTo>
                    <a:pt x="277" y="101"/>
                  </a:lnTo>
                  <a:lnTo>
                    <a:pt x="277" y="112"/>
                  </a:lnTo>
                  <a:lnTo>
                    <a:pt x="290" y="112"/>
                  </a:lnTo>
                  <a:lnTo>
                    <a:pt x="277" y="112"/>
                  </a:lnTo>
                  <a:lnTo>
                    <a:pt x="277" y="101"/>
                  </a:lnTo>
                  <a:lnTo>
                    <a:pt x="290" y="101"/>
                  </a:lnTo>
                  <a:lnTo>
                    <a:pt x="302" y="91"/>
                  </a:lnTo>
                  <a:lnTo>
                    <a:pt x="302" y="81"/>
                  </a:lnTo>
                  <a:lnTo>
                    <a:pt x="315" y="81"/>
                  </a:lnTo>
                  <a:lnTo>
                    <a:pt x="328" y="91"/>
                  </a:lnTo>
                  <a:lnTo>
                    <a:pt x="328" y="81"/>
                  </a:lnTo>
                  <a:lnTo>
                    <a:pt x="328" y="72"/>
                  </a:lnTo>
                  <a:lnTo>
                    <a:pt x="339" y="72"/>
                  </a:lnTo>
                  <a:lnTo>
                    <a:pt x="353" y="81"/>
                  </a:lnTo>
                  <a:lnTo>
                    <a:pt x="364" y="81"/>
                  </a:lnTo>
                  <a:lnTo>
                    <a:pt x="378" y="81"/>
                  </a:lnTo>
                  <a:lnTo>
                    <a:pt x="378" y="72"/>
                  </a:lnTo>
                  <a:lnTo>
                    <a:pt x="378" y="81"/>
                  </a:lnTo>
                  <a:lnTo>
                    <a:pt x="391" y="81"/>
                  </a:lnTo>
                  <a:lnTo>
                    <a:pt x="391" y="72"/>
                  </a:lnTo>
                  <a:lnTo>
                    <a:pt x="403" y="72"/>
                  </a:lnTo>
                  <a:lnTo>
                    <a:pt x="403" y="61"/>
                  </a:lnTo>
                  <a:lnTo>
                    <a:pt x="416" y="61"/>
                  </a:lnTo>
                  <a:lnTo>
                    <a:pt x="428" y="61"/>
                  </a:lnTo>
                  <a:lnTo>
                    <a:pt x="428" y="51"/>
                  </a:lnTo>
                  <a:lnTo>
                    <a:pt x="440" y="51"/>
                  </a:lnTo>
                  <a:lnTo>
                    <a:pt x="440" y="40"/>
                  </a:lnTo>
                  <a:lnTo>
                    <a:pt x="440" y="31"/>
                  </a:lnTo>
                  <a:lnTo>
                    <a:pt x="454" y="31"/>
                  </a:lnTo>
                  <a:lnTo>
                    <a:pt x="454" y="21"/>
                  </a:lnTo>
                  <a:lnTo>
                    <a:pt x="454" y="9"/>
                  </a:lnTo>
                  <a:lnTo>
                    <a:pt x="465" y="0"/>
                  </a:lnTo>
                  <a:lnTo>
                    <a:pt x="465" y="9"/>
                  </a:lnTo>
                  <a:lnTo>
                    <a:pt x="479" y="9"/>
                  </a:lnTo>
                  <a:lnTo>
                    <a:pt x="492" y="9"/>
                  </a:lnTo>
                  <a:lnTo>
                    <a:pt x="492" y="21"/>
                  </a:lnTo>
                  <a:lnTo>
                    <a:pt x="492" y="31"/>
                  </a:lnTo>
                  <a:lnTo>
                    <a:pt x="504" y="31"/>
                  </a:lnTo>
                  <a:lnTo>
                    <a:pt x="504" y="40"/>
                  </a:lnTo>
                  <a:lnTo>
                    <a:pt x="517" y="40"/>
                  </a:lnTo>
                  <a:lnTo>
                    <a:pt x="504" y="40"/>
                  </a:lnTo>
                  <a:lnTo>
                    <a:pt x="517" y="40"/>
                  </a:lnTo>
                  <a:lnTo>
                    <a:pt x="517" y="51"/>
                  </a:lnTo>
                  <a:lnTo>
                    <a:pt x="517" y="61"/>
                  </a:lnTo>
                  <a:lnTo>
                    <a:pt x="517" y="72"/>
                  </a:lnTo>
                  <a:lnTo>
                    <a:pt x="517" y="81"/>
                  </a:lnTo>
                  <a:lnTo>
                    <a:pt x="517" y="91"/>
                  </a:lnTo>
                  <a:lnTo>
                    <a:pt x="529" y="91"/>
                  </a:lnTo>
                  <a:lnTo>
                    <a:pt x="529" y="101"/>
                  </a:lnTo>
                  <a:lnTo>
                    <a:pt x="529" y="112"/>
                  </a:lnTo>
                  <a:lnTo>
                    <a:pt x="529" y="121"/>
                  </a:lnTo>
                  <a:lnTo>
                    <a:pt x="541" y="121"/>
                  </a:lnTo>
                  <a:lnTo>
                    <a:pt x="541" y="132"/>
                  </a:lnTo>
                  <a:lnTo>
                    <a:pt x="554" y="132"/>
                  </a:lnTo>
                  <a:lnTo>
                    <a:pt x="554" y="142"/>
                  </a:lnTo>
                  <a:lnTo>
                    <a:pt x="566" y="152"/>
                  </a:lnTo>
                  <a:lnTo>
                    <a:pt x="554" y="152"/>
                  </a:lnTo>
                  <a:lnTo>
                    <a:pt x="541" y="152"/>
                  </a:lnTo>
                  <a:lnTo>
                    <a:pt x="541" y="162"/>
                  </a:lnTo>
                  <a:lnTo>
                    <a:pt x="529" y="162"/>
                  </a:lnTo>
                  <a:lnTo>
                    <a:pt x="529" y="152"/>
                  </a:lnTo>
                  <a:lnTo>
                    <a:pt x="529" y="162"/>
                  </a:lnTo>
                  <a:lnTo>
                    <a:pt x="529" y="173"/>
                  </a:lnTo>
                  <a:lnTo>
                    <a:pt x="541" y="173"/>
                  </a:lnTo>
                  <a:lnTo>
                    <a:pt x="541" y="182"/>
                  </a:lnTo>
                  <a:lnTo>
                    <a:pt x="554" y="182"/>
                  </a:lnTo>
                  <a:lnTo>
                    <a:pt x="554" y="192"/>
                  </a:lnTo>
                  <a:lnTo>
                    <a:pt x="566" y="192"/>
                  </a:lnTo>
                  <a:lnTo>
                    <a:pt x="579" y="192"/>
                  </a:lnTo>
                  <a:lnTo>
                    <a:pt x="579" y="203"/>
                  </a:lnTo>
                  <a:lnTo>
                    <a:pt x="579" y="213"/>
                  </a:lnTo>
                  <a:lnTo>
                    <a:pt x="591" y="213"/>
                  </a:lnTo>
                  <a:lnTo>
                    <a:pt x="591" y="222"/>
                  </a:lnTo>
                  <a:lnTo>
                    <a:pt x="591" y="233"/>
                  </a:lnTo>
                  <a:lnTo>
                    <a:pt x="579" y="233"/>
                  </a:lnTo>
                  <a:lnTo>
                    <a:pt x="579" y="222"/>
                  </a:lnTo>
                  <a:lnTo>
                    <a:pt x="579" y="233"/>
                  </a:lnTo>
                  <a:lnTo>
                    <a:pt x="579" y="222"/>
                  </a:lnTo>
                  <a:lnTo>
                    <a:pt x="566" y="222"/>
                  </a:lnTo>
                  <a:lnTo>
                    <a:pt x="566" y="233"/>
                  </a:lnTo>
                  <a:lnTo>
                    <a:pt x="566" y="222"/>
                  </a:lnTo>
                  <a:lnTo>
                    <a:pt x="566" y="233"/>
                  </a:lnTo>
                  <a:lnTo>
                    <a:pt x="554" y="233"/>
                  </a:lnTo>
                  <a:lnTo>
                    <a:pt x="554" y="244"/>
                  </a:lnTo>
                  <a:lnTo>
                    <a:pt x="541" y="244"/>
                  </a:lnTo>
                  <a:lnTo>
                    <a:pt x="541" y="253"/>
                  </a:lnTo>
                  <a:lnTo>
                    <a:pt x="529" y="253"/>
                  </a:lnTo>
                  <a:lnTo>
                    <a:pt x="529" y="264"/>
                  </a:lnTo>
                  <a:lnTo>
                    <a:pt x="517" y="264"/>
                  </a:lnTo>
                  <a:lnTo>
                    <a:pt x="504" y="264"/>
                  </a:lnTo>
                  <a:lnTo>
                    <a:pt x="504" y="274"/>
                  </a:lnTo>
                  <a:lnTo>
                    <a:pt x="492" y="274"/>
                  </a:lnTo>
                  <a:lnTo>
                    <a:pt x="492" y="285"/>
                  </a:lnTo>
                  <a:lnTo>
                    <a:pt x="492" y="274"/>
                  </a:lnTo>
                  <a:lnTo>
                    <a:pt x="492" y="285"/>
                  </a:lnTo>
                  <a:lnTo>
                    <a:pt x="479" y="274"/>
                  </a:lnTo>
                  <a:lnTo>
                    <a:pt x="479" y="285"/>
                  </a:lnTo>
                  <a:lnTo>
                    <a:pt x="479" y="274"/>
                  </a:lnTo>
                  <a:lnTo>
                    <a:pt x="465" y="274"/>
                  </a:lnTo>
                  <a:lnTo>
                    <a:pt x="454" y="274"/>
                  </a:lnTo>
                  <a:lnTo>
                    <a:pt x="454" y="264"/>
                  </a:lnTo>
                  <a:lnTo>
                    <a:pt x="440" y="264"/>
                  </a:lnTo>
                  <a:lnTo>
                    <a:pt x="428" y="264"/>
                  </a:lnTo>
                  <a:lnTo>
                    <a:pt x="428" y="253"/>
                  </a:lnTo>
                  <a:lnTo>
                    <a:pt x="428" y="244"/>
                  </a:lnTo>
                  <a:lnTo>
                    <a:pt x="416" y="244"/>
                  </a:lnTo>
                  <a:lnTo>
                    <a:pt x="416" y="253"/>
                  </a:lnTo>
                  <a:lnTo>
                    <a:pt x="403" y="253"/>
                  </a:lnTo>
                  <a:lnTo>
                    <a:pt x="403" y="244"/>
                  </a:lnTo>
                  <a:lnTo>
                    <a:pt x="391" y="244"/>
                  </a:lnTo>
                  <a:lnTo>
                    <a:pt x="391" y="253"/>
                  </a:lnTo>
                  <a:lnTo>
                    <a:pt x="391" y="244"/>
                  </a:lnTo>
                  <a:lnTo>
                    <a:pt x="391" y="233"/>
                  </a:lnTo>
                  <a:lnTo>
                    <a:pt x="378" y="233"/>
                  </a:lnTo>
                  <a:lnTo>
                    <a:pt x="364" y="233"/>
                  </a:lnTo>
                  <a:lnTo>
                    <a:pt x="364" y="244"/>
                  </a:lnTo>
                  <a:lnTo>
                    <a:pt x="353" y="244"/>
                  </a:lnTo>
                  <a:lnTo>
                    <a:pt x="339" y="244"/>
                  </a:lnTo>
                  <a:lnTo>
                    <a:pt x="339" y="253"/>
                  </a:lnTo>
                  <a:lnTo>
                    <a:pt x="339" y="244"/>
                  </a:lnTo>
                  <a:lnTo>
                    <a:pt x="339" y="253"/>
                  </a:lnTo>
                  <a:lnTo>
                    <a:pt x="339" y="264"/>
                  </a:lnTo>
                  <a:lnTo>
                    <a:pt x="328" y="264"/>
                  </a:lnTo>
                  <a:lnTo>
                    <a:pt x="315" y="264"/>
                  </a:lnTo>
                  <a:lnTo>
                    <a:pt x="315" y="274"/>
                  </a:lnTo>
                  <a:lnTo>
                    <a:pt x="315" y="264"/>
                  </a:lnTo>
                  <a:lnTo>
                    <a:pt x="302" y="264"/>
                  </a:lnTo>
                  <a:lnTo>
                    <a:pt x="302" y="274"/>
                  </a:lnTo>
                  <a:lnTo>
                    <a:pt x="290" y="274"/>
                  </a:lnTo>
                  <a:lnTo>
                    <a:pt x="277" y="274"/>
                  </a:lnTo>
                  <a:lnTo>
                    <a:pt x="277" y="264"/>
                  </a:lnTo>
                  <a:lnTo>
                    <a:pt x="277" y="253"/>
                  </a:lnTo>
                  <a:lnTo>
                    <a:pt x="290" y="253"/>
                  </a:lnTo>
                  <a:lnTo>
                    <a:pt x="277" y="253"/>
                  </a:lnTo>
                  <a:lnTo>
                    <a:pt x="265" y="253"/>
                  </a:lnTo>
                  <a:lnTo>
                    <a:pt x="265" y="244"/>
                  </a:lnTo>
                  <a:lnTo>
                    <a:pt x="265" y="253"/>
                  </a:lnTo>
                  <a:lnTo>
                    <a:pt x="252" y="253"/>
                  </a:lnTo>
                  <a:lnTo>
                    <a:pt x="252" y="264"/>
                  </a:lnTo>
                  <a:lnTo>
                    <a:pt x="238" y="264"/>
                  </a:lnTo>
                  <a:lnTo>
                    <a:pt x="227" y="264"/>
                  </a:lnTo>
                  <a:lnTo>
                    <a:pt x="238" y="264"/>
                  </a:lnTo>
                  <a:lnTo>
                    <a:pt x="227" y="264"/>
                  </a:lnTo>
                  <a:lnTo>
                    <a:pt x="214" y="264"/>
                  </a:lnTo>
                  <a:lnTo>
                    <a:pt x="202" y="264"/>
                  </a:lnTo>
                  <a:lnTo>
                    <a:pt x="202" y="274"/>
                  </a:lnTo>
                  <a:lnTo>
                    <a:pt x="189" y="274"/>
                  </a:lnTo>
                  <a:lnTo>
                    <a:pt x="176" y="274"/>
                  </a:lnTo>
                  <a:lnTo>
                    <a:pt x="176" y="264"/>
                  </a:lnTo>
                  <a:lnTo>
                    <a:pt x="164" y="264"/>
                  </a:lnTo>
                  <a:lnTo>
                    <a:pt x="151" y="264"/>
                  </a:lnTo>
                  <a:lnTo>
                    <a:pt x="151" y="274"/>
                  </a:lnTo>
                  <a:lnTo>
                    <a:pt x="137" y="274"/>
                  </a:lnTo>
                  <a:lnTo>
                    <a:pt x="137" y="285"/>
                  </a:lnTo>
                  <a:lnTo>
                    <a:pt x="126" y="285"/>
                  </a:lnTo>
                  <a:lnTo>
                    <a:pt x="113" y="285"/>
                  </a:lnTo>
                  <a:lnTo>
                    <a:pt x="101" y="285"/>
                  </a:lnTo>
                  <a:lnTo>
                    <a:pt x="101" y="294"/>
                  </a:lnTo>
                  <a:lnTo>
                    <a:pt x="101" y="304"/>
                  </a:lnTo>
                  <a:lnTo>
                    <a:pt x="113" y="304"/>
                  </a:lnTo>
                  <a:lnTo>
                    <a:pt x="101" y="304"/>
                  </a:lnTo>
                  <a:lnTo>
                    <a:pt x="113" y="304"/>
                  </a:lnTo>
                  <a:lnTo>
                    <a:pt x="101" y="304"/>
                  </a:lnTo>
                  <a:lnTo>
                    <a:pt x="101" y="314"/>
                  </a:lnTo>
                  <a:lnTo>
                    <a:pt x="113" y="314"/>
                  </a:lnTo>
                  <a:lnTo>
                    <a:pt x="113" y="325"/>
                  </a:lnTo>
                  <a:lnTo>
                    <a:pt x="101" y="325"/>
                  </a:lnTo>
                  <a:lnTo>
                    <a:pt x="88" y="325"/>
                  </a:lnTo>
                  <a:lnTo>
                    <a:pt x="88" y="314"/>
                  </a:lnTo>
                  <a:lnTo>
                    <a:pt x="75" y="314"/>
                  </a:lnTo>
                  <a:lnTo>
                    <a:pt x="75" y="304"/>
                  </a:lnTo>
                  <a:lnTo>
                    <a:pt x="75" y="314"/>
                  </a:lnTo>
                  <a:lnTo>
                    <a:pt x="63" y="314"/>
                  </a:lnTo>
                  <a:lnTo>
                    <a:pt x="50" y="314"/>
                  </a:lnTo>
                  <a:lnTo>
                    <a:pt x="50" y="304"/>
                  </a:lnTo>
                  <a:lnTo>
                    <a:pt x="38" y="304"/>
                  </a:lnTo>
                  <a:lnTo>
                    <a:pt x="38" y="294"/>
                  </a:lnTo>
                  <a:lnTo>
                    <a:pt x="25" y="294"/>
                  </a:lnTo>
                  <a:lnTo>
                    <a:pt x="25" y="304"/>
                  </a:lnTo>
                  <a:lnTo>
                    <a:pt x="25" y="294"/>
                  </a:lnTo>
                  <a:lnTo>
                    <a:pt x="38" y="294"/>
                  </a:lnTo>
                  <a:lnTo>
                    <a:pt x="38" y="285"/>
                  </a:lnTo>
                  <a:lnTo>
                    <a:pt x="25" y="285"/>
                  </a:lnTo>
                  <a:lnTo>
                    <a:pt x="38" y="285"/>
                  </a:lnTo>
                  <a:lnTo>
                    <a:pt x="25" y="285"/>
                  </a:lnTo>
                  <a:lnTo>
                    <a:pt x="25" y="274"/>
                  </a:lnTo>
                  <a:lnTo>
                    <a:pt x="25" y="264"/>
                  </a:lnTo>
                  <a:lnTo>
                    <a:pt x="12" y="264"/>
                  </a:lnTo>
                  <a:lnTo>
                    <a:pt x="12" y="253"/>
                  </a:lnTo>
                  <a:lnTo>
                    <a:pt x="25" y="253"/>
                  </a:lnTo>
                  <a:lnTo>
                    <a:pt x="12" y="253"/>
                  </a:lnTo>
                  <a:lnTo>
                    <a:pt x="12" y="244"/>
                  </a:lnTo>
                  <a:lnTo>
                    <a:pt x="12" y="233"/>
                  </a:lnTo>
                  <a:lnTo>
                    <a:pt x="12" y="222"/>
                  </a:lnTo>
                  <a:lnTo>
                    <a:pt x="0" y="222"/>
                  </a:lnTo>
                  <a:lnTo>
                    <a:pt x="0" y="213"/>
                  </a:lnTo>
                  <a:lnTo>
                    <a:pt x="0" y="203"/>
                  </a:lnTo>
                  <a:lnTo>
                    <a:pt x="0" y="192"/>
                  </a:lnTo>
                  <a:lnTo>
                    <a:pt x="12" y="192"/>
                  </a:lnTo>
                  <a:lnTo>
                    <a:pt x="12" y="182"/>
                  </a:lnTo>
                  <a:lnTo>
                    <a:pt x="25" y="182"/>
                  </a:lnTo>
                  <a:lnTo>
                    <a:pt x="38" y="182"/>
                  </a:lnTo>
                  <a:lnTo>
                    <a:pt x="50" y="182"/>
                  </a:lnTo>
                  <a:lnTo>
                    <a:pt x="50" y="173"/>
                  </a:lnTo>
                  <a:lnTo>
                    <a:pt x="63" y="173"/>
                  </a:lnTo>
                  <a:lnTo>
                    <a:pt x="63" y="162"/>
                  </a:lnTo>
                  <a:lnTo>
                    <a:pt x="75" y="162"/>
                  </a:lnTo>
                  <a:lnTo>
                    <a:pt x="88" y="162"/>
                  </a:lnTo>
                  <a:lnTo>
                    <a:pt x="88" y="173"/>
                  </a:lnTo>
                  <a:lnTo>
                    <a:pt x="88" y="182"/>
                  </a:lnTo>
                  <a:lnTo>
                    <a:pt x="101" y="182"/>
                  </a:lnTo>
                  <a:lnTo>
                    <a:pt x="113" y="182"/>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algn="ctr">
                <a:spcBef>
                  <a:spcPct val="0"/>
                </a:spcBef>
              </a:pPr>
              <a:endParaRPr lang="es-PE" sz="3600" b="1" kern="0">
                <a:solidFill>
                  <a:sysClr val="window" lastClr="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47" name="Freeform 28">
              <a:extLst>
                <a:ext uri="{FF2B5EF4-FFF2-40B4-BE49-F238E27FC236}">
                  <a16:creationId xmlns="" xmlns:a16="http://schemas.microsoft.com/office/drawing/2014/main" id="{FF9AEFF8-09BF-5C08-9F8B-6AEC47AD0BE9}"/>
                </a:ext>
              </a:extLst>
            </p:cNvPr>
            <p:cNvSpPr>
              <a:spLocks noEditPoints="1"/>
            </p:cNvSpPr>
            <p:nvPr/>
          </p:nvSpPr>
          <p:spPr bwMode="auto">
            <a:xfrm>
              <a:off x="4027659" y="4885270"/>
              <a:ext cx="531974" cy="1087949"/>
            </a:xfrm>
            <a:custGeom>
              <a:avLst/>
              <a:gdLst>
                <a:gd name="T0" fmla="*/ 1169202 w 546"/>
                <a:gd name="T1" fmla="*/ 1308373 h 930"/>
                <a:gd name="T2" fmla="*/ 1169202 w 546"/>
                <a:gd name="T3" fmla="*/ 1308373 h 930"/>
                <a:gd name="T4" fmla="*/ 1169202 w 546"/>
                <a:gd name="T5" fmla="*/ 1308373 h 930"/>
                <a:gd name="T6" fmla="*/ 1169202 w 546"/>
                <a:gd name="T7" fmla="*/ 1308373 h 930"/>
                <a:gd name="T8" fmla="*/ 1169202 w 546"/>
                <a:gd name="T9" fmla="*/ 1308373 h 930"/>
                <a:gd name="T10" fmla="*/ 1169202 w 546"/>
                <a:gd name="T11" fmla="*/ 1308373 h 930"/>
                <a:gd name="T12" fmla="*/ 1169202 w 546"/>
                <a:gd name="T13" fmla="*/ 1308373 h 930"/>
                <a:gd name="T14" fmla="*/ 1169202 w 546"/>
                <a:gd name="T15" fmla="*/ 1308373 h 930"/>
                <a:gd name="T16" fmla="*/ 1169202 w 546"/>
                <a:gd name="T17" fmla="*/ 1308373 h 930"/>
                <a:gd name="T18" fmla="*/ 1169202 w 546"/>
                <a:gd name="T19" fmla="*/ 1308373 h 930"/>
                <a:gd name="T20" fmla="*/ 1169202 w 546"/>
                <a:gd name="T21" fmla="*/ 1308373 h 930"/>
                <a:gd name="T22" fmla="*/ 1169202 w 546"/>
                <a:gd name="T23" fmla="*/ 1308373 h 930"/>
                <a:gd name="T24" fmla="*/ 1169202 w 546"/>
                <a:gd name="T25" fmla="*/ 1308373 h 930"/>
                <a:gd name="T26" fmla="*/ 1169202 w 546"/>
                <a:gd name="T27" fmla="*/ 1308373 h 930"/>
                <a:gd name="T28" fmla="*/ 1169202 w 546"/>
                <a:gd name="T29" fmla="*/ 1308373 h 930"/>
                <a:gd name="T30" fmla="*/ 1169202 w 546"/>
                <a:gd name="T31" fmla="*/ 1308373 h 930"/>
                <a:gd name="T32" fmla="*/ 1169202 w 546"/>
                <a:gd name="T33" fmla="*/ 1308373 h 930"/>
                <a:gd name="T34" fmla="*/ 1169202 w 546"/>
                <a:gd name="T35" fmla="*/ 1308373 h 930"/>
                <a:gd name="T36" fmla="*/ 1169202 w 546"/>
                <a:gd name="T37" fmla="*/ 1308373 h 930"/>
                <a:gd name="T38" fmla="*/ 1169202 w 546"/>
                <a:gd name="T39" fmla="*/ 1308373 h 930"/>
                <a:gd name="T40" fmla="*/ 1169202 w 546"/>
                <a:gd name="T41" fmla="*/ 1308373 h 930"/>
                <a:gd name="T42" fmla="*/ 1169202 w 546"/>
                <a:gd name="T43" fmla="*/ 1308373 h 930"/>
                <a:gd name="T44" fmla="*/ 1169202 w 546"/>
                <a:gd name="T45" fmla="*/ 1308373 h 930"/>
                <a:gd name="T46" fmla="*/ 1169202 w 546"/>
                <a:gd name="T47" fmla="*/ 1308373 h 930"/>
                <a:gd name="T48" fmla="*/ 1169202 w 546"/>
                <a:gd name="T49" fmla="*/ 1308373 h 930"/>
                <a:gd name="T50" fmla="*/ 1169202 w 546"/>
                <a:gd name="T51" fmla="*/ 1308373 h 930"/>
                <a:gd name="T52" fmla="*/ 1169202 w 546"/>
                <a:gd name="T53" fmla="*/ 1308373 h 930"/>
                <a:gd name="T54" fmla="*/ 1169202 w 546"/>
                <a:gd name="T55" fmla="*/ 1308373 h 930"/>
                <a:gd name="T56" fmla="*/ 1169202 w 546"/>
                <a:gd name="T57" fmla="*/ 1308373 h 930"/>
                <a:gd name="T58" fmla="*/ 1169202 w 546"/>
                <a:gd name="T59" fmla="*/ 1308373 h 930"/>
                <a:gd name="T60" fmla="*/ 1169202 w 546"/>
                <a:gd name="T61" fmla="*/ 1308373 h 930"/>
                <a:gd name="T62" fmla="*/ 1169202 w 546"/>
                <a:gd name="T63" fmla="*/ 1308373 h 930"/>
                <a:gd name="T64" fmla="*/ 1169202 w 546"/>
                <a:gd name="T65" fmla="*/ 1308373 h 930"/>
                <a:gd name="T66" fmla="*/ 1169202 w 546"/>
                <a:gd name="T67" fmla="*/ 1308373 h 930"/>
                <a:gd name="T68" fmla="*/ 1169202 w 546"/>
                <a:gd name="T69" fmla="*/ 1308373 h 930"/>
                <a:gd name="T70" fmla="*/ 1169202 w 546"/>
                <a:gd name="T71" fmla="*/ 1308373 h 930"/>
                <a:gd name="T72" fmla="*/ 1169202 w 546"/>
                <a:gd name="T73" fmla="*/ 1308373 h 930"/>
                <a:gd name="T74" fmla="*/ 1169202 w 546"/>
                <a:gd name="T75" fmla="*/ 1308373 h 930"/>
                <a:gd name="T76" fmla="*/ 1169202 w 546"/>
                <a:gd name="T77" fmla="*/ 1308373 h 930"/>
                <a:gd name="T78" fmla="*/ 1169202 w 546"/>
                <a:gd name="T79" fmla="*/ 1308373 h 930"/>
                <a:gd name="T80" fmla="*/ 1169202 w 546"/>
                <a:gd name="T81" fmla="*/ 1308373 h 930"/>
                <a:gd name="T82" fmla="*/ 1169202 w 546"/>
                <a:gd name="T83" fmla="*/ 1308373 h 930"/>
                <a:gd name="T84" fmla="*/ 1169202 w 546"/>
                <a:gd name="T85" fmla="*/ 1308373 h 930"/>
                <a:gd name="T86" fmla="*/ 1169202 w 546"/>
                <a:gd name="T87" fmla="*/ 1308373 h 930"/>
                <a:gd name="T88" fmla="*/ 1169202 w 546"/>
                <a:gd name="T89" fmla="*/ 1308373 h 930"/>
                <a:gd name="T90" fmla="*/ 1169202 w 546"/>
                <a:gd name="T91" fmla="*/ 1308373 h 930"/>
                <a:gd name="T92" fmla="*/ 1169202 w 546"/>
                <a:gd name="T93" fmla="*/ 1308373 h 930"/>
                <a:gd name="T94" fmla="*/ 1169202 w 546"/>
                <a:gd name="T95" fmla="*/ 1308373 h 930"/>
                <a:gd name="T96" fmla="*/ 1169202 w 546"/>
                <a:gd name="T97" fmla="*/ 1308373 h 930"/>
                <a:gd name="T98" fmla="*/ 1169202 w 546"/>
                <a:gd name="T99" fmla="*/ 1308373 h 930"/>
                <a:gd name="T100" fmla="*/ 1169202 w 546"/>
                <a:gd name="T101" fmla="*/ 1308373 h 930"/>
                <a:gd name="T102" fmla="*/ 1169202 w 546"/>
                <a:gd name="T103" fmla="*/ 1308373 h 930"/>
                <a:gd name="T104" fmla="*/ 1169202 w 546"/>
                <a:gd name="T105" fmla="*/ 1308373 h 930"/>
                <a:gd name="T106" fmla="*/ 1169202 w 546"/>
                <a:gd name="T107" fmla="*/ 1308373 h 930"/>
                <a:gd name="T108" fmla="*/ 1169202 w 546"/>
                <a:gd name="T109" fmla="*/ 1308373 h 930"/>
                <a:gd name="T110" fmla="*/ 1169202 w 546"/>
                <a:gd name="T111" fmla="*/ 1308373 h 930"/>
                <a:gd name="T112" fmla="*/ 1169202 w 546"/>
                <a:gd name="T113" fmla="*/ 1308373 h 930"/>
                <a:gd name="T114" fmla="*/ 1169202 w 546"/>
                <a:gd name="T115" fmla="*/ 1308373 h 930"/>
                <a:gd name="T116" fmla="*/ 1169202 w 546"/>
                <a:gd name="T117" fmla="*/ 1308373 h 9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46"/>
                <a:gd name="T178" fmla="*/ 0 h 930"/>
                <a:gd name="T179" fmla="*/ 546 w 546"/>
                <a:gd name="T180" fmla="*/ 930 h 9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46" h="930">
                  <a:moveTo>
                    <a:pt x="320" y="578"/>
                  </a:moveTo>
                  <a:lnTo>
                    <a:pt x="334" y="565"/>
                  </a:lnTo>
                  <a:lnTo>
                    <a:pt x="346" y="612"/>
                  </a:lnTo>
                  <a:lnTo>
                    <a:pt x="334" y="612"/>
                  </a:lnTo>
                  <a:lnTo>
                    <a:pt x="320" y="578"/>
                  </a:lnTo>
                  <a:close/>
                  <a:moveTo>
                    <a:pt x="268" y="578"/>
                  </a:moveTo>
                  <a:lnTo>
                    <a:pt x="268" y="589"/>
                  </a:lnTo>
                  <a:lnTo>
                    <a:pt x="254" y="589"/>
                  </a:lnTo>
                  <a:lnTo>
                    <a:pt x="254" y="578"/>
                  </a:lnTo>
                  <a:lnTo>
                    <a:pt x="254" y="589"/>
                  </a:lnTo>
                  <a:lnTo>
                    <a:pt x="254" y="601"/>
                  </a:lnTo>
                  <a:lnTo>
                    <a:pt x="254" y="612"/>
                  </a:lnTo>
                  <a:lnTo>
                    <a:pt x="254" y="625"/>
                  </a:lnTo>
                  <a:lnTo>
                    <a:pt x="254" y="612"/>
                  </a:lnTo>
                  <a:lnTo>
                    <a:pt x="268" y="612"/>
                  </a:lnTo>
                  <a:lnTo>
                    <a:pt x="268" y="625"/>
                  </a:lnTo>
                  <a:lnTo>
                    <a:pt x="280" y="625"/>
                  </a:lnTo>
                  <a:lnTo>
                    <a:pt x="280" y="636"/>
                  </a:lnTo>
                  <a:lnTo>
                    <a:pt x="294" y="636"/>
                  </a:lnTo>
                  <a:lnTo>
                    <a:pt x="294" y="625"/>
                  </a:lnTo>
                  <a:lnTo>
                    <a:pt x="294" y="612"/>
                  </a:lnTo>
                  <a:lnTo>
                    <a:pt x="294" y="601"/>
                  </a:lnTo>
                  <a:lnTo>
                    <a:pt x="306" y="601"/>
                  </a:lnTo>
                  <a:lnTo>
                    <a:pt x="306" y="612"/>
                  </a:lnTo>
                  <a:lnTo>
                    <a:pt x="306" y="625"/>
                  </a:lnTo>
                  <a:lnTo>
                    <a:pt x="306" y="636"/>
                  </a:lnTo>
                  <a:lnTo>
                    <a:pt x="306" y="625"/>
                  </a:lnTo>
                  <a:lnTo>
                    <a:pt x="320" y="636"/>
                  </a:lnTo>
                  <a:lnTo>
                    <a:pt x="320" y="625"/>
                  </a:lnTo>
                  <a:lnTo>
                    <a:pt x="320" y="636"/>
                  </a:lnTo>
                  <a:lnTo>
                    <a:pt x="320" y="625"/>
                  </a:lnTo>
                  <a:lnTo>
                    <a:pt x="334" y="625"/>
                  </a:lnTo>
                  <a:lnTo>
                    <a:pt x="334" y="636"/>
                  </a:lnTo>
                  <a:lnTo>
                    <a:pt x="334" y="648"/>
                  </a:lnTo>
                  <a:lnTo>
                    <a:pt x="334" y="636"/>
                  </a:lnTo>
                  <a:lnTo>
                    <a:pt x="346" y="648"/>
                  </a:lnTo>
                  <a:lnTo>
                    <a:pt x="346" y="636"/>
                  </a:lnTo>
                  <a:lnTo>
                    <a:pt x="346" y="648"/>
                  </a:lnTo>
                  <a:lnTo>
                    <a:pt x="346" y="636"/>
                  </a:lnTo>
                  <a:lnTo>
                    <a:pt x="346" y="648"/>
                  </a:lnTo>
                  <a:lnTo>
                    <a:pt x="360" y="648"/>
                  </a:lnTo>
                  <a:lnTo>
                    <a:pt x="373" y="648"/>
                  </a:lnTo>
                  <a:lnTo>
                    <a:pt x="387" y="648"/>
                  </a:lnTo>
                  <a:lnTo>
                    <a:pt x="387" y="659"/>
                  </a:lnTo>
                  <a:lnTo>
                    <a:pt x="387" y="672"/>
                  </a:lnTo>
                  <a:lnTo>
                    <a:pt x="387" y="659"/>
                  </a:lnTo>
                  <a:lnTo>
                    <a:pt x="387" y="672"/>
                  </a:lnTo>
                  <a:lnTo>
                    <a:pt x="373" y="672"/>
                  </a:lnTo>
                  <a:lnTo>
                    <a:pt x="387" y="672"/>
                  </a:lnTo>
                  <a:lnTo>
                    <a:pt x="373" y="672"/>
                  </a:lnTo>
                  <a:lnTo>
                    <a:pt x="373" y="683"/>
                  </a:lnTo>
                  <a:lnTo>
                    <a:pt x="373" y="672"/>
                  </a:lnTo>
                  <a:lnTo>
                    <a:pt x="373" y="683"/>
                  </a:lnTo>
                  <a:lnTo>
                    <a:pt x="373" y="695"/>
                  </a:lnTo>
                  <a:lnTo>
                    <a:pt x="373" y="683"/>
                  </a:lnTo>
                  <a:lnTo>
                    <a:pt x="373" y="695"/>
                  </a:lnTo>
                  <a:lnTo>
                    <a:pt x="387" y="695"/>
                  </a:lnTo>
                  <a:lnTo>
                    <a:pt x="401" y="695"/>
                  </a:lnTo>
                  <a:lnTo>
                    <a:pt x="401" y="706"/>
                  </a:lnTo>
                  <a:lnTo>
                    <a:pt x="413" y="706"/>
                  </a:lnTo>
                  <a:lnTo>
                    <a:pt x="427" y="706"/>
                  </a:lnTo>
                  <a:lnTo>
                    <a:pt x="427" y="719"/>
                  </a:lnTo>
                  <a:lnTo>
                    <a:pt x="439" y="719"/>
                  </a:lnTo>
                  <a:lnTo>
                    <a:pt x="427" y="706"/>
                  </a:lnTo>
                  <a:lnTo>
                    <a:pt x="439" y="706"/>
                  </a:lnTo>
                  <a:lnTo>
                    <a:pt x="453" y="706"/>
                  </a:lnTo>
                  <a:lnTo>
                    <a:pt x="467" y="706"/>
                  </a:lnTo>
                  <a:lnTo>
                    <a:pt x="479" y="706"/>
                  </a:lnTo>
                  <a:lnTo>
                    <a:pt x="479" y="695"/>
                  </a:lnTo>
                  <a:lnTo>
                    <a:pt x="479" y="706"/>
                  </a:lnTo>
                  <a:lnTo>
                    <a:pt x="493" y="706"/>
                  </a:lnTo>
                  <a:lnTo>
                    <a:pt x="493" y="695"/>
                  </a:lnTo>
                  <a:lnTo>
                    <a:pt x="506" y="695"/>
                  </a:lnTo>
                  <a:lnTo>
                    <a:pt x="506" y="706"/>
                  </a:lnTo>
                  <a:lnTo>
                    <a:pt x="520" y="719"/>
                  </a:lnTo>
                  <a:lnTo>
                    <a:pt x="534" y="730"/>
                  </a:lnTo>
                  <a:lnTo>
                    <a:pt x="506" y="742"/>
                  </a:lnTo>
                  <a:lnTo>
                    <a:pt x="493" y="755"/>
                  </a:lnTo>
                  <a:lnTo>
                    <a:pt x="479" y="766"/>
                  </a:lnTo>
                  <a:lnTo>
                    <a:pt x="479" y="778"/>
                  </a:lnTo>
                  <a:lnTo>
                    <a:pt x="479" y="789"/>
                  </a:lnTo>
                  <a:lnTo>
                    <a:pt x="479" y="802"/>
                  </a:lnTo>
                  <a:lnTo>
                    <a:pt x="493" y="802"/>
                  </a:lnTo>
                  <a:lnTo>
                    <a:pt x="479" y="802"/>
                  </a:lnTo>
                  <a:lnTo>
                    <a:pt x="467" y="802"/>
                  </a:lnTo>
                  <a:lnTo>
                    <a:pt x="467" y="813"/>
                  </a:lnTo>
                  <a:lnTo>
                    <a:pt x="453" y="813"/>
                  </a:lnTo>
                  <a:lnTo>
                    <a:pt x="439" y="813"/>
                  </a:lnTo>
                  <a:lnTo>
                    <a:pt x="439" y="825"/>
                  </a:lnTo>
                  <a:lnTo>
                    <a:pt x="439" y="836"/>
                  </a:lnTo>
                  <a:lnTo>
                    <a:pt x="427" y="836"/>
                  </a:lnTo>
                  <a:lnTo>
                    <a:pt x="427" y="849"/>
                  </a:lnTo>
                  <a:lnTo>
                    <a:pt x="413" y="849"/>
                  </a:lnTo>
                  <a:lnTo>
                    <a:pt x="413" y="860"/>
                  </a:lnTo>
                  <a:lnTo>
                    <a:pt x="401" y="860"/>
                  </a:lnTo>
                  <a:lnTo>
                    <a:pt x="401" y="872"/>
                  </a:lnTo>
                  <a:lnTo>
                    <a:pt x="387" y="872"/>
                  </a:lnTo>
                  <a:lnTo>
                    <a:pt x="401" y="872"/>
                  </a:lnTo>
                  <a:lnTo>
                    <a:pt x="401" y="883"/>
                  </a:lnTo>
                  <a:lnTo>
                    <a:pt x="387" y="896"/>
                  </a:lnTo>
                  <a:lnTo>
                    <a:pt x="373" y="896"/>
                  </a:lnTo>
                  <a:lnTo>
                    <a:pt x="360" y="907"/>
                  </a:lnTo>
                  <a:lnTo>
                    <a:pt x="346" y="907"/>
                  </a:lnTo>
                  <a:lnTo>
                    <a:pt x="346" y="919"/>
                  </a:lnTo>
                  <a:lnTo>
                    <a:pt x="334" y="919"/>
                  </a:lnTo>
                  <a:lnTo>
                    <a:pt x="334" y="930"/>
                  </a:lnTo>
                  <a:lnTo>
                    <a:pt x="320" y="930"/>
                  </a:lnTo>
                  <a:lnTo>
                    <a:pt x="306" y="930"/>
                  </a:lnTo>
                  <a:lnTo>
                    <a:pt x="306" y="919"/>
                  </a:lnTo>
                  <a:lnTo>
                    <a:pt x="294" y="919"/>
                  </a:lnTo>
                  <a:lnTo>
                    <a:pt x="280" y="919"/>
                  </a:lnTo>
                  <a:lnTo>
                    <a:pt x="268" y="919"/>
                  </a:lnTo>
                  <a:lnTo>
                    <a:pt x="268" y="907"/>
                  </a:lnTo>
                  <a:lnTo>
                    <a:pt x="254" y="907"/>
                  </a:lnTo>
                  <a:lnTo>
                    <a:pt x="254" y="896"/>
                  </a:lnTo>
                  <a:lnTo>
                    <a:pt x="240" y="896"/>
                  </a:lnTo>
                  <a:lnTo>
                    <a:pt x="240" y="883"/>
                  </a:lnTo>
                  <a:lnTo>
                    <a:pt x="240" y="872"/>
                  </a:lnTo>
                  <a:lnTo>
                    <a:pt x="227" y="872"/>
                  </a:lnTo>
                  <a:lnTo>
                    <a:pt x="227" y="860"/>
                  </a:lnTo>
                  <a:lnTo>
                    <a:pt x="213" y="860"/>
                  </a:lnTo>
                  <a:lnTo>
                    <a:pt x="227" y="860"/>
                  </a:lnTo>
                  <a:lnTo>
                    <a:pt x="213" y="860"/>
                  </a:lnTo>
                  <a:lnTo>
                    <a:pt x="213" y="849"/>
                  </a:lnTo>
                  <a:lnTo>
                    <a:pt x="227" y="849"/>
                  </a:lnTo>
                  <a:lnTo>
                    <a:pt x="227" y="836"/>
                  </a:lnTo>
                  <a:lnTo>
                    <a:pt x="227" y="825"/>
                  </a:lnTo>
                  <a:lnTo>
                    <a:pt x="240" y="825"/>
                  </a:lnTo>
                  <a:lnTo>
                    <a:pt x="240" y="813"/>
                  </a:lnTo>
                  <a:lnTo>
                    <a:pt x="254" y="813"/>
                  </a:lnTo>
                  <a:lnTo>
                    <a:pt x="254" y="802"/>
                  </a:lnTo>
                  <a:lnTo>
                    <a:pt x="254" y="789"/>
                  </a:lnTo>
                  <a:lnTo>
                    <a:pt x="240" y="789"/>
                  </a:lnTo>
                  <a:lnTo>
                    <a:pt x="227" y="789"/>
                  </a:lnTo>
                  <a:lnTo>
                    <a:pt x="213" y="789"/>
                  </a:lnTo>
                  <a:lnTo>
                    <a:pt x="213" y="778"/>
                  </a:lnTo>
                  <a:lnTo>
                    <a:pt x="213" y="766"/>
                  </a:lnTo>
                  <a:lnTo>
                    <a:pt x="199" y="766"/>
                  </a:lnTo>
                  <a:lnTo>
                    <a:pt x="199" y="755"/>
                  </a:lnTo>
                  <a:lnTo>
                    <a:pt x="187" y="755"/>
                  </a:lnTo>
                  <a:lnTo>
                    <a:pt x="173" y="755"/>
                  </a:lnTo>
                  <a:lnTo>
                    <a:pt x="173" y="742"/>
                  </a:lnTo>
                  <a:lnTo>
                    <a:pt x="161" y="742"/>
                  </a:lnTo>
                  <a:lnTo>
                    <a:pt x="173" y="730"/>
                  </a:lnTo>
                  <a:lnTo>
                    <a:pt x="161" y="730"/>
                  </a:lnTo>
                  <a:lnTo>
                    <a:pt x="173" y="730"/>
                  </a:lnTo>
                  <a:lnTo>
                    <a:pt x="173" y="719"/>
                  </a:lnTo>
                  <a:lnTo>
                    <a:pt x="173" y="706"/>
                  </a:lnTo>
                  <a:lnTo>
                    <a:pt x="173" y="695"/>
                  </a:lnTo>
                  <a:lnTo>
                    <a:pt x="161" y="695"/>
                  </a:lnTo>
                  <a:lnTo>
                    <a:pt x="161" y="683"/>
                  </a:lnTo>
                  <a:lnTo>
                    <a:pt x="161" y="672"/>
                  </a:lnTo>
                  <a:lnTo>
                    <a:pt x="161" y="659"/>
                  </a:lnTo>
                  <a:lnTo>
                    <a:pt x="147" y="659"/>
                  </a:lnTo>
                  <a:lnTo>
                    <a:pt x="133" y="659"/>
                  </a:lnTo>
                  <a:lnTo>
                    <a:pt x="133" y="648"/>
                  </a:lnTo>
                  <a:lnTo>
                    <a:pt x="133" y="659"/>
                  </a:lnTo>
                  <a:lnTo>
                    <a:pt x="133" y="648"/>
                  </a:lnTo>
                  <a:lnTo>
                    <a:pt x="121" y="648"/>
                  </a:lnTo>
                  <a:lnTo>
                    <a:pt x="107" y="648"/>
                  </a:lnTo>
                  <a:lnTo>
                    <a:pt x="94" y="648"/>
                  </a:lnTo>
                  <a:lnTo>
                    <a:pt x="80" y="648"/>
                  </a:lnTo>
                  <a:lnTo>
                    <a:pt x="66" y="648"/>
                  </a:lnTo>
                  <a:lnTo>
                    <a:pt x="66" y="636"/>
                  </a:lnTo>
                  <a:lnTo>
                    <a:pt x="66" y="648"/>
                  </a:lnTo>
                  <a:lnTo>
                    <a:pt x="54" y="636"/>
                  </a:lnTo>
                  <a:lnTo>
                    <a:pt x="54" y="625"/>
                  </a:lnTo>
                  <a:lnTo>
                    <a:pt x="40" y="625"/>
                  </a:lnTo>
                  <a:lnTo>
                    <a:pt x="40" y="612"/>
                  </a:lnTo>
                  <a:lnTo>
                    <a:pt x="40" y="601"/>
                  </a:lnTo>
                  <a:lnTo>
                    <a:pt x="28" y="601"/>
                  </a:lnTo>
                  <a:lnTo>
                    <a:pt x="40" y="601"/>
                  </a:lnTo>
                  <a:lnTo>
                    <a:pt x="40" y="589"/>
                  </a:lnTo>
                  <a:lnTo>
                    <a:pt x="40" y="578"/>
                  </a:lnTo>
                  <a:lnTo>
                    <a:pt x="40" y="565"/>
                  </a:lnTo>
                  <a:lnTo>
                    <a:pt x="28" y="565"/>
                  </a:lnTo>
                  <a:lnTo>
                    <a:pt x="28" y="554"/>
                  </a:lnTo>
                  <a:lnTo>
                    <a:pt x="28" y="565"/>
                  </a:lnTo>
                  <a:lnTo>
                    <a:pt x="28" y="554"/>
                  </a:lnTo>
                  <a:lnTo>
                    <a:pt x="14" y="554"/>
                  </a:lnTo>
                  <a:lnTo>
                    <a:pt x="14" y="542"/>
                  </a:lnTo>
                  <a:lnTo>
                    <a:pt x="14" y="531"/>
                  </a:lnTo>
                  <a:lnTo>
                    <a:pt x="28" y="531"/>
                  </a:lnTo>
                  <a:lnTo>
                    <a:pt x="14" y="531"/>
                  </a:lnTo>
                  <a:lnTo>
                    <a:pt x="14" y="518"/>
                  </a:lnTo>
                  <a:lnTo>
                    <a:pt x="14" y="507"/>
                  </a:lnTo>
                  <a:lnTo>
                    <a:pt x="14" y="495"/>
                  </a:lnTo>
                  <a:lnTo>
                    <a:pt x="28" y="495"/>
                  </a:lnTo>
                  <a:lnTo>
                    <a:pt x="28" y="482"/>
                  </a:lnTo>
                  <a:lnTo>
                    <a:pt x="28" y="471"/>
                  </a:lnTo>
                  <a:lnTo>
                    <a:pt x="28" y="459"/>
                  </a:lnTo>
                  <a:lnTo>
                    <a:pt x="28" y="448"/>
                  </a:lnTo>
                  <a:lnTo>
                    <a:pt x="28" y="435"/>
                  </a:lnTo>
                  <a:lnTo>
                    <a:pt x="28" y="424"/>
                  </a:lnTo>
                  <a:lnTo>
                    <a:pt x="28" y="412"/>
                  </a:lnTo>
                  <a:lnTo>
                    <a:pt x="28" y="401"/>
                  </a:lnTo>
                  <a:lnTo>
                    <a:pt x="28" y="388"/>
                  </a:lnTo>
                  <a:lnTo>
                    <a:pt x="28" y="377"/>
                  </a:lnTo>
                  <a:lnTo>
                    <a:pt x="14" y="377"/>
                  </a:lnTo>
                  <a:lnTo>
                    <a:pt x="14" y="365"/>
                  </a:lnTo>
                  <a:lnTo>
                    <a:pt x="0" y="365"/>
                  </a:lnTo>
                  <a:lnTo>
                    <a:pt x="0" y="354"/>
                  </a:lnTo>
                  <a:lnTo>
                    <a:pt x="0" y="341"/>
                  </a:lnTo>
                  <a:lnTo>
                    <a:pt x="0" y="354"/>
                  </a:lnTo>
                  <a:lnTo>
                    <a:pt x="0" y="341"/>
                  </a:lnTo>
                  <a:lnTo>
                    <a:pt x="14" y="341"/>
                  </a:lnTo>
                  <a:lnTo>
                    <a:pt x="28" y="341"/>
                  </a:lnTo>
                  <a:lnTo>
                    <a:pt x="14" y="341"/>
                  </a:lnTo>
                  <a:lnTo>
                    <a:pt x="28" y="341"/>
                  </a:lnTo>
                  <a:lnTo>
                    <a:pt x="28" y="330"/>
                  </a:lnTo>
                  <a:lnTo>
                    <a:pt x="28" y="341"/>
                  </a:lnTo>
                  <a:lnTo>
                    <a:pt x="28" y="330"/>
                  </a:lnTo>
                  <a:lnTo>
                    <a:pt x="28" y="318"/>
                  </a:lnTo>
                  <a:lnTo>
                    <a:pt x="28" y="307"/>
                  </a:lnTo>
                  <a:lnTo>
                    <a:pt x="28" y="294"/>
                  </a:lnTo>
                  <a:lnTo>
                    <a:pt x="40" y="294"/>
                  </a:lnTo>
                  <a:lnTo>
                    <a:pt x="40" y="283"/>
                  </a:lnTo>
                  <a:lnTo>
                    <a:pt x="40" y="271"/>
                  </a:lnTo>
                  <a:lnTo>
                    <a:pt x="54" y="271"/>
                  </a:lnTo>
                  <a:lnTo>
                    <a:pt x="54" y="260"/>
                  </a:lnTo>
                  <a:lnTo>
                    <a:pt x="54" y="247"/>
                  </a:lnTo>
                  <a:lnTo>
                    <a:pt x="66" y="247"/>
                  </a:lnTo>
                  <a:lnTo>
                    <a:pt x="66" y="235"/>
                  </a:lnTo>
                  <a:lnTo>
                    <a:pt x="80" y="235"/>
                  </a:lnTo>
                  <a:lnTo>
                    <a:pt x="80" y="224"/>
                  </a:lnTo>
                  <a:lnTo>
                    <a:pt x="66" y="224"/>
                  </a:lnTo>
                  <a:lnTo>
                    <a:pt x="54" y="224"/>
                  </a:lnTo>
                  <a:lnTo>
                    <a:pt x="54" y="211"/>
                  </a:lnTo>
                  <a:lnTo>
                    <a:pt x="66" y="211"/>
                  </a:lnTo>
                  <a:lnTo>
                    <a:pt x="66" y="200"/>
                  </a:lnTo>
                  <a:lnTo>
                    <a:pt x="66" y="188"/>
                  </a:lnTo>
                  <a:lnTo>
                    <a:pt x="66" y="177"/>
                  </a:lnTo>
                  <a:lnTo>
                    <a:pt x="54" y="177"/>
                  </a:lnTo>
                  <a:lnTo>
                    <a:pt x="54" y="164"/>
                  </a:lnTo>
                  <a:lnTo>
                    <a:pt x="66" y="164"/>
                  </a:lnTo>
                  <a:lnTo>
                    <a:pt x="66" y="177"/>
                  </a:lnTo>
                  <a:lnTo>
                    <a:pt x="80" y="177"/>
                  </a:lnTo>
                  <a:lnTo>
                    <a:pt x="94" y="177"/>
                  </a:lnTo>
                  <a:lnTo>
                    <a:pt x="94" y="164"/>
                  </a:lnTo>
                  <a:lnTo>
                    <a:pt x="94" y="153"/>
                  </a:lnTo>
                  <a:lnTo>
                    <a:pt x="94" y="141"/>
                  </a:lnTo>
                  <a:lnTo>
                    <a:pt x="107" y="141"/>
                  </a:lnTo>
                  <a:lnTo>
                    <a:pt x="107" y="130"/>
                  </a:lnTo>
                  <a:lnTo>
                    <a:pt x="121" y="130"/>
                  </a:lnTo>
                  <a:lnTo>
                    <a:pt x="133" y="130"/>
                  </a:lnTo>
                  <a:lnTo>
                    <a:pt x="133" y="117"/>
                  </a:lnTo>
                  <a:lnTo>
                    <a:pt x="133" y="106"/>
                  </a:lnTo>
                  <a:lnTo>
                    <a:pt x="147" y="106"/>
                  </a:lnTo>
                  <a:lnTo>
                    <a:pt x="147" y="94"/>
                  </a:lnTo>
                  <a:lnTo>
                    <a:pt x="161" y="94"/>
                  </a:lnTo>
                  <a:lnTo>
                    <a:pt x="161" y="83"/>
                  </a:lnTo>
                  <a:lnTo>
                    <a:pt x="161" y="70"/>
                  </a:lnTo>
                  <a:lnTo>
                    <a:pt x="173" y="70"/>
                  </a:lnTo>
                  <a:lnTo>
                    <a:pt x="173" y="59"/>
                  </a:lnTo>
                  <a:lnTo>
                    <a:pt x="187" y="59"/>
                  </a:lnTo>
                  <a:lnTo>
                    <a:pt x="173" y="59"/>
                  </a:lnTo>
                  <a:lnTo>
                    <a:pt x="173" y="47"/>
                  </a:lnTo>
                  <a:lnTo>
                    <a:pt x="173" y="36"/>
                  </a:lnTo>
                  <a:lnTo>
                    <a:pt x="173" y="23"/>
                  </a:lnTo>
                  <a:lnTo>
                    <a:pt x="254" y="47"/>
                  </a:lnTo>
                  <a:lnTo>
                    <a:pt x="268" y="47"/>
                  </a:lnTo>
                  <a:lnTo>
                    <a:pt x="360" y="83"/>
                  </a:lnTo>
                  <a:lnTo>
                    <a:pt x="387" y="70"/>
                  </a:lnTo>
                  <a:lnTo>
                    <a:pt x="506" y="13"/>
                  </a:lnTo>
                  <a:lnTo>
                    <a:pt x="520" y="13"/>
                  </a:lnTo>
                  <a:lnTo>
                    <a:pt x="546" y="0"/>
                  </a:lnTo>
                  <a:lnTo>
                    <a:pt x="546" y="13"/>
                  </a:lnTo>
                  <a:lnTo>
                    <a:pt x="546" y="0"/>
                  </a:lnTo>
                  <a:lnTo>
                    <a:pt x="546" y="13"/>
                  </a:lnTo>
                  <a:lnTo>
                    <a:pt x="546" y="23"/>
                  </a:lnTo>
                  <a:lnTo>
                    <a:pt x="546" y="36"/>
                  </a:lnTo>
                  <a:lnTo>
                    <a:pt x="546" y="47"/>
                  </a:lnTo>
                  <a:lnTo>
                    <a:pt x="546" y="36"/>
                  </a:lnTo>
                  <a:lnTo>
                    <a:pt x="546" y="47"/>
                  </a:lnTo>
                  <a:lnTo>
                    <a:pt x="546" y="59"/>
                  </a:lnTo>
                  <a:lnTo>
                    <a:pt x="546" y="70"/>
                  </a:lnTo>
                  <a:lnTo>
                    <a:pt x="534" y="70"/>
                  </a:lnTo>
                  <a:lnTo>
                    <a:pt x="546" y="70"/>
                  </a:lnTo>
                  <a:lnTo>
                    <a:pt x="534" y="70"/>
                  </a:lnTo>
                  <a:lnTo>
                    <a:pt x="534" y="83"/>
                  </a:lnTo>
                  <a:lnTo>
                    <a:pt x="546" y="83"/>
                  </a:lnTo>
                  <a:lnTo>
                    <a:pt x="534" y="83"/>
                  </a:lnTo>
                  <a:lnTo>
                    <a:pt x="534" y="94"/>
                  </a:lnTo>
                  <a:lnTo>
                    <a:pt x="534" y="106"/>
                  </a:lnTo>
                  <a:lnTo>
                    <a:pt x="534" y="117"/>
                  </a:lnTo>
                  <a:lnTo>
                    <a:pt x="520" y="117"/>
                  </a:lnTo>
                  <a:lnTo>
                    <a:pt x="520" y="130"/>
                  </a:lnTo>
                  <a:lnTo>
                    <a:pt x="506" y="130"/>
                  </a:lnTo>
                  <a:lnTo>
                    <a:pt x="506" y="141"/>
                  </a:lnTo>
                  <a:lnTo>
                    <a:pt x="493" y="141"/>
                  </a:lnTo>
                  <a:lnTo>
                    <a:pt x="506" y="141"/>
                  </a:lnTo>
                  <a:lnTo>
                    <a:pt x="493" y="141"/>
                  </a:lnTo>
                  <a:lnTo>
                    <a:pt x="493" y="153"/>
                  </a:lnTo>
                  <a:lnTo>
                    <a:pt x="493" y="164"/>
                  </a:lnTo>
                  <a:lnTo>
                    <a:pt x="506" y="164"/>
                  </a:lnTo>
                  <a:lnTo>
                    <a:pt x="520" y="164"/>
                  </a:lnTo>
                  <a:lnTo>
                    <a:pt x="506" y="164"/>
                  </a:lnTo>
                  <a:lnTo>
                    <a:pt x="506" y="177"/>
                  </a:lnTo>
                  <a:lnTo>
                    <a:pt x="520" y="177"/>
                  </a:lnTo>
                  <a:lnTo>
                    <a:pt x="534" y="177"/>
                  </a:lnTo>
                  <a:lnTo>
                    <a:pt x="520" y="177"/>
                  </a:lnTo>
                  <a:lnTo>
                    <a:pt x="520" y="188"/>
                  </a:lnTo>
                  <a:lnTo>
                    <a:pt x="506" y="188"/>
                  </a:lnTo>
                  <a:lnTo>
                    <a:pt x="506" y="200"/>
                  </a:lnTo>
                  <a:lnTo>
                    <a:pt x="506" y="211"/>
                  </a:lnTo>
                  <a:lnTo>
                    <a:pt x="520" y="211"/>
                  </a:lnTo>
                  <a:lnTo>
                    <a:pt x="506" y="211"/>
                  </a:lnTo>
                  <a:lnTo>
                    <a:pt x="520" y="211"/>
                  </a:lnTo>
                  <a:lnTo>
                    <a:pt x="520" y="224"/>
                  </a:lnTo>
                  <a:lnTo>
                    <a:pt x="534" y="224"/>
                  </a:lnTo>
                  <a:lnTo>
                    <a:pt x="534" y="235"/>
                  </a:lnTo>
                  <a:lnTo>
                    <a:pt x="534" y="247"/>
                  </a:lnTo>
                  <a:lnTo>
                    <a:pt x="546" y="247"/>
                  </a:lnTo>
                  <a:lnTo>
                    <a:pt x="546" y="260"/>
                  </a:lnTo>
                  <a:lnTo>
                    <a:pt x="534" y="260"/>
                  </a:lnTo>
                  <a:lnTo>
                    <a:pt x="546" y="260"/>
                  </a:lnTo>
                  <a:lnTo>
                    <a:pt x="534" y="260"/>
                  </a:lnTo>
                  <a:lnTo>
                    <a:pt x="546" y="260"/>
                  </a:lnTo>
                  <a:lnTo>
                    <a:pt x="534" y="260"/>
                  </a:lnTo>
                  <a:lnTo>
                    <a:pt x="546" y="260"/>
                  </a:lnTo>
                  <a:lnTo>
                    <a:pt x="546" y="271"/>
                  </a:lnTo>
                  <a:lnTo>
                    <a:pt x="506" y="271"/>
                  </a:lnTo>
                  <a:lnTo>
                    <a:pt x="506" y="283"/>
                  </a:lnTo>
                  <a:lnTo>
                    <a:pt x="493" y="283"/>
                  </a:lnTo>
                  <a:lnTo>
                    <a:pt x="506" y="294"/>
                  </a:lnTo>
                  <a:lnTo>
                    <a:pt x="506" y="307"/>
                  </a:lnTo>
                  <a:lnTo>
                    <a:pt x="493" y="307"/>
                  </a:lnTo>
                  <a:lnTo>
                    <a:pt x="493" y="318"/>
                  </a:lnTo>
                  <a:lnTo>
                    <a:pt x="479" y="318"/>
                  </a:lnTo>
                  <a:lnTo>
                    <a:pt x="479" y="330"/>
                  </a:lnTo>
                  <a:lnTo>
                    <a:pt x="467" y="330"/>
                  </a:lnTo>
                  <a:lnTo>
                    <a:pt x="467" y="341"/>
                  </a:lnTo>
                  <a:lnTo>
                    <a:pt x="453" y="341"/>
                  </a:lnTo>
                  <a:lnTo>
                    <a:pt x="453" y="354"/>
                  </a:lnTo>
                  <a:lnTo>
                    <a:pt x="439" y="354"/>
                  </a:lnTo>
                  <a:lnTo>
                    <a:pt x="453" y="354"/>
                  </a:lnTo>
                  <a:lnTo>
                    <a:pt x="453" y="365"/>
                  </a:lnTo>
                  <a:lnTo>
                    <a:pt x="439" y="365"/>
                  </a:lnTo>
                  <a:lnTo>
                    <a:pt x="439" y="377"/>
                  </a:lnTo>
                  <a:lnTo>
                    <a:pt x="453" y="377"/>
                  </a:lnTo>
                  <a:lnTo>
                    <a:pt x="439" y="377"/>
                  </a:lnTo>
                  <a:lnTo>
                    <a:pt x="439" y="388"/>
                  </a:lnTo>
                  <a:lnTo>
                    <a:pt x="427" y="388"/>
                  </a:lnTo>
                  <a:lnTo>
                    <a:pt x="413" y="388"/>
                  </a:lnTo>
                  <a:lnTo>
                    <a:pt x="413" y="401"/>
                  </a:lnTo>
                  <a:lnTo>
                    <a:pt x="413" y="412"/>
                  </a:lnTo>
                  <a:lnTo>
                    <a:pt x="413" y="424"/>
                  </a:lnTo>
                  <a:lnTo>
                    <a:pt x="413" y="435"/>
                  </a:lnTo>
                  <a:lnTo>
                    <a:pt x="427" y="435"/>
                  </a:lnTo>
                  <a:lnTo>
                    <a:pt x="427" y="448"/>
                  </a:lnTo>
                  <a:lnTo>
                    <a:pt x="427" y="435"/>
                  </a:lnTo>
                  <a:lnTo>
                    <a:pt x="427" y="448"/>
                  </a:lnTo>
                  <a:lnTo>
                    <a:pt x="427" y="459"/>
                  </a:lnTo>
                  <a:lnTo>
                    <a:pt x="439" y="459"/>
                  </a:lnTo>
                  <a:lnTo>
                    <a:pt x="439" y="471"/>
                  </a:lnTo>
                  <a:lnTo>
                    <a:pt x="453" y="471"/>
                  </a:lnTo>
                  <a:lnTo>
                    <a:pt x="453" y="482"/>
                  </a:lnTo>
                  <a:lnTo>
                    <a:pt x="467" y="482"/>
                  </a:lnTo>
                  <a:lnTo>
                    <a:pt x="467" y="495"/>
                  </a:lnTo>
                  <a:lnTo>
                    <a:pt x="453" y="495"/>
                  </a:lnTo>
                  <a:lnTo>
                    <a:pt x="453" y="507"/>
                  </a:lnTo>
                  <a:lnTo>
                    <a:pt x="439" y="507"/>
                  </a:lnTo>
                  <a:lnTo>
                    <a:pt x="439" y="518"/>
                  </a:lnTo>
                  <a:lnTo>
                    <a:pt x="439" y="531"/>
                  </a:lnTo>
                  <a:lnTo>
                    <a:pt x="439" y="542"/>
                  </a:lnTo>
                  <a:lnTo>
                    <a:pt x="427" y="531"/>
                  </a:lnTo>
                  <a:lnTo>
                    <a:pt x="427" y="542"/>
                  </a:lnTo>
                  <a:lnTo>
                    <a:pt x="427" y="554"/>
                  </a:lnTo>
                  <a:lnTo>
                    <a:pt x="413" y="554"/>
                  </a:lnTo>
                  <a:lnTo>
                    <a:pt x="401" y="554"/>
                  </a:lnTo>
                  <a:lnTo>
                    <a:pt x="401" y="542"/>
                  </a:lnTo>
                  <a:lnTo>
                    <a:pt x="413" y="542"/>
                  </a:lnTo>
                  <a:lnTo>
                    <a:pt x="401" y="542"/>
                  </a:lnTo>
                  <a:lnTo>
                    <a:pt x="413" y="542"/>
                  </a:lnTo>
                  <a:lnTo>
                    <a:pt x="401" y="542"/>
                  </a:lnTo>
                  <a:lnTo>
                    <a:pt x="387" y="542"/>
                  </a:lnTo>
                  <a:lnTo>
                    <a:pt x="401" y="542"/>
                  </a:lnTo>
                  <a:lnTo>
                    <a:pt x="387" y="542"/>
                  </a:lnTo>
                  <a:lnTo>
                    <a:pt x="387" y="531"/>
                  </a:lnTo>
                  <a:lnTo>
                    <a:pt x="373" y="531"/>
                  </a:lnTo>
                  <a:lnTo>
                    <a:pt x="373" y="518"/>
                  </a:lnTo>
                  <a:lnTo>
                    <a:pt x="360" y="518"/>
                  </a:lnTo>
                  <a:lnTo>
                    <a:pt x="360" y="507"/>
                  </a:lnTo>
                  <a:lnTo>
                    <a:pt x="360" y="518"/>
                  </a:lnTo>
                  <a:lnTo>
                    <a:pt x="360" y="507"/>
                  </a:lnTo>
                  <a:lnTo>
                    <a:pt x="360" y="518"/>
                  </a:lnTo>
                  <a:lnTo>
                    <a:pt x="346" y="518"/>
                  </a:lnTo>
                  <a:lnTo>
                    <a:pt x="346" y="507"/>
                  </a:lnTo>
                  <a:lnTo>
                    <a:pt x="346" y="495"/>
                  </a:lnTo>
                  <a:lnTo>
                    <a:pt x="346" y="507"/>
                  </a:lnTo>
                  <a:lnTo>
                    <a:pt x="346" y="495"/>
                  </a:lnTo>
                  <a:lnTo>
                    <a:pt x="334" y="495"/>
                  </a:lnTo>
                  <a:lnTo>
                    <a:pt x="346" y="495"/>
                  </a:lnTo>
                  <a:lnTo>
                    <a:pt x="334" y="495"/>
                  </a:lnTo>
                  <a:lnTo>
                    <a:pt x="334" y="482"/>
                  </a:lnTo>
                  <a:lnTo>
                    <a:pt x="334" y="495"/>
                  </a:lnTo>
                  <a:lnTo>
                    <a:pt x="334" y="482"/>
                  </a:lnTo>
                  <a:lnTo>
                    <a:pt x="320" y="482"/>
                  </a:lnTo>
                  <a:lnTo>
                    <a:pt x="320" y="495"/>
                  </a:lnTo>
                  <a:lnTo>
                    <a:pt x="320" y="482"/>
                  </a:lnTo>
                  <a:lnTo>
                    <a:pt x="320" y="495"/>
                  </a:lnTo>
                  <a:lnTo>
                    <a:pt x="320" y="482"/>
                  </a:lnTo>
                  <a:lnTo>
                    <a:pt x="320" y="495"/>
                  </a:lnTo>
                  <a:lnTo>
                    <a:pt x="334" y="495"/>
                  </a:lnTo>
                  <a:lnTo>
                    <a:pt x="320" y="495"/>
                  </a:lnTo>
                  <a:lnTo>
                    <a:pt x="334" y="495"/>
                  </a:lnTo>
                  <a:lnTo>
                    <a:pt x="334" y="507"/>
                  </a:lnTo>
                  <a:lnTo>
                    <a:pt x="334" y="495"/>
                  </a:lnTo>
                  <a:lnTo>
                    <a:pt x="334" y="507"/>
                  </a:lnTo>
                  <a:lnTo>
                    <a:pt x="320" y="507"/>
                  </a:lnTo>
                  <a:lnTo>
                    <a:pt x="320" y="495"/>
                  </a:lnTo>
                  <a:lnTo>
                    <a:pt x="306" y="495"/>
                  </a:lnTo>
                  <a:lnTo>
                    <a:pt x="306" y="507"/>
                  </a:lnTo>
                  <a:lnTo>
                    <a:pt x="306" y="495"/>
                  </a:lnTo>
                  <a:lnTo>
                    <a:pt x="294" y="495"/>
                  </a:lnTo>
                  <a:lnTo>
                    <a:pt x="306" y="495"/>
                  </a:lnTo>
                  <a:lnTo>
                    <a:pt x="294" y="495"/>
                  </a:lnTo>
                  <a:lnTo>
                    <a:pt x="280" y="495"/>
                  </a:lnTo>
                  <a:lnTo>
                    <a:pt x="294" y="495"/>
                  </a:lnTo>
                  <a:lnTo>
                    <a:pt x="280" y="495"/>
                  </a:lnTo>
                  <a:lnTo>
                    <a:pt x="280" y="507"/>
                  </a:lnTo>
                  <a:lnTo>
                    <a:pt x="294" y="507"/>
                  </a:lnTo>
                  <a:lnTo>
                    <a:pt x="280" y="507"/>
                  </a:lnTo>
                  <a:lnTo>
                    <a:pt x="294" y="507"/>
                  </a:lnTo>
                  <a:lnTo>
                    <a:pt x="306" y="507"/>
                  </a:lnTo>
                  <a:lnTo>
                    <a:pt x="294" y="507"/>
                  </a:lnTo>
                  <a:lnTo>
                    <a:pt x="294" y="518"/>
                  </a:lnTo>
                  <a:lnTo>
                    <a:pt x="294" y="507"/>
                  </a:lnTo>
                  <a:lnTo>
                    <a:pt x="294" y="518"/>
                  </a:lnTo>
                  <a:lnTo>
                    <a:pt x="294" y="507"/>
                  </a:lnTo>
                  <a:lnTo>
                    <a:pt x="294" y="518"/>
                  </a:lnTo>
                  <a:lnTo>
                    <a:pt x="294" y="507"/>
                  </a:lnTo>
                  <a:lnTo>
                    <a:pt x="294" y="518"/>
                  </a:lnTo>
                  <a:lnTo>
                    <a:pt x="294" y="507"/>
                  </a:lnTo>
                  <a:lnTo>
                    <a:pt x="280" y="507"/>
                  </a:lnTo>
                  <a:lnTo>
                    <a:pt x="280" y="518"/>
                  </a:lnTo>
                  <a:lnTo>
                    <a:pt x="280" y="507"/>
                  </a:lnTo>
                  <a:lnTo>
                    <a:pt x="280" y="518"/>
                  </a:lnTo>
                  <a:lnTo>
                    <a:pt x="280" y="507"/>
                  </a:lnTo>
                  <a:lnTo>
                    <a:pt x="280" y="518"/>
                  </a:lnTo>
                  <a:lnTo>
                    <a:pt x="268" y="518"/>
                  </a:lnTo>
                  <a:lnTo>
                    <a:pt x="280" y="518"/>
                  </a:lnTo>
                  <a:lnTo>
                    <a:pt x="268" y="518"/>
                  </a:lnTo>
                  <a:lnTo>
                    <a:pt x="280" y="518"/>
                  </a:lnTo>
                  <a:lnTo>
                    <a:pt x="268" y="518"/>
                  </a:lnTo>
                  <a:lnTo>
                    <a:pt x="280" y="518"/>
                  </a:lnTo>
                  <a:lnTo>
                    <a:pt x="280" y="531"/>
                  </a:lnTo>
                  <a:lnTo>
                    <a:pt x="280" y="542"/>
                  </a:lnTo>
                  <a:lnTo>
                    <a:pt x="294" y="542"/>
                  </a:lnTo>
                  <a:lnTo>
                    <a:pt x="294" y="554"/>
                  </a:lnTo>
                  <a:lnTo>
                    <a:pt x="294" y="565"/>
                  </a:lnTo>
                  <a:lnTo>
                    <a:pt x="306" y="565"/>
                  </a:lnTo>
                  <a:lnTo>
                    <a:pt x="306" y="578"/>
                  </a:lnTo>
                  <a:lnTo>
                    <a:pt x="306" y="589"/>
                  </a:lnTo>
                  <a:lnTo>
                    <a:pt x="320" y="589"/>
                  </a:lnTo>
                  <a:lnTo>
                    <a:pt x="306" y="589"/>
                  </a:lnTo>
                  <a:lnTo>
                    <a:pt x="294" y="589"/>
                  </a:lnTo>
                  <a:lnTo>
                    <a:pt x="294" y="578"/>
                  </a:lnTo>
                  <a:lnTo>
                    <a:pt x="294" y="565"/>
                  </a:lnTo>
                  <a:lnTo>
                    <a:pt x="280" y="565"/>
                  </a:lnTo>
                  <a:lnTo>
                    <a:pt x="280" y="554"/>
                  </a:lnTo>
                  <a:lnTo>
                    <a:pt x="268" y="554"/>
                  </a:lnTo>
                  <a:lnTo>
                    <a:pt x="280" y="554"/>
                  </a:lnTo>
                  <a:lnTo>
                    <a:pt x="268" y="554"/>
                  </a:lnTo>
                  <a:lnTo>
                    <a:pt x="280" y="554"/>
                  </a:lnTo>
                  <a:lnTo>
                    <a:pt x="268" y="554"/>
                  </a:lnTo>
                  <a:lnTo>
                    <a:pt x="268" y="565"/>
                  </a:lnTo>
                  <a:lnTo>
                    <a:pt x="280" y="565"/>
                  </a:lnTo>
                  <a:lnTo>
                    <a:pt x="280" y="554"/>
                  </a:lnTo>
                  <a:lnTo>
                    <a:pt x="280" y="565"/>
                  </a:lnTo>
                  <a:lnTo>
                    <a:pt x="268" y="565"/>
                  </a:lnTo>
                  <a:lnTo>
                    <a:pt x="280" y="565"/>
                  </a:lnTo>
                  <a:lnTo>
                    <a:pt x="268" y="565"/>
                  </a:lnTo>
                  <a:lnTo>
                    <a:pt x="280" y="565"/>
                  </a:lnTo>
                  <a:lnTo>
                    <a:pt x="280" y="578"/>
                  </a:lnTo>
                  <a:lnTo>
                    <a:pt x="268" y="578"/>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algn="ctr">
                <a:spcBef>
                  <a:spcPct val="0"/>
                </a:spcBef>
              </a:pPr>
              <a:endParaRPr lang="es-PE" sz="3600" b="1" kern="0">
                <a:solidFill>
                  <a:sysClr val="window" lastClr="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48" name="Freeform 30">
              <a:extLst>
                <a:ext uri="{FF2B5EF4-FFF2-40B4-BE49-F238E27FC236}">
                  <a16:creationId xmlns="" xmlns:a16="http://schemas.microsoft.com/office/drawing/2014/main" id="{8ECC0F23-EE55-1383-8BA8-F1782D625FED}"/>
                </a:ext>
              </a:extLst>
            </p:cNvPr>
            <p:cNvSpPr>
              <a:spLocks/>
            </p:cNvSpPr>
            <p:nvPr/>
          </p:nvSpPr>
          <p:spPr bwMode="auto">
            <a:xfrm>
              <a:off x="4019476" y="5784897"/>
              <a:ext cx="429011" cy="433505"/>
            </a:xfrm>
            <a:custGeom>
              <a:avLst/>
              <a:gdLst>
                <a:gd name="T0" fmla="*/ 3194791 w 377"/>
                <a:gd name="T1" fmla="*/ 26956818 h 316"/>
                <a:gd name="T2" fmla="*/ 3194791 w 377"/>
                <a:gd name="T3" fmla="*/ 26956818 h 316"/>
                <a:gd name="T4" fmla="*/ 3194791 w 377"/>
                <a:gd name="T5" fmla="*/ 26956818 h 316"/>
                <a:gd name="T6" fmla="*/ 3194791 w 377"/>
                <a:gd name="T7" fmla="*/ 26956818 h 316"/>
                <a:gd name="T8" fmla="*/ 3194791 w 377"/>
                <a:gd name="T9" fmla="*/ 25159430 h 316"/>
                <a:gd name="T10" fmla="*/ 3194791 w 377"/>
                <a:gd name="T11" fmla="*/ 25159430 h 316"/>
                <a:gd name="T12" fmla="*/ 3194791 w 377"/>
                <a:gd name="T13" fmla="*/ 23362041 h 316"/>
                <a:gd name="T14" fmla="*/ 3194791 w 377"/>
                <a:gd name="T15" fmla="*/ 23362041 h 316"/>
                <a:gd name="T16" fmla="*/ 3194791 w 377"/>
                <a:gd name="T17" fmla="*/ 21564647 h 316"/>
                <a:gd name="T18" fmla="*/ 0 w 377"/>
                <a:gd name="T19" fmla="*/ 21564647 h 316"/>
                <a:gd name="T20" fmla="*/ 3194791 w 377"/>
                <a:gd name="T21" fmla="*/ 17971211 h 316"/>
                <a:gd name="T22" fmla="*/ 3194791 w 377"/>
                <a:gd name="T23" fmla="*/ 17971211 h 316"/>
                <a:gd name="T24" fmla="*/ 3194791 w 377"/>
                <a:gd name="T25" fmla="*/ 17971211 h 316"/>
                <a:gd name="T26" fmla="*/ 3194791 w 377"/>
                <a:gd name="T27" fmla="*/ 16173822 h 316"/>
                <a:gd name="T28" fmla="*/ 3194791 w 377"/>
                <a:gd name="T29" fmla="*/ 16173822 h 316"/>
                <a:gd name="T30" fmla="*/ 3194791 w 377"/>
                <a:gd name="T31" fmla="*/ 14376433 h 316"/>
                <a:gd name="T32" fmla="*/ 3194791 w 377"/>
                <a:gd name="T33" fmla="*/ 12579044 h 316"/>
                <a:gd name="T34" fmla="*/ 3194791 w 377"/>
                <a:gd name="T35" fmla="*/ 10782994 h 316"/>
                <a:gd name="T36" fmla="*/ 3194791 w 377"/>
                <a:gd name="T37" fmla="*/ 8985605 h 316"/>
                <a:gd name="T38" fmla="*/ 3194791 w 377"/>
                <a:gd name="T39" fmla="*/ 8985605 h 316"/>
                <a:gd name="T40" fmla="*/ 3194791 w 377"/>
                <a:gd name="T41" fmla="*/ 8985605 h 316"/>
                <a:gd name="T42" fmla="*/ 3194791 w 377"/>
                <a:gd name="T43" fmla="*/ 7188216 h 316"/>
                <a:gd name="T44" fmla="*/ 3194791 w 377"/>
                <a:gd name="T45" fmla="*/ 5390826 h 316"/>
                <a:gd name="T46" fmla="*/ 3194791 w 377"/>
                <a:gd name="T47" fmla="*/ 5390826 h 316"/>
                <a:gd name="T48" fmla="*/ 3194791 w 377"/>
                <a:gd name="T49" fmla="*/ 5390826 h 316"/>
                <a:gd name="T50" fmla="*/ 3194791 w 377"/>
                <a:gd name="T51" fmla="*/ 5390826 h 316"/>
                <a:gd name="T52" fmla="*/ 3194791 w 377"/>
                <a:gd name="T53" fmla="*/ 5390826 h 316"/>
                <a:gd name="T54" fmla="*/ 3194791 w 377"/>
                <a:gd name="T55" fmla="*/ 5390826 h 316"/>
                <a:gd name="T56" fmla="*/ 3194791 w 377"/>
                <a:gd name="T57" fmla="*/ 5390826 h 316"/>
                <a:gd name="T58" fmla="*/ 3194791 w 377"/>
                <a:gd name="T59" fmla="*/ 0 h 316"/>
                <a:gd name="T60" fmla="*/ 3194791 w 377"/>
                <a:gd name="T61" fmla="*/ 5390826 h 316"/>
                <a:gd name="T62" fmla="*/ 3194791 w 377"/>
                <a:gd name="T63" fmla="*/ 5390826 h 316"/>
                <a:gd name="T64" fmla="*/ 3194791 w 377"/>
                <a:gd name="T65" fmla="*/ 5390826 h 316"/>
                <a:gd name="T66" fmla="*/ 3194791 w 377"/>
                <a:gd name="T67" fmla="*/ 5390826 h 316"/>
                <a:gd name="T68" fmla="*/ 3194791 w 377"/>
                <a:gd name="T69" fmla="*/ 5390826 h 316"/>
                <a:gd name="T70" fmla="*/ 3194791 w 377"/>
                <a:gd name="T71" fmla="*/ 5390826 h 316"/>
                <a:gd name="T72" fmla="*/ 3194791 w 377"/>
                <a:gd name="T73" fmla="*/ 5390826 h 316"/>
                <a:gd name="T74" fmla="*/ 4792818 w 377"/>
                <a:gd name="T75" fmla="*/ 5390826 h 316"/>
                <a:gd name="T76" fmla="*/ 4792818 w 377"/>
                <a:gd name="T77" fmla="*/ 7188216 h 316"/>
                <a:gd name="T78" fmla="*/ 4792818 w 377"/>
                <a:gd name="T79" fmla="*/ 8985605 h 316"/>
                <a:gd name="T80" fmla="*/ 4792818 w 377"/>
                <a:gd name="T81" fmla="*/ 8985605 h 316"/>
                <a:gd name="T82" fmla="*/ 6389583 w 377"/>
                <a:gd name="T83" fmla="*/ 8985605 h 316"/>
                <a:gd name="T84" fmla="*/ 6389583 w 377"/>
                <a:gd name="T85" fmla="*/ 10782994 h 316"/>
                <a:gd name="T86" fmla="*/ 6389583 w 377"/>
                <a:gd name="T87" fmla="*/ 10782994 h 316"/>
                <a:gd name="T88" fmla="*/ 7987609 w 377"/>
                <a:gd name="T89" fmla="*/ 12579044 h 316"/>
                <a:gd name="T90" fmla="*/ 7987609 w 377"/>
                <a:gd name="T91" fmla="*/ 16173822 h 316"/>
                <a:gd name="T92" fmla="*/ 6389583 w 377"/>
                <a:gd name="T93" fmla="*/ 17971211 h 316"/>
                <a:gd name="T94" fmla="*/ 6389583 w 377"/>
                <a:gd name="T95" fmla="*/ 17971211 h 316"/>
                <a:gd name="T96" fmla="*/ 4792818 w 377"/>
                <a:gd name="T97" fmla="*/ 17971211 h 316"/>
                <a:gd name="T98" fmla="*/ 4792818 w 377"/>
                <a:gd name="T99" fmla="*/ 17971211 h 316"/>
                <a:gd name="T100" fmla="*/ 4792818 w 377"/>
                <a:gd name="T101" fmla="*/ 21564647 h 316"/>
                <a:gd name="T102" fmla="*/ 4792818 w 377"/>
                <a:gd name="T103" fmla="*/ 23362041 h 316"/>
                <a:gd name="T104" fmla="*/ 4792818 w 377"/>
                <a:gd name="T105" fmla="*/ 25159430 h 316"/>
                <a:gd name="T106" fmla="*/ 4792818 w 377"/>
                <a:gd name="T107" fmla="*/ 26956818 h 316"/>
                <a:gd name="T108" fmla="*/ 4792818 w 377"/>
                <a:gd name="T109" fmla="*/ 28752866 h 316"/>
                <a:gd name="T110" fmla="*/ 4792818 w 377"/>
                <a:gd name="T111" fmla="*/ 30550255 h 316"/>
                <a:gd name="T112" fmla="*/ 3194791 w 377"/>
                <a:gd name="T113" fmla="*/ 30550255 h 316"/>
                <a:gd name="T114" fmla="*/ 3194791 w 377"/>
                <a:gd name="T115" fmla="*/ 30550255 h 316"/>
                <a:gd name="T116" fmla="*/ 3194791 w 377"/>
                <a:gd name="T117" fmla="*/ 30550255 h 316"/>
                <a:gd name="T118" fmla="*/ 3194791 w 377"/>
                <a:gd name="T119" fmla="*/ 30550255 h 316"/>
                <a:gd name="T120" fmla="*/ 3194791 w 377"/>
                <a:gd name="T121" fmla="*/ 28752866 h 316"/>
                <a:gd name="T122" fmla="*/ 3194791 w 377"/>
                <a:gd name="T123" fmla="*/ 28752866 h 3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77"/>
                <a:gd name="T187" fmla="*/ 0 h 316"/>
                <a:gd name="T188" fmla="*/ 377 w 377"/>
                <a:gd name="T189" fmla="*/ 316 h 3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77" h="316">
                  <a:moveTo>
                    <a:pt x="114" y="284"/>
                  </a:moveTo>
                  <a:lnTo>
                    <a:pt x="101" y="284"/>
                  </a:lnTo>
                  <a:lnTo>
                    <a:pt x="101" y="272"/>
                  </a:lnTo>
                  <a:lnTo>
                    <a:pt x="87" y="272"/>
                  </a:lnTo>
                  <a:lnTo>
                    <a:pt x="87" y="262"/>
                  </a:lnTo>
                  <a:lnTo>
                    <a:pt x="87" y="272"/>
                  </a:lnTo>
                  <a:lnTo>
                    <a:pt x="87" y="262"/>
                  </a:lnTo>
                  <a:lnTo>
                    <a:pt x="76" y="262"/>
                  </a:lnTo>
                  <a:lnTo>
                    <a:pt x="76" y="251"/>
                  </a:lnTo>
                  <a:lnTo>
                    <a:pt x="63" y="251"/>
                  </a:lnTo>
                  <a:lnTo>
                    <a:pt x="51" y="251"/>
                  </a:lnTo>
                  <a:lnTo>
                    <a:pt x="63" y="251"/>
                  </a:lnTo>
                  <a:lnTo>
                    <a:pt x="63" y="240"/>
                  </a:lnTo>
                  <a:lnTo>
                    <a:pt x="51" y="240"/>
                  </a:lnTo>
                  <a:lnTo>
                    <a:pt x="51" y="228"/>
                  </a:lnTo>
                  <a:lnTo>
                    <a:pt x="38" y="228"/>
                  </a:lnTo>
                  <a:lnTo>
                    <a:pt x="38" y="219"/>
                  </a:lnTo>
                  <a:lnTo>
                    <a:pt x="25" y="219"/>
                  </a:lnTo>
                  <a:lnTo>
                    <a:pt x="13" y="219"/>
                  </a:lnTo>
                  <a:lnTo>
                    <a:pt x="0" y="219"/>
                  </a:lnTo>
                  <a:lnTo>
                    <a:pt x="0" y="207"/>
                  </a:lnTo>
                  <a:lnTo>
                    <a:pt x="13" y="197"/>
                  </a:lnTo>
                  <a:lnTo>
                    <a:pt x="13" y="186"/>
                  </a:lnTo>
                  <a:lnTo>
                    <a:pt x="25" y="186"/>
                  </a:lnTo>
                  <a:lnTo>
                    <a:pt x="38" y="186"/>
                  </a:lnTo>
                  <a:lnTo>
                    <a:pt x="51" y="186"/>
                  </a:lnTo>
                  <a:lnTo>
                    <a:pt x="51" y="174"/>
                  </a:lnTo>
                  <a:lnTo>
                    <a:pt x="51" y="163"/>
                  </a:lnTo>
                  <a:lnTo>
                    <a:pt x="63" y="163"/>
                  </a:lnTo>
                  <a:lnTo>
                    <a:pt x="63" y="152"/>
                  </a:lnTo>
                  <a:lnTo>
                    <a:pt x="76" y="152"/>
                  </a:lnTo>
                  <a:lnTo>
                    <a:pt x="76" y="142"/>
                  </a:lnTo>
                  <a:lnTo>
                    <a:pt x="87" y="142"/>
                  </a:lnTo>
                  <a:lnTo>
                    <a:pt x="87" y="130"/>
                  </a:lnTo>
                  <a:lnTo>
                    <a:pt x="87" y="120"/>
                  </a:lnTo>
                  <a:lnTo>
                    <a:pt x="87" y="109"/>
                  </a:lnTo>
                  <a:lnTo>
                    <a:pt x="101" y="109"/>
                  </a:lnTo>
                  <a:lnTo>
                    <a:pt x="101" y="98"/>
                  </a:lnTo>
                  <a:lnTo>
                    <a:pt x="101" y="87"/>
                  </a:lnTo>
                  <a:lnTo>
                    <a:pt x="114" y="87"/>
                  </a:lnTo>
                  <a:lnTo>
                    <a:pt x="126" y="87"/>
                  </a:lnTo>
                  <a:lnTo>
                    <a:pt x="139" y="87"/>
                  </a:lnTo>
                  <a:lnTo>
                    <a:pt x="139" y="77"/>
                  </a:lnTo>
                  <a:lnTo>
                    <a:pt x="151" y="77"/>
                  </a:lnTo>
                  <a:lnTo>
                    <a:pt x="151" y="65"/>
                  </a:lnTo>
                  <a:lnTo>
                    <a:pt x="164" y="65"/>
                  </a:lnTo>
                  <a:lnTo>
                    <a:pt x="164" y="55"/>
                  </a:lnTo>
                  <a:lnTo>
                    <a:pt x="151" y="55"/>
                  </a:lnTo>
                  <a:lnTo>
                    <a:pt x="151" y="44"/>
                  </a:lnTo>
                  <a:lnTo>
                    <a:pt x="164" y="44"/>
                  </a:lnTo>
                  <a:lnTo>
                    <a:pt x="151" y="34"/>
                  </a:lnTo>
                  <a:lnTo>
                    <a:pt x="164" y="34"/>
                  </a:lnTo>
                  <a:lnTo>
                    <a:pt x="151" y="34"/>
                  </a:lnTo>
                  <a:lnTo>
                    <a:pt x="164" y="34"/>
                  </a:lnTo>
                  <a:lnTo>
                    <a:pt x="164" y="22"/>
                  </a:lnTo>
                  <a:lnTo>
                    <a:pt x="164" y="12"/>
                  </a:lnTo>
                  <a:lnTo>
                    <a:pt x="176" y="12"/>
                  </a:lnTo>
                  <a:lnTo>
                    <a:pt x="188" y="12"/>
                  </a:lnTo>
                  <a:lnTo>
                    <a:pt x="188" y="0"/>
                  </a:lnTo>
                  <a:lnTo>
                    <a:pt x="201" y="0"/>
                  </a:lnTo>
                  <a:lnTo>
                    <a:pt x="201" y="12"/>
                  </a:lnTo>
                  <a:lnTo>
                    <a:pt x="213" y="12"/>
                  </a:lnTo>
                  <a:lnTo>
                    <a:pt x="213" y="22"/>
                  </a:lnTo>
                  <a:lnTo>
                    <a:pt x="201" y="22"/>
                  </a:lnTo>
                  <a:lnTo>
                    <a:pt x="201" y="34"/>
                  </a:lnTo>
                  <a:lnTo>
                    <a:pt x="201" y="44"/>
                  </a:lnTo>
                  <a:lnTo>
                    <a:pt x="213" y="44"/>
                  </a:lnTo>
                  <a:lnTo>
                    <a:pt x="213" y="34"/>
                  </a:lnTo>
                  <a:lnTo>
                    <a:pt x="226" y="34"/>
                  </a:lnTo>
                  <a:lnTo>
                    <a:pt x="226" y="44"/>
                  </a:lnTo>
                  <a:lnTo>
                    <a:pt x="240" y="44"/>
                  </a:lnTo>
                  <a:lnTo>
                    <a:pt x="226" y="44"/>
                  </a:lnTo>
                  <a:lnTo>
                    <a:pt x="240" y="44"/>
                  </a:lnTo>
                  <a:lnTo>
                    <a:pt x="240" y="55"/>
                  </a:lnTo>
                  <a:lnTo>
                    <a:pt x="251" y="55"/>
                  </a:lnTo>
                  <a:lnTo>
                    <a:pt x="251" y="65"/>
                  </a:lnTo>
                  <a:lnTo>
                    <a:pt x="251" y="77"/>
                  </a:lnTo>
                  <a:lnTo>
                    <a:pt x="265" y="77"/>
                  </a:lnTo>
                  <a:lnTo>
                    <a:pt x="265" y="87"/>
                  </a:lnTo>
                  <a:lnTo>
                    <a:pt x="277" y="87"/>
                  </a:lnTo>
                  <a:lnTo>
                    <a:pt x="277" y="98"/>
                  </a:lnTo>
                  <a:lnTo>
                    <a:pt x="289" y="98"/>
                  </a:lnTo>
                  <a:lnTo>
                    <a:pt x="302" y="98"/>
                  </a:lnTo>
                  <a:lnTo>
                    <a:pt x="314" y="98"/>
                  </a:lnTo>
                  <a:lnTo>
                    <a:pt x="314" y="109"/>
                  </a:lnTo>
                  <a:lnTo>
                    <a:pt x="327" y="109"/>
                  </a:lnTo>
                  <a:lnTo>
                    <a:pt x="341" y="109"/>
                  </a:lnTo>
                  <a:lnTo>
                    <a:pt x="352" y="109"/>
                  </a:lnTo>
                  <a:lnTo>
                    <a:pt x="365" y="120"/>
                  </a:lnTo>
                  <a:lnTo>
                    <a:pt x="377" y="130"/>
                  </a:lnTo>
                  <a:lnTo>
                    <a:pt x="377" y="142"/>
                  </a:lnTo>
                  <a:lnTo>
                    <a:pt x="377" y="152"/>
                  </a:lnTo>
                  <a:lnTo>
                    <a:pt x="352" y="163"/>
                  </a:lnTo>
                  <a:lnTo>
                    <a:pt x="352" y="174"/>
                  </a:lnTo>
                  <a:lnTo>
                    <a:pt x="341" y="174"/>
                  </a:lnTo>
                  <a:lnTo>
                    <a:pt x="327" y="186"/>
                  </a:lnTo>
                  <a:lnTo>
                    <a:pt x="314" y="186"/>
                  </a:lnTo>
                  <a:lnTo>
                    <a:pt x="302" y="186"/>
                  </a:lnTo>
                  <a:lnTo>
                    <a:pt x="289" y="186"/>
                  </a:lnTo>
                  <a:lnTo>
                    <a:pt x="289" y="197"/>
                  </a:lnTo>
                  <a:lnTo>
                    <a:pt x="302" y="207"/>
                  </a:lnTo>
                  <a:lnTo>
                    <a:pt x="302" y="219"/>
                  </a:lnTo>
                  <a:lnTo>
                    <a:pt x="302" y="228"/>
                  </a:lnTo>
                  <a:lnTo>
                    <a:pt x="302" y="240"/>
                  </a:lnTo>
                  <a:lnTo>
                    <a:pt x="314" y="240"/>
                  </a:lnTo>
                  <a:lnTo>
                    <a:pt x="302" y="251"/>
                  </a:lnTo>
                  <a:lnTo>
                    <a:pt x="302" y="262"/>
                  </a:lnTo>
                  <a:lnTo>
                    <a:pt x="289" y="272"/>
                  </a:lnTo>
                  <a:lnTo>
                    <a:pt x="289" y="284"/>
                  </a:lnTo>
                  <a:lnTo>
                    <a:pt x="277" y="294"/>
                  </a:lnTo>
                  <a:lnTo>
                    <a:pt x="265" y="305"/>
                  </a:lnTo>
                  <a:lnTo>
                    <a:pt x="251" y="305"/>
                  </a:lnTo>
                  <a:lnTo>
                    <a:pt x="240" y="305"/>
                  </a:lnTo>
                  <a:lnTo>
                    <a:pt x="226" y="316"/>
                  </a:lnTo>
                  <a:lnTo>
                    <a:pt x="213" y="316"/>
                  </a:lnTo>
                  <a:lnTo>
                    <a:pt x="201" y="316"/>
                  </a:lnTo>
                  <a:lnTo>
                    <a:pt x="188" y="316"/>
                  </a:lnTo>
                  <a:lnTo>
                    <a:pt x="176" y="316"/>
                  </a:lnTo>
                  <a:lnTo>
                    <a:pt x="164" y="316"/>
                  </a:lnTo>
                  <a:lnTo>
                    <a:pt x="151" y="316"/>
                  </a:lnTo>
                  <a:lnTo>
                    <a:pt x="139" y="305"/>
                  </a:lnTo>
                  <a:lnTo>
                    <a:pt x="139" y="294"/>
                  </a:lnTo>
                  <a:lnTo>
                    <a:pt x="126" y="294"/>
                  </a:lnTo>
                  <a:lnTo>
                    <a:pt x="114" y="294"/>
                  </a:lnTo>
                  <a:lnTo>
                    <a:pt x="114" y="284"/>
                  </a:lnTo>
                  <a:close/>
                </a:path>
              </a:pathLst>
            </a:custGeom>
            <a:solidFill>
              <a:srgbClr val="447A90"/>
            </a:solidFill>
            <a:ln>
              <a:solidFill>
                <a:schemeClr val="bg1"/>
              </a:solidFill>
              <a:headEnd/>
              <a:tailEnd/>
            </a:ln>
          </p:spPr>
          <p:style>
            <a:lnRef idx="0">
              <a:schemeClr val="accent5"/>
            </a:lnRef>
            <a:fillRef idx="3">
              <a:schemeClr val="accent5"/>
            </a:fillRef>
            <a:effectRef idx="3">
              <a:schemeClr val="accent5"/>
            </a:effectRef>
            <a:fontRef idx="minor">
              <a:schemeClr val="lt1"/>
            </a:fontRef>
          </p:style>
          <p:txBody>
            <a:bodyPr wrap="none" lIns="0" tIns="0" rIns="0" bIns="0" anchor="ctr"/>
            <a:lstStyle/>
            <a:p>
              <a:pPr algn="ctr">
                <a:spcBef>
                  <a:spcPct val="0"/>
                </a:spcBef>
              </a:pPr>
              <a:endParaRPr lang="es-PE" sz="3600" b="1" kern="0">
                <a:solidFill>
                  <a:sysClr val="window" lastClr="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49" name="Freeform 31">
              <a:extLst>
                <a:ext uri="{FF2B5EF4-FFF2-40B4-BE49-F238E27FC236}">
                  <a16:creationId xmlns="" xmlns:a16="http://schemas.microsoft.com/office/drawing/2014/main" id="{ECD4576E-3E59-13B5-5478-233775972591}"/>
                </a:ext>
              </a:extLst>
            </p:cNvPr>
            <p:cNvSpPr>
              <a:spLocks/>
            </p:cNvSpPr>
            <p:nvPr/>
          </p:nvSpPr>
          <p:spPr bwMode="auto">
            <a:xfrm>
              <a:off x="2801082" y="3392209"/>
              <a:ext cx="1418077" cy="1067864"/>
            </a:xfrm>
            <a:custGeom>
              <a:avLst/>
              <a:gdLst>
                <a:gd name="T0" fmla="*/ 22224839 w 1250"/>
                <a:gd name="T1" fmla="*/ 39484933 h 780"/>
                <a:gd name="T2" fmla="*/ 23812236 w 1250"/>
                <a:gd name="T3" fmla="*/ 41279459 h 780"/>
                <a:gd name="T4" fmla="*/ 23812236 w 1250"/>
                <a:gd name="T5" fmla="*/ 44868521 h 780"/>
                <a:gd name="T6" fmla="*/ 22224839 w 1250"/>
                <a:gd name="T7" fmla="*/ 50253437 h 780"/>
                <a:gd name="T8" fmla="*/ 22224839 w 1250"/>
                <a:gd name="T9" fmla="*/ 57432879 h 780"/>
                <a:gd name="T10" fmla="*/ 19050038 w 1250"/>
                <a:gd name="T11" fmla="*/ 59227405 h 780"/>
                <a:gd name="T12" fmla="*/ 19050038 w 1250"/>
                <a:gd name="T13" fmla="*/ 66405508 h 780"/>
                <a:gd name="T14" fmla="*/ 17461381 w 1250"/>
                <a:gd name="T15" fmla="*/ 66405508 h 780"/>
                <a:gd name="T16" fmla="*/ 15873983 w 1250"/>
                <a:gd name="T17" fmla="*/ 68201373 h 780"/>
                <a:gd name="T18" fmla="*/ 15873983 w 1250"/>
                <a:gd name="T19" fmla="*/ 73584950 h 780"/>
                <a:gd name="T20" fmla="*/ 15873983 w 1250"/>
                <a:gd name="T21" fmla="*/ 75379476 h 780"/>
                <a:gd name="T22" fmla="*/ 14286585 w 1250"/>
                <a:gd name="T23" fmla="*/ 77174001 h 780"/>
                <a:gd name="T24" fmla="*/ 14286585 w 1250"/>
                <a:gd name="T25" fmla="*/ 77174001 h 780"/>
                <a:gd name="T26" fmla="*/ 12699187 w 1250"/>
                <a:gd name="T27" fmla="*/ 75379476 h 780"/>
                <a:gd name="T28" fmla="*/ 12699187 w 1250"/>
                <a:gd name="T29" fmla="*/ 71790424 h 780"/>
                <a:gd name="T30" fmla="*/ 11111789 w 1250"/>
                <a:gd name="T31" fmla="*/ 73584950 h 780"/>
                <a:gd name="T32" fmla="*/ 9524389 w 1250"/>
                <a:gd name="T33" fmla="*/ 73584950 h 780"/>
                <a:gd name="T34" fmla="*/ 9524389 w 1250"/>
                <a:gd name="T35" fmla="*/ 66405508 h 780"/>
                <a:gd name="T36" fmla="*/ 9524389 w 1250"/>
                <a:gd name="T37" fmla="*/ 62816456 h 780"/>
                <a:gd name="T38" fmla="*/ 7936991 w 1250"/>
                <a:gd name="T39" fmla="*/ 66405508 h 780"/>
                <a:gd name="T40" fmla="*/ 7936991 w 1250"/>
                <a:gd name="T41" fmla="*/ 68201373 h 780"/>
                <a:gd name="T42" fmla="*/ 6349594 w 1250"/>
                <a:gd name="T43" fmla="*/ 68201373 h 780"/>
                <a:gd name="T44" fmla="*/ 6349594 w 1250"/>
                <a:gd name="T45" fmla="*/ 66405508 h 780"/>
                <a:gd name="T46" fmla="*/ 6349594 w 1250"/>
                <a:gd name="T47" fmla="*/ 61021931 h 780"/>
                <a:gd name="T48" fmla="*/ 7936991 w 1250"/>
                <a:gd name="T49" fmla="*/ 59227405 h 780"/>
                <a:gd name="T50" fmla="*/ 6349594 w 1250"/>
                <a:gd name="T51" fmla="*/ 57432879 h 780"/>
                <a:gd name="T52" fmla="*/ 6349594 w 1250"/>
                <a:gd name="T53" fmla="*/ 52047963 h 780"/>
                <a:gd name="T54" fmla="*/ 6349594 w 1250"/>
                <a:gd name="T55" fmla="*/ 48458911 h 780"/>
                <a:gd name="T56" fmla="*/ 6349594 w 1250"/>
                <a:gd name="T57" fmla="*/ 43073985 h 780"/>
                <a:gd name="T58" fmla="*/ 4762195 w 1250"/>
                <a:gd name="T59" fmla="*/ 37690407 h 780"/>
                <a:gd name="T60" fmla="*/ 4762195 w 1250"/>
                <a:gd name="T61" fmla="*/ 32305491 h 780"/>
                <a:gd name="T62" fmla="*/ 4762195 w 1250"/>
                <a:gd name="T63" fmla="*/ 28716440 h 780"/>
                <a:gd name="T64" fmla="*/ 4762195 w 1250"/>
                <a:gd name="T65" fmla="*/ 25126049 h 780"/>
                <a:gd name="T66" fmla="*/ 3174797 w 1250"/>
                <a:gd name="T67" fmla="*/ 28716440 h 780"/>
                <a:gd name="T68" fmla="*/ 3174797 w 1250"/>
                <a:gd name="T69" fmla="*/ 32305491 h 780"/>
                <a:gd name="T70" fmla="*/ 3174797 w 1250"/>
                <a:gd name="T71" fmla="*/ 37690407 h 780"/>
                <a:gd name="T72" fmla="*/ 3174797 w 1250"/>
                <a:gd name="T73" fmla="*/ 35894542 h 780"/>
                <a:gd name="T74" fmla="*/ 0 w 1250"/>
                <a:gd name="T75" fmla="*/ 30510965 h 780"/>
                <a:gd name="T76" fmla="*/ 3174797 w 1250"/>
                <a:gd name="T77" fmla="*/ 23331523 h 780"/>
                <a:gd name="T78" fmla="*/ 3174797 w 1250"/>
                <a:gd name="T79" fmla="*/ 19742467 h 780"/>
                <a:gd name="T80" fmla="*/ 3174797 w 1250"/>
                <a:gd name="T81" fmla="*/ 16153415 h 780"/>
                <a:gd name="T82" fmla="*/ 3174797 w 1250"/>
                <a:gd name="T83" fmla="*/ 14357550 h 780"/>
                <a:gd name="T84" fmla="*/ 3174797 w 1250"/>
                <a:gd name="T85" fmla="*/ 14357550 h 780"/>
                <a:gd name="T86" fmla="*/ 4762195 w 1250"/>
                <a:gd name="T87" fmla="*/ 8973970 h 780"/>
                <a:gd name="T88" fmla="*/ 4762195 w 1250"/>
                <a:gd name="T89" fmla="*/ 5384918 h 780"/>
                <a:gd name="T90" fmla="*/ 6349594 w 1250"/>
                <a:gd name="T91" fmla="*/ 5384918 h 780"/>
                <a:gd name="T92" fmla="*/ 7936991 w 1250"/>
                <a:gd name="T93" fmla="*/ 5384918 h 780"/>
                <a:gd name="T94" fmla="*/ 9524389 w 1250"/>
                <a:gd name="T95" fmla="*/ 7179445 h 780"/>
                <a:gd name="T96" fmla="*/ 9524389 w 1250"/>
                <a:gd name="T97" fmla="*/ 12563024 h 780"/>
                <a:gd name="T98" fmla="*/ 9524389 w 1250"/>
                <a:gd name="T99" fmla="*/ 17947941 h 780"/>
                <a:gd name="T100" fmla="*/ 9524389 w 1250"/>
                <a:gd name="T101" fmla="*/ 23331523 h 780"/>
                <a:gd name="T102" fmla="*/ 12699187 w 1250"/>
                <a:gd name="T103" fmla="*/ 28716440 h 780"/>
                <a:gd name="T104" fmla="*/ 12699187 w 1250"/>
                <a:gd name="T105" fmla="*/ 32305491 h 780"/>
                <a:gd name="T106" fmla="*/ 11111789 w 1250"/>
                <a:gd name="T107" fmla="*/ 37690407 h 780"/>
                <a:gd name="T108" fmla="*/ 14286585 w 1250"/>
                <a:gd name="T109" fmla="*/ 37690407 h 780"/>
                <a:gd name="T110" fmla="*/ 15873983 w 1250"/>
                <a:gd name="T111" fmla="*/ 41279459 h 780"/>
                <a:gd name="T112" fmla="*/ 15873983 w 1250"/>
                <a:gd name="T113" fmla="*/ 41279459 h 780"/>
                <a:gd name="T114" fmla="*/ 15873983 w 1250"/>
                <a:gd name="T115" fmla="*/ 44868521 h 780"/>
                <a:gd name="T116" fmla="*/ 19050038 w 1250"/>
                <a:gd name="T117" fmla="*/ 50253437 h 780"/>
                <a:gd name="T118" fmla="*/ 19050038 w 1250"/>
                <a:gd name="T119" fmla="*/ 44868521 h 780"/>
                <a:gd name="T120" fmla="*/ 22224839 w 1250"/>
                <a:gd name="T121" fmla="*/ 43073985 h 780"/>
                <a:gd name="T122" fmla="*/ 22224839 w 1250"/>
                <a:gd name="T123" fmla="*/ 43073985 h 7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50"/>
                <a:gd name="T187" fmla="*/ 0 h 780"/>
                <a:gd name="T188" fmla="*/ 1250 w 1250"/>
                <a:gd name="T189" fmla="*/ 780 h 7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50" h="780">
                  <a:moveTo>
                    <a:pt x="1198" y="426"/>
                  </a:moveTo>
                  <a:lnTo>
                    <a:pt x="1211" y="426"/>
                  </a:lnTo>
                  <a:lnTo>
                    <a:pt x="1211" y="415"/>
                  </a:lnTo>
                  <a:lnTo>
                    <a:pt x="1211" y="426"/>
                  </a:lnTo>
                  <a:lnTo>
                    <a:pt x="1211" y="415"/>
                  </a:lnTo>
                  <a:lnTo>
                    <a:pt x="1223" y="415"/>
                  </a:lnTo>
                  <a:lnTo>
                    <a:pt x="1223" y="404"/>
                  </a:lnTo>
                  <a:lnTo>
                    <a:pt x="1237" y="404"/>
                  </a:lnTo>
                  <a:lnTo>
                    <a:pt x="1223" y="404"/>
                  </a:lnTo>
                  <a:lnTo>
                    <a:pt x="1237" y="404"/>
                  </a:lnTo>
                  <a:lnTo>
                    <a:pt x="1250" y="404"/>
                  </a:lnTo>
                  <a:lnTo>
                    <a:pt x="1250" y="415"/>
                  </a:lnTo>
                  <a:lnTo>
                    <a:pt x="1237" y="415"/>
                  </a:lnTo>
                  <a:lnTo>
                    <a:pt x="1237" y="426"/>
                  </a:lnTo>
                  <a:lnTo>
                    <a:pt x="1250" y="426"/>
                  </a:lnTo>
                  <a:lnTo>
                    <a:pt x="1237" y="426"/>
                  </a:lnTo>
                  <a:lnTo>
                    <a:pt x="1223" y="426"/>
                  </a:lnTo>
                  <a:lnTo>
                    <a:pt x="1237" y="426"/>
                  </a:lnTo>
                  <a:lnTo>
                    <a:pt x="1237" y="435"/>
                  </a:lnTo>
                  <a:lnTo>
                    <a:pt x="1223" y="435"/>
                  </a:lnTo>
                  <a:lnTo>
                    <a:pt x="1237" y="435"/>
                  </a:lnTo>
                  <a:lnTo>
                    <a:pt x="1223" y="435"/>
                  </a:lnTo>
                  <a:lnTo>
                    <a:pt x="1237" y="435"/>
                  </a:lnTo>
                  <a:lnTo>
                    <a:pt x="1223" y="435"/>
                  </a:lnTo>
                  <a:lnTo>
                    <a:pt x="1237" y="435"/>
                  </a:lnTo>
                  <a:lnTo>
                    <a:pt x="1237" y="445"/>
                  </a:lnTo>
                  <a:lnTo>
                    <a:pt x="1237" y="455"/>
                  </a:lnTo>
                  <a:lnTo>
                    <a:pt x="1250" y="455"/>
                  </a:lnTo>
                  <a:lnTo>
                    <a:pt x="1250" y="466"/>
                  </a:lnTo>
                  <a:lnTo>
                    <a:pt x="1237" y="466"/>
                  </a:lnTo>
                  <a:lnTo>
                    <a:pt x="1237" y="475"/>
                  </a:lnTo>
                  <a:lnTo>
                    <a:pt x="1223" y="475"/>
                  </a:lnTo>
                  <a:lnTo>
                    <a:pt x="1223" y="486"/>
                  </a:lnTo>
                  <a:lnTo>
                    <a:pt x="1211" y="486"/>
                  </a:lnTo>
                  <a:lnTo>
                    <a:pt x="1211" y="496"/>
                  </a:lnTo>
                  <a:lnTo>
                    <a:pt x="1211" y="506"/>
                  </a:lnTo>
                  <a:lnTo>
                    <a:pt x="1198" y="506"/>
                  </a:lnTo>
                  <a:lnTo>
                    <a:pt x="1198" y="516"/>
                  </a:lnTo>
                  <a:lnTo>
                    <a:pt x="1186" y="516"/>
                  </a:lnTo>
                  <a:lnTo>
                    <a:pt x="1174" y="527"/>
                  </a:lnTo>
                  <a:lnTo>
                    <a:pt x="1174" y="536"/>
                  </a:lnTo>
                  <a:lnTo>
                    <a:pt x="1174" y="547"/>
                  </a:lnTo>
                  <a:lnTo>
                    <a:pt x="1174" y="557"/>
                  </a:lnTo>
                  <a:lnTo>
                    <a:pt x="1160" y="567"/>
                  </a:lnTo>
                  <a:lnTo>
                    <a:pt x="1160" y="576"/>
                  </a:lnTo>
                  <a:lnTo>
                    <a:pt x="1149" y="576"/>
                  </a:lnTo>
                  <a:lnTo>
                    <a:pt x="1149" y="587"/>
                  </a:lnTo>
                  <a:lnTo>
                    <a:pt x="1135" y="587"/>
                  </a:lnTo>
                  <a:lnTo>
                    <a:pt x="1135" y="597"/>
                  </a:lnTo>
                  <a:lnTo>
                    <a:pt x="1124" y="597"/>
                  </a:lnTo>
                  <a:lnTo>
                    <a:pt x="1110" y="597"/>
                  </a:lnTo>
                  <a:lnTo>
                    <a:pt x="1110" y="607"/>
                  </a:lnTo>
                  <a:lnTo>
                    <a:pt x="1097" y="607"/>
                  </a:lnTo>
                  <a:lnTo>
                    <a:pt x="1097" y="616"/>
                  </a:lnTo>
                  <a:lnTo>
                    <a:pt x="1085" y="628"/>
                  </a:lnTo>
                  <a:lnTo>
                    <a:pt x="1085" y="639"/>
                  </a:lnTo>
                  <a:lnTo>
                    <a:pt x="1085" y="648"/>
                  </a:lnTo>
                  <a:lnTo>
                    <a:pt x="1073" y="648"/>
                  </a:lnTo>
                  <a:lnTo>
                    <a:pt x="1073" y="658"/>
                  </a:lnTo>
                  <a:lnTo>
                    <a:pt x="1073" y="668"/>
                  </a:lnTo>
                  <a:lnTo>
                    <a:pt x="1061" y="679"/>
                  </a:lnTo>
                  <a:lnTo>
                    <a:pt x="1061" y="688"/>
                  </a:lnTo>
                  <a:lnTo>
                    <a:pt x="1048" y="688"/>
                  </a:lnTo>
                  <a:lnTo>
                    <a:pt x="1034" y="688"/>
                  </a:lnTo>
                  <a:lnTo>
                    <a:pt x="1023" y="688"/>
                  </a:lnTo>
                  <a:lnTo>
                    <a:pt x="1009" y="688"/>
                  </a:lnTo>
                  <a:lnTo>
                    <a:pt x="996" y="688"/>
                  </a:lnTo>
                  <a:lnTo>
                    <a:pt x="984" y="688"/>
                  </a:lnTo>
                  <a:lnTo>
                    <a:pt x="972" y="688"/>
                  </a:lnTo>
                  <a:lnTo>
                    <a:pt x="960" y="688"/>
                  </a:lnTo>
                  <a:lnTo>
                    <a:pt x="947" y="688"/>
                  </a:lnTo>
                  <a:lnTo>
                    <a:pt x="933" y="688"/>
                  </a:lnTo>
                  <a:lnTo>
                    <a:pt x="922" y="688"/>
                  </a:lnTo>
                  <a:lnTo>
                    <a:pt x="922" y="679"/>
                  </a:lnTo>
                  <a:lnTo>
                    <a:pt x="908" y="679"/>
                  </a:lnTo>
                  <a:lnTo>
                    <a:pt x="908" y="688"/>
                  </a:lnTo>
                  <a:lnTo>
                    <a:pt x="897" y="688"/>
                  </a:lnTo>
                  <a:lnTo>
                    <a:pt x="883" y="688"/>
                  </a:lnTo>
                  <a:lnTo>
                    <a:pt x="871" y="688"/>
                  </a:lnTo>
                  <a:lnTo>
                    <a:pt x="859" y="688"/>
                  </a:lnTo>
                  <a:lnTo>
                    <a:pt x="859" y="698"/>
                  </a:lnTo>
                  <a:lnTo>
                    <a:pt x="859" y="709"/>
                  </a:lnTo>
                  <a:lnTo>
                    <a:pt x="871" y="709"/>
                  </a:lnTo>
                  <a:lnTo>
                    <a:pt x="871" y="719"/>
                  </a:lnTo>
                  <a:lnTo>
                    <a:pt x="859" y="719"/>
                  </a:lnTo>
                  <a:lnTo>
                    <a:pt x="859" y="728"/>
                  </a:lnTo>
                  <a:lnTo>
                    <a:pt x="859" y="739"/>
                  </a:lnTo>
                  <a:lnTo>
                    <a:pt x="859" y="749"/>
                  </a:lnTo>
                  <a:lnTo>
                    <a:pt x="846" y="749"/>
                  </a:lnTo>
                  <a:lnTo>
                    <a:pt x="834" y="749"/>
                  </a:lnTo>
                  <a:lnTo>
                    <a:pt x="820" y="749"/>
                  </a:lnTo>
                  <a:lnTo>
                    <a:pt x="820" y="759"/>
                  </a:lnTo>
                  <a:lnTo>
                    <a:pt x="820" y="749"/>
                  </a:lnTo>
                  <a:lnTo>
                    <a:pt x="820" y="759"/>
                  </a:lnTo>
                  <a:lnTo>
                    <a:pt x="820" y="749"/>
                  </a:lnTo>
                  <a:lnTo>
                    <a:pt x="820" y="759"/>
                  </a:lnTo>
                  <a:lnTo>
                    <a:pt x="820" y="749"/>
                  </a:lnTo>
                  <a:lnTo>
                    <a:pt x="820" y="759"/>
                  </a:lnTo>
                  <a:lnTo>
                    <a:pt x="807" y="759"/>
                  </a:lnTo>
                  <a:lnTo>
                    <a:pt x="795" y="759"/>
                  </a:lnTo>
                  <a:lnTo>
                    <a:pt x="795" y="769"/>
                  </a:lnTo>
                  <a:lnTo>
                    <a:pt x="795" y="759"/>
                  </a:lnTo>
                  <a:lnTo>
                    <a:pt x="795" y="769"/>
                  </a:lnTo>
                  <a:lnTo>
                    <a:pt x="795" y="759"/>
                  </a:lnTo>
                  <a:lnTo>
                    <a:pt x="795" y="769"/>
                  </a:lnTo>
                  <a:lnTo>
                    <a:pt x="795" y="759"/>
                  </a:lnTo>
                  <a:lnTo>
                    <a:pt x="795" y="769"/>
                  </a:lnTo>
                  <a:lnTo>
                    <a:pt x="782" y="769"/>
                  </a:lnTo>
                  <a:lnTo>
                    <a:pt x="795" y="769"/>
                  </a:lnTo>
                  <a:lnTo>
                    <a:pt x="782" y="769"/>
                  </a:lnTo>
                  <a:lnTo>
                    <a:pt x="769" y="769"/>
                  </a:lnTo>
                  <a:lnTo>
                    <a:pt x="782" y="769"/>
                  </a:lnTo>
                  <a:lnTo>
                    <a:pt x="782" y="780"/>
                  </a:lnTo>
                  <a:lnTo>
                    <a:pt x="769" y="780"/>
                  </a:lnTo>
                  <a:lnTo>
                    <a:pt x="769" y="769"/>
                  </a:lnTo>
                  <a:lnTo>
                    <a:pt x="758" y="769"/>
                  </a:lnTo>
                  <a:lnTo>
                    <a:pt x="769" y="769"/>
                  </a:lnTo>
                  <a:lnTo>
                    <a:pt x="758" y="769"/>
                  </a:lnTo>
                  <a:lnTo>
                    <a:pt x="744" y="769"/>
                  </a:lnTo>
                  <a:lnTo>
                    <a:pt x="744" y="759"/>
                  </a:lnTo>
                  <a:lnTo>
                    <a:pt x="744" y="769"/>
                  </a:lnTo>
                  <a:lnTo>
                    <a:pt x="744" y="759"/>
                  </a:lnTo>
                  <a:lnTo>
                    <a:pt x="733" y="759"/>
                  </a:lnTo>
                  <a:lnTo>
                    <a:pt x="744" y="759"/>
                  </a:lnTo>
                  <a:lnTo>
                    <a:pt x="733" y="759"/>
                  </a:lnTo>
                  <a:lnTo>
                    <a:pt x="719" y="759"/>
                  </a:lnTo>
                  <a:lnTo>
                    <a:pt x="706" y="759"/>
                  </a:lnTo>
                  <a:lnTo>
                    <a:pt x="694" y="759"/>
                  </a:lnTo>
                  <a:lnTo>
                    <a:pt x="694" y="749"/>
                  </a:lnTo>
                  <a:lnTo>
                    <a:pt x="681" y="749"/>
                  </a:lnTo>
                  <a:lnTo>
                    <a:pt x="681" y="759"/>
                  </a:lnTo>
                  <a:lnTo>
                    <a:pt x="681" y="749"/>
                  </a:lnTo>
                  <a:lnTo>
                    <a:pt x="694" y="749"/>
                  </a:lnTo>
                  <a:lnTo>
                    <a:pt x="681" y="749"/>
                  </a:lnTo>
                  <a:lnTo>
                    <a:pt x="681" y="739"/>
                  </a:lnTo>
                  <a:lnTo>
                    <a:pt x="681" y="728"/>
                  </a:lnTo>
                  <a:lnTo>
                    <a:pt x="669" y="728"/>
                  </a:lnTo>
                  <a:lnTo>
                    <a:pt x="669" y="739"/>
                  </a:lnTo>
                  <a:lnTo>
                    <a:pt x="657" y="739"/>
                  </a:lnTo>
                  <a:lnTo>
                    <a:pt x="643" y="739"/>
                  </a:lnTo>
                  <a:lnTo>
                    <a:pt x="643" y="749"/>
                  </a:lnTo>
                  <a:lnTo>
                    <a:pt x="632" y="749"/>
                  </a:lnTo>
                  <a:lnTo>
                    <a:pt x="632" y="739"/>
                  </a:lnTo>
                  <a:lnTo>
                    <a:pt x="632" y="749"/>
                  </a:lnTo>
                  <a:lnTo>
                    <a:pt x="618" y="749"/>
                  </a:lnTo>
                  <a:lnTo>
                    <a:pt x="607" y="749"/>
                  </a:lnTo>
                  <a:lnTo>
                    <a:pt x="593" y="749"/>
                  </a:lnTo>
                  <a:lnTo>
                    <a:pt x="593" y="759"/>
                  </a:lnTo>
                  <a:lnTo>
                    <a:pt x="580" y="759"/>
                  </a:lnTo>
                  <a:lnTo>
                    <a:pt x="568" y="759"/>
                  </a:lnTo>
                  <a:lnTo>
                    <a:pt x="568" y="749"/>
                  </a:lnTo>
                  <a:lnTo>
                    <a:pt x="568" y="759"/>
                  </a:lnTo>
                  <a:lnTo>
                    <a:pt x="568" y="749"/>
                  </a:lnTo>
                  <a:lnTo>
                    <a:pt x="568" y="739"/>
                  </a:lnTo>
                  <a:lnTo>
                    <a:pt x="568" y="728"/>
                  </a:lnTo>
                  <a:lnTo>
                    <a:pt x="568" y="719"/>
                  </a:lnTo>
                  <a:lnTo>
                    <a:pt x="568" y="709"/>
                  </a:lnTo>
                  <a:lnTo>
                    <a:pt x="568" y="698"/>
                  </a:lnTo>
                  <a:lnTo>
                    <a:pt x="556" y="698"/>
                  </a:lnTo>
                  <a:lnTo>
                    <a:pt x="544" y="698"/>
                  </a:lnTo>
                  <a:lnTo>
                    <a:pt x="544" y="688"/>
                  </a:lnTo>
                  <a:lnTo>
                    <a:pt x="544" y="679"/>
                  </a:lnTo>
                  <a:lnTo>
                    <a:pt x="544" y="668"/>
                  </a:lnTo>
                  <a:lnTo>
                    <a:pt x="544" y="658"/>
                  </a:lnTo>
                  <a:lnTo>
                    <a:pt x="531" y="658"/>
                  </a:lnTo>
                  <a:lnTo>
                    <a:pt x="517" y="658"/>
                  </a:lnTo>
                  <a:lnTo>
                    <a:pt x="517" y="648"/>
                  </a:lnTo>
                  <a:lnTo>
                    <a:pt x="506" y="648"/>
                  </a:lnTo>
                  <a:lnTo>
                    <a:pt x="506" y="639"/>
                  </a:lnTo>
                  <a:lnTo>
                    <a:pt x="492" y="639"/>
                  </a:lnTo>
                  <a:lnTo>
                    <a:pt x="492" y="648"/>
                  </a:lnTo>
                  <a:lnTo>
                    <a:pt x="492" y="658"/>
                  </a:lnTo>
                  <a:lnTo>
                    <a:pt x="479" y="658"/>
                  </a:lnTo>
                  <a:lnTo>
                    <a:pt x="492" y="658"/>
                  </a:lnTo>
                  <a:lnTo>
                    <a:pt x="492" y="668"/>
                  </a:lnTo>
                  <a:lnTo>
                    <a:pt x="479" y="668"/>
                  </a:lnTo>
                  <a:lnTo>
                    <a:pt x="492" y="668"/>
                  </a:lnTo>
                  <a:lnTo>
                    <a:pt x="479" y="668"/>
                  </a:lnTo>
                  <a:lnTo>
                    <a:pt x="492" y="668"/>
                  </a:lnTo>
                  <a:lnTo>
                    <a:pt x="479" y="668"/>
                  </a:lnTo>
                  <a:lnTo>
                    <a:pt x="479" y="679"/>
                  </a:lnTo>
                  <a:lnTo>
                    <a:pt x="479" y="688"/>
                  </a:lnTo>
                  <a:lnTo>
                    <a:pt x="479" y="698"/>
                  </a:lnTo>
                  <a:lnTo>
                    <a:pt x="479" y="709"/>
                  </a:lnTo>
                  <a:lnTo>
                    <a:pt x="479" y="719"/>
                  </a:lnTo>
                  <a:lnTo>
                    <a:pt x="467" y="719"/>
                  </a:lnTo>
                  <a:lnTo>
                    <a:pt x="467" y="728"/>
                  </a:lnTo>
                  <a:lnTo>
                    <a:pt x="467" y="719"/>
                  </a:lnTo>
                  <a:lnTo>
                    <a:pt x="455" y="719"/>
                  </a:lnTo>
                  <a:lnTo>
                    <a:pt x="455" y="709"/>
                  </a:lnTo>
                  <a:lnTo>
                    <a:pt x="455" y="698"/>
                  </a:lnTo>
                  <a:lnTo>
                    <a:pt x="443" y="698"/>
                  </a:lnTo>
                  <a:lnTo>
                    <a:pt x="443" y="688"/>
                  </a:lnTo>
                  <a:lnTo>
                    <a:pt x="430" y="688"/>
                  </a:lnTo>
                  <a:lnTo>
                    <a:pt x="416" y="688"/>
                  </a:lnTo>
                  <a:lnTo>
                    <a:pt x="404" y="688"/>
                  </a:lnTo>
                  <a:lnTo>
                    <a:pt x="404" y="698"/>
                  </a:lnTo>
                  <a:lnTo>
                    <a:pt x="391" y="698"/>
                  </a:lnTo>
                  <a:lnTo>
                    <a:pt x="391" y="688"/>
                  </a:lnTo>
                  <a:lnTo>
                    <a:pt x="391" y="698"/>
                  </a:lnTo>
                  <a:lnTo>
                    <a:pt x="379" y="698"/>
                  </a:lnTo>
                  <a:lnTo>
                    <a:pt x="366" y="698"/>
                  </a:lnTo>
                  <a:lnTo>
                    <a:pt x="353" y="698"/>
                  </a:lnTo>
                  <a:lnTo>
                    <a:pt x="353" y="688"/>
                  </a:lnTo>
                  <a:lnTo>
                    <a:pt x="342" y="688"/>
                  </a:lnTo>
                  <a:lnTo>
                    <a:pt x="342" y="679"/>
                  </a:lnTo>
                  <a:lnTo>
                    <a:pt x="328" y="679"/>
                  </a:lnTo>
                  <a:lnTo>
                    <a:pt x="317" y="679"/>
                  </a:lnTo>
                  <a:lnTo>
                    <a:pt x="317" y="668"/>
                  </a:lnTo>
                  <a:lnTo>
                    <a:pt x="328" y="668"/>
                  </a:lnTo>
                  <a:lnTo>
                    <a:pt x="328" y="658"/>
                  </a:lnTo>
                  <a:lnTo>
                    <a:pt x="342" y="658"/>
                  </a:lnTo>
                  <a:lnTo>
                    <a:pt x="353" y="658"/>
                  </a:lnTo>
                  <a:lnTo>
                    <a:pt x="353" y="648"/>
                  </a:lnTo>
                  <a:lnTo>
                    <a:pt x="366" y="648"/>
                  </a:lnTo>
                  <a:lnTo>
                    <a:pt x="366" y="639"/>
                  </a:lnTo>
                  <a:lnTo>
                    <a:pt x="379" y="639"/>
                  </a:lnTo>
                  <a:lnTo>
                    <a:pt x="379" y="628"/>
                  </a:lnTo>
                  <a:lnTo>
                    <a:pt x="391" y="628"/>
                  </a:lnTo>
                  <a:lnTo>
                    <a:pt x="391" y="616"/>
                  </a:lnTo>
                  <a:lnTo>
                    <a:pt x="391" y="628"/>
                  </a:lnTo>
                  <a:lnTo>
                    <a:pt x="391" y="616"/>
                  </a:lnTo>
                  <a:lnTo>
                    <a:pt x="404" y="616"/>
                  </a:lnTo>
                  <a:lnTo>
                    <a:pt x="404" y="628"/>
                  </a:lnTo>
                  <a:lnTo>
                    <a:pt x="404" y="616"/>
                  </a:lnTo>
                  <a:lnTo>
                    <a:pt x="404" y="628"/>
                  </a:lnTo>
                  <a:lnTo>
                    <a:pt x="416" y="628"/>
                  </a:lnTo>
                  <a:lnTo>
                    <a:pt x="416" y="616"/>
                  </a:lnTo>
                  <a:lnTo>
                    <a:pt x="416" y="607"/>
                  </a:lnTo>
                  <a:lnTo>
                    <a:pt x="404" y="607"/>
                  </a:lnTo>
                  <a:lnTo>
                    <a:pt x="404" y="597"/>
                  </a:lnTo>
                  <a:lnTo>
                    <a:pt x="404" y="587"/>
                  </a:lnTo>
                  <a:lnTo>
                    <a:pt x="391" y="587"/>
                  </a:lnTo>
                  <a:lnTo>
                    <a:pt x="379" y="587"/>
                  </a:lnTo>
                  <a:lnTo>
                    <a:pt x="379" y="576"/>
                  </a:lnTo>
                  <a:lnTo>
                    <a:pt x="366" y="576"/>
                  </a:lnTo>
                  <a:lnTo>
                    <a:pt x="366" y="567"/>
                  </a:lnTo>
                  <a:lnTo>
                    <a:pt x="353" y="567"/>
                  </a:lnTo>
                  <a:lnTo>
                    <a:pt x="353" y="557"/>
                  </a:lnTo>
                  <a:lnTo>
                    <a:pt x="353" y="547"/>
                  </a:lnTo>
                  <a:lnTo>
                    <a:pt x="353" y="557"/>
                  </a:lnTo>
                  <a:lnTo>
                    <a:pt x="366" y="557"/>
                  </a:lnTo>
                  <a:lnTo>
                    <a:pt x="366" y="547"/>
                  </a:lnTo>
                  <a:lnTo>
                    <a:pt x="379" y="547"/>
                  </a:lnTo>
                  <a:lnTo>
                    <a:pt x="391" y="547"/>
                  </a:lnTo>
                  <a:lnTo>
                    <a:pt x="379" y="536"/>
                  </a:lnTo>
                  <a:lnTo>
                    <a:pt x="379" y="527"/>
                  </a:lnTo>
                  <a:lnTo>
                    <a:pt x="366" y="527"/>
                  </a:lnTo>
                  <a:lnTo>
                    <a:pt x="366" y="516"/>
                  </a:lnTo>
                  <a:lnTo>
                    <a:pt x="353" y="516"/>
                  </a:lnTo>
                  <a:lnTo>
                    <a:pt x="353" y="506"/>
                  </a:lnTo>
                  <a:lnTo>
                    <a:pt x="353" y="496"/>
                  </a:lnTo>
                  <a:lnTo>
                    <a:pt x="353" y="486"/>
                  </a:lnTo>
                  <a:lnTo>
                    <a:pt x="342" y="486"/>
                  </a:lnTo>
                  <a:lnTo>
                    <a:pt x="342" y="475"/>
                  </a:lnTo>
                  <a:lnTo>
                    <a:pt x="342" y="466"/>
                  </a:lnTo>
                  <a:lnTo>
                    <a:pt x="342" y="455"/>
                  </a:lnTo>
                  <a:lnTo>
                    <a:pt x="342" y="445"/>
                  </a:lnTo>
                  <a:lnTo>
                    <a:pt x="342" y="435"/>
                  </a:lnTo>
                  <a:lnTo>
                    <a:pt x="328" y="435"/>
                  </a:lnTo>
                  <a:lnTo>
                    <a:pt x="342" y="435"/>
                  </a:lnTo>
                  <a:lnTo>
                    <a:pt x="328" y="435"/>
                  </a:lnTo>
                  <a:lnTo>
                    <a:pt x="328" y="426"/>
                  </a:lnTo>
                  <a:lnTo>
                    <a:pt x="317" y="426"/>
                  </a:lnTo>
                  <a:lnTo>
                    <a:pt x="317" y="415"/>
                  </a:lnTo>
                  <a:lnTo>
                    <a:pt x="317" y="404"/>
                  </a:lnTo>
                  <a:lnTo>
                    <a:pt x="303" y="404"/>
                  </a:lnTo>
                  <a:lnTo>
                    <a:pt x="290" y="404"/>
                  </a:lnTo>
                  <a:lnTo>
                    <a:pt x="290" y="395"/>
                  </a:lnTo>
                  <a:lnTo>
                    <a:pt x="290" y="384"/>
                  </a:lnTo>
                  <a:lnTo>
                    <a:pt x="303" y="384"/>
                  </a:lnTo>
                  <a:lnTo>
                    <a:pt x="303" y="374"/>
                  </a:lnTo>
                  <a:lnTo>
                    <a:pt x="317" y="374"/>
                  </a:lnTo>
                  <a:lnTo>
                    <a:pt x="317" y="363"/>
                  </a:lnTo>
                  <a:lnTo>
                    <a:pt x="303" y="363"/>
                  </a:lnTo>
                  <a:lnTo>
                    <a:pt x="303" y="354"/>
                  </a:lnTo>
                  <a:lnTo>
                    <a:pt x="303" y="344"/>
                  </a:lnTo>
                  <a:lnTo>
                    <a:pt x="303" y="334"/>
                  </a:lnTo>
                  <a:lnTo>
                    <a:pt x="290" y="334"/>
                  </a:lnTo>
                  <a:lnTo>
                    <a:pt x="290" y="323"/>
                  </a:lnTo>
                  <a:lnTo>
                    <a:pt x="303" y="323"/>
                  </a:lnTo>
                  <a:lnTo>
                    <a:pt x="303" y="314"/>
                  </a:lnTo>
                  <a:lnTo>
                    <a:pt x="290" y="314"/>
                  </a:lnTo>
                  <a:lnTo>
                    <a:pt x="290" y="303"/>
                  </a:lnTo>
                  <a:lnTo>
                    <a:pt x="303" y="303"/>
                  </a:lnTo>
                  <a:lnTo>
                    <a:pt x="303" y="293"/>
                  </a:lnTo>
                  <a:lnTo>
                    <a:pt x="303" y="283"/>
                  </a:lnTo>
                  <a:lnTo>
                    <a:pt x="317" y="283"/>
                  </a:lnTo>
                  <a:lnTo>
                    <a:pt x="317" y="274"/>
                  </a:lnTo>
                  <a:lnTo>
                    <a:pt x="328" y="274"/>
                  </a:lnTo>
                  <a:lnTo>
                    <a:pt x="328" y="263"/>
                  </a:lnTo>
                  <a:lnTo>
                    <a:pt x="328" y="253"/>
                  </a:lnTo>
                  <a:lnTo>
                    <a:pt x="317" y="253"/>
                  </a:lnTo>
                  <a:lnTo>
                    <a:pt x="303" y="243"/>
                  </a:lnTo>
                  <a:lnTo>
                    <a:pt x="290" y="243"/>
                  </a:lnTo>
                  <a:lnTo>
                    <a:pt x="290" y="253"/>
                  </a:lnTo>
                  <a:lnTo>
                    <a:pt x="278" y="253"/>
                  </a:lnTo>
                  <a:lnTo>
                    <a:pt x="265" y="253"/>
                  </a:lnTo>
                  <a:lnTo>
                    <a:pt x="265" y="243"/>
                  </a:lnTo>
                  <a:lnTo>
                    <a:pt x="265" y="253"/>
                  </a:lnTo>
                  <a:lnTo>
                    <a:pt x="252" y="253"/>
                  </a:lnTo>
                  <a:lnTo>
                    <a:pt x="252" y="263"/>
                  </a:lnTo>
                  <a:lnTo>
                    <a:pt x="252" y="274"/>
                  </a:lnTo>
                  <a:lnTo>
                    <a:pt x="241" y="274"/>
                  </a:lnTo>
                  <a:lnTo>
                    <a:pt x="241" y="283"/>
                  </a:lnTo>
                  <a:lnTo>
                    <a:pt x="241" y="293"/>
                  </a:lnTo>
                  <a:lnTo>
                    <a:pt x="227" y="293"/>
                  </a:lnTo>
                  <a:lnTo>
                    <a:pt x="227" y="303"/>
                  </a:lnTo>
                  <a:lnTo>
                    <a:pt x="216" y="303"/>
                  </a:lnTo>
                  <a:lnTo>
                    <a:pt x="202" y="303"/>
                  </a:lnTo>
                  <a:lnTo>
                    <a:pt x="189" y="303"/>
                  </a:lnTo>
                  <a:lnTo>
                    <a:pt x="189" y="314"/>
                  </a:lnTo>
                  <a:lnTo>
                    <a:pt x="177" y="314"/>
                  </a:lnTo>
                  <a:lnTo>
                    <a:pt x="177" y="323"/>
                  </a:lnTo>
                  <a:lnTo>
                    <a:pt x="177" y="334"/>
                  </a:lnTo>
                  <a:lnTo>
                    <a:pt x="177" y="344"/>
                  </a:lnTo>
                  <a:lnTo>
                    <a:pt x="164" y="344"/>
                  </a:lnTo>
                  <a:lnTo>
                    <a:pt x="164" y="354"/>
                  </a:lnTo>
                  <a:lnTo>
                    <a:pt x="164" y="363"/>
                  </a:lnTo>
                  <a:lnTo>
                    <a:pt x="152" y="363"/>
                  </a:lnTo>
                  <a:lnTo>
                    <a:pt x="152" y="374"/>
                  </a:lnTo>
                  <a:lnTo>
                    <a:pt x="140" y="374"/>
                  </a:lnTo>
                  <a:lnTo>
                    <a:pt x="126" y="374"/>
                  </a:lnTo>
                  <a:lnTo>
                    <a:pt x="115" y="374"/>
                  </a:lnTo>
                  <a:lnTo>
                    <a:pt x="115" y="384"/>
                  </a:lnTo>
                  <a:lnTo>
                    <a:pt x="101" y="384"/>
                  </a:lnTo>
                  <a:lnTo>
                    <a:pt x="90" y="395"/>
                  </a:lnTo>
                  <a:lnTo>
                    <a:pt x="76" y="395"/>
                  </a:lnTo>
                  <a:lnTo>
                    <a:pt x="63" y="395"/>
                  </a:lnTo>
                  <a:lnTo>
                    <a:pt x="63" y="384"/>
                  </a:lnTo>
                  <a:lnTo>
                    <a:pt x="63" y="374"/>
                  </a:lnTo>
                  <a:lnTo>
                    <a:pt x="51" y="374"/>
                  </a:lnTo>
                  <a:lnTo>
                    <a:pt x="51" y="363"/>
                  </a:lnTo>
                  <a:lnTo>
                    <a:pt x="51" y="354"/>
                  </a:lnTo>
                  <a:lnTo>
                    <a:pt x="39" y="354"/>
                  </a:lnTo>
                  <a:lnTo>
                    <a:pt x="27" y="344"/>
                  </a:lnTo>
                  <a:lnTo>
                    <a:pt x="27" y="334"/>
                  </a:lnTo>
                  <a:lnTo>
                    <a:pt x="27" y="323"/>
                  </a:lnTo>
                  <a:lnTo>
                    <a:pt x="13" y="323"/>
                  </a:lnTo>
                  <a:lnTo>
                    <a:pt x="13" y="314"/>
                  </a:lnTo>
                  <a:lnTo>
                    <a:pt x="13" y="303"/>
                  </a:lnTo>
                  <a:lnTo>
                    <a:pt x="0" y="303"/>
                  </a:lnTo>
                  <a:lnTo>
                    <a:pt x="0" y="293"/>
                  </a:lnTo>
                  <a:lnTo>
                    <a:pt x="0" y="283"/>
                  </a:lnTo>
                  <a:lnTo>
                    <a:pt x="0" y="274"/>
                  </a:lnTo>
                  <a:lnTo>
                    <a:pt x="0" y="263"/>
                  </a:lnTo>
                  <a:lnTo>
                    <a:pt x="13" y="263"/>
                  </a:lnTo>
                  <a:lnTo>
                    <a:pt x="13" y="253"/>
                  </a:lnTo>
                  <a:lnTo>
                    <a:pt x="27" y="253"/>
                  </a:lnTo>
                  <a:lnTo>
                    <a:pt x="27" y="243"/>
                  </a:lnTo>
                  <a:lnTo>
                    <a:pt x="39" y="243"/>
                  </a:lnTo>
                  <a:lnTo>
                    <a:pt x="39" y="233"/>
                  </a:lnTo>
                  <a:lnTo>
                    <a:pt x="39" y="222"/>
                  </a:lnTo>
                  <a:lnTo>
                    <a:pt x="51" y="222"/>
                  </a:lnTo>
                  <a:lnTo>
                    <a:pt x="51" y="213"/>
                  </a:lnTo>
                  <a:lnTo>
                    <a:pt x="63" y="213"/>
                  </a:lnTo>
                  <a:lnTo>
                    <a:pt x="76" y="213"/>
                  </a:lnTo>
                  <a:lnTo>
                    <a:pt x="76" y="202"/>
                  </a:lnTo>
                  <a:lnTo>
                    <a:pt x="90" y="202"/>
                  </a:lnTo>
                  <a:lnTo>
                    <a:pt x="90" y="213"/>
                  </a:lnTo>
                  <a:lnTo>
                    <a:pt x="101" y="213"/>
                  </a:lnTo>
                  <a:lnTo>
                    <a:pt x="115" y="213"/>
                  </a:lnTo>
                  <a:lnTo>
                    <a:pt x="115" y="202"/>
                  </a:lnTo>
                  <a:lnTo>
                    <a:pt x="101" y="202"/>
                  </a:lnTo>
                  <a:lnTo>
                    <a:pt x="101" y="192"/>
                  </a:lnTo>
                  <a:lnTo>
                    <a:pt x="101" y="182"/>
                  </a:lnTo>
                  <a:lnTo>
                    <a:pt x="101" y="171"/>
                  </a:lnTo>
                  <a:lnTo>
                    <a:pt x="115" y="171"/>
                  </a:lnTo>
                  <a:lnTo>
                    <a:pt x="115" y="162"/>
                  </a:lnTo>
                  <a:lnTo>
                    <a:pt x="126" y="162"/>
                  </a:lnTo>
                  <a:lnTo>
                    <a:pt x="140" y="162"/>
                  </a:lnTo>
                  <a:lnTo>
                    <a:pt x="140" y="151"/>
                  </a:lnTo>
                  <a:lnTo>
                    <a:pt x="152" y="151"/>
                  </a:lnTo>
                  <a:lnTo>
                    <a:pt x="152" y="162"/>
                  </a:lnTo>
                  <a:lnTo>
                    <a:pt x="164" y="162"/>
                  </a:lnTo>
                  <a:lnTo>
                    <a:pt x="164" y="151"/>
                  </a:lnTo>
                  <a:lnTo>
                    <a:pt x="164" y="141"/>
                  </a:lnTo>
                  <a:lnTo>
                    <a:pt x="177" y="141"/>
                  </a:lnTo>
                  <a:lnTo>
                    <a:pt x="177" y="131"/>
                  </a:lnTo>
                  <a:lnTo>
                    <a:pt x="189" y="131"/>
                  </a:lnTo>
                  <a:lnTo>
                    <a:pt x="202" y="131"/>
                  </a:lnTo>
                  <a:lnTo>
                    <a:pt x="216" y="131"/>
                  </a:lnTo>
                  <a:lnTo>
                    <a:pt x="227" y="131"/>
                  </a:lnTo>
                  <a:lnTo>
                    <a:pt x="241" y="131"/>
                  </a:lnTo>
                  <a:lnTo>
                    <a:pt x="241" y="141"/>
                  </a:lnTo>
                  <a:lnTo>
                    <a:pt x="252" y="141"/>
                  </a:lnTo>
                  <a:lnTo>
                    <a:pt x="252" y="131"/>
                  </a:lnTo>
                  <a:lnTo>
                    <a:pt x="265" y="131"/>
                  </a:lnTo>
                  <a:lnTo>
                    <a:pt x="278" y="131"/>
                  </a:lnTo>
                  <a:lnTo>
                    <a:pt x="290" y="131"/>
                  </a:lnTo>
                  <a:lnTo>
                    <a:pt x="290" y="121"/>
                  </a:lnTo>
                  <a:lnTo>
                    <a:pt x="303" y="121"/>
                  </a:lnTo>
                  <a:lnTo>
                    <a:pt x="303" y="110"/>
                  </a:lnTo>
                  <a:lnTo>
                    <a:pt x="303" y="101"/>
                  </a:lnTo>
                  <a:lnTo>
                    <a:pt x="317" y="101"/>
                  </a:lnTo>
                  <a:lnTo>
                    <a:pt x="317" y="91"/>
                  </a:lnTo>
                  <a:lnTo>
                    <a:pt x="328" y="91"/>
                  </a:lnTo>
                  <a:lnTo>
                    <a:pt x="328" y="81"/>
                  </a:lnTo>
                  <a:lnTo>
                    <a:pt x="317" y="81"/>
                  </a:lnTo>
                  <a:lnTo>
                    <a:pt x="317" y="70"/>
                  </a:lnTo>
                  <a:lnTo>
                    <a:pt x="317" y="61"/>
                  </a:lnTo>
                  <a:lnTo>
                    <a:pt x="303" y="61"/>
                  </a:lnTo>
                  <a:lnTo>
                    <a:pt x="303" y="50"/>
                  </a:lnTo>
                  <a:lnTo>
                    <a:pt x="303" y="40"/>
                  </a:lnTo>
                  <a:lnTo>
                    <a:pt x="303" y="30"/>
                  </a:lnTo>
                  <a:lnTo>
                    <a:pt x="303" y="21"/>
                  </a:lnTo>
                  <a:lnTo>
                    <a:pt x="317" y="21"/>
                  </a:lnTo>
                  <a:lnTo>
                    <a:pt x="317" y="10"/>
                  </a:lnTo>
                  <a:lnTo>
                    <a:pt x="328" y="10"/>
                  </a:lnTo>
                  <a:lnTo>
                    <a:pt x="328" y="0"/>
                  </a:lnTo>
                  <a:lnTo>
                    <a:pt x="342" y="0"/>
                  </a:lnTo>
                  <a:lnTo>
                    <a:pt x="353" y="0"/>
                  </a:lnTo>
                  <a:lnTo>
                    <a:pt x="353" y="10"/>
                  </a:lnTo>
                  <a:lnTo>
                    <a:pt x="366" y="10"/>
                  </a:lnTo>
                  <a:lnTo>
                    <a:pt x="379" y="10"/>
                  </a:lnTo>
                  <a:lnTo>
                    <a:pt x="379" y="21"/>
                  </a:lnTo>
                  <a:lnTo>
                    <a:pt x="391" y="21"/>
                  </a:lnTo>
                  <a:lnTo>
                    <a:pt x="391" y="30"/>
                  </a:lnTo>
                  <a:lnTo>
                    <a:pt x="404" y="30"/>
                  </a:lnTo>
                  <a:lnTo>
                    <a:pt x="416" y="30"/>
                  </a:lnTo>
                  <a:lnTo>
                    <a:pt x="430" y="30"/>
                  </a:lnTo>
                  <a:lnTo>
                    <a:pt x="430" y="40"/>
                  </a:lnTo>
                  <a:lnTo>
                    <a:pt x="443" y="40"/>
                  </a:lnTo>
                  <a:lnTo>
                    <a:pt x="455" y="40"/>
                  </a:lnTo>
                  <a:lnTo>
                    <a:pt x="455" y="50"/>
                  </a:lnTo>
                  <a:lnTo>
                    <a:pt x="455" y="61"/>
                  </a:lnTo>
                  <a:lnTo>
                    <a:pt x="467" y="61"/>
                  </a:lnTo>
                  <a:lnTo>
                    <a:pt x="467" y="70"/>
                  </a:lnTo>
                  <a:lnTo>
                    <a:pt x="479" y="70"/>
                  </a:lnTo>
                  <a:lnTo>
                    <a:pt x="479" y="81"/>
                  </a:lnTo>
                  <a:lnTo>
                    <a:pt x="492" y="81"/>
                  </a:lnTo>
                  <a:lnTo>
                    <a:pt x="506" y="81"/>
                  </a:lnTo>
                  <a:lnTo>
                    <a:pt x="517" y="81"/>
                  </a:lnTo>
                  <a:lnTo>
                    <a:pt x="517" y="91"/>
                  </a:lnTo>
                  <a:lnTo>
                    <a:pt x="517" y="101"/>
                  </a:lnTo>
                  <a:lnTo>
                    <a:pt x="517" y="110"/>
                  </a:lnTo>
                  <a:lnTo>
                    <a:pt x="506" y="110"/>
                  </a:lnTo>
                  <a:lnTo>
                    <a:pt x="506" y="101"/>
                  </a:lnTo>
                  <a:lnTo>
                    <a:pt x="506" y="110"/>
                  </a:lnTo>
                  <a:lnTo>
                    <a:pt x="506" y="121"/>
                  </a:lnTo>
                  <a:lnTo>
                    <a:pt x="517" y="121"/>
                  </a:lnTo>
                  <a:lnTo>
                    <a:pt x="517" y="131"/>
                  </a:lnTo>
                  <a:lnTo>
                    <a:pt x="531" y="141"/>
                  </a:lnTo>
                  <a:lnTo>
                    <a:pt x="531" y="151"/>
                  </a:lnTo>
                  <a:lnTo>
                    <a:pt x="544" y="151"/>
                  </a:lnTo>
                  <a:lnTo>
                    <a:pt x="544" y="162"/>
                  </a:lnTo>
                  <a:lnTo>
                    <a:pt x="544" y="171"/>
                  </a:lnTo>
                  <a:lnTo>
                    <a:pt x="544" y="182"/>
                  </a:lnTo>
                  <a:lnTo>
                    <a:pt x="556" y="182"/>
                  </a:lnTo>
                  <a:lnTo>
                    <a:pt x="556" y="192"/>
                  </a:lnTo>
                  <a:lnTo>
                    <a:pt x="556" y="202"/>
                  </a:lnTo>
                  <a:lnTo>
                    <a:pt x="568" y="202"/>
                  </a:lnTo>
                  <a:lnTo>
                    <a:pt x="568" y="213"/>
                  </a:lnTo>
                  <a:lnTo>
                    <a:pt x="580" y="213"/>
                  </a:lnTo>
                  <a:lnTo>
                    <a:pt x="580" y="222"/>
                  </a:lnTo>
                  <a:lnTo>
                    <a:pt x="593" y="222"/>
                  </a:lnTo>
                  <a:lnTo>
                    <a:pt x="607" y="222"/>
                  </a:lnTo>
                  <a:lnTo>
                    <a:pt x="593" y="233"/>
                  </a:lnTo>
                  <a:lnTo>
                    <a:pt x="593" y="243"/>
                  </a:lnTo>
                  <a:lnTo>
                    <a:pt x="607" y="243"/>
                  </a:lnTo>
                  <a:lnTo>
                    <a:pt x="607" y="253"/>
                  </a:lnTo>
                  <a:lnTo>
                    <a:pt x="618" y="253"/>
                  </a:lnTo>
                  <a:lnTo>
                    <a:pt x="618" y="263"/>
                  </a:lnTo>
                  <a:lnTo>
                    <a:pt x="632" y="263"/>
                  </a:lnTo>
                  <a:lnTo>
                    <a:pt x="643" y="263"/>
                  </a:lnTo>
                  <a:lnTo>
                    <a:pt x="643" y="274"/>
                  </a:lnTo>
                  <a:lnTo>
                    <a:pt x="643" y="283"/>
                  </a:lnTo>
                  <a:lnTo>
                    <a:pt x="657" y="283"/>
                  </a:lnTo>
                  <a:lnTo>
                    <a:pt x="657" y="293"/>
                  </a:lnTo>
                  <a:lnTo>
                    <a:pt x="669" y="293"/>
                  </a:lnTo>
                  <a:lnTo>
                    <a:pt x="669" y="303"/>
                  </a:lnTo>
                  <a:lnTo>
                    <a:pt x="681" y="303"/>
                  </a:lnTo>
                  <a:lnTo>
                    <a:pt x="681" y="314"/>
                  </a:lnTo>
                  <a:lnTo>
                    <a:pt x="681" y="323"/>
                  </a:lnTo>
                  <a:lnTo>
                    <a:pt x="694" y="323"/>
                  </a:lnTo>
                  <a:lnTo>
                    <a:pt x="694" y="334"/>
                  </a:lnTo>
                  <a:lnTo>
                    <a:pt x="694" y="344"/>
                  </a:lnTo>
                  <a:lnTo>
                    <a:pt x="681" y="344"/>
                  </a:lnTo>
                  <a:lnTo>
                    <a:pt x="669" y="354"/>
                  </a:lnTo>
                  <a:lnTo>
                    <a:pt x="681" y="354"/>
                  </a:lnTo>
                  <a:lnTo>
                    <a:pt x="669" y="354"/>
                  </a:lnTo>
                  <a:lnTo>
                    <a:pt x="669" y="363"/>
                  </a:lnTo>
                  <a:lnTo>
                    <a:pt x="657" y="363"/>
                  </a:lnTo>
                  <a:lnTo>
                    <a:pt x="657" y="374"/>
                  </a:lnTo>
                  <a:lnTo>
                    <a:pt x="643" y="374"/>
                  </a:lnTo>
                  <a:lnTo>
                    <a:pt x="643" y="384"/>
                  </a:lnTo>
                  <a:lnTo>
                    <a:pt x="632" y="384"/>
                  </a:lnTo>
                  <a:lnTo>
                    <a:pt x="632" y="395"/>
                  </a:lnTo>
                  <a:lnTo>
                    <a:pt x="657" y="395"/>
                  </a:lnTo>
                  <a:lnTo>
                    <a:pt x="681" y="395"/>
                  </a:lnTo>
                  <a:lnTo>
                    <a:pt x="744" y="395"/>
                  </a:lnTo>
                  <a:lnTo>
                    <a:pt x="744" y="404"/>
                  </a:lnTo>
                  <a:lnTo>
                    <a:pt x="744" y="395"/>
                  </a:lnTo>
                  <a:lnTo>
                    <a:pt x="744" y="404"/>
                  </a:lnTo>
                  <a:lnTo>
                    <a:pt x="744" y="395"/>
                  </a:lnTo>
                  <a:lnTo>
                    <a:pt x="744" y="404"/>
                  </a:lnTo>
                  <a:lnTo>
                    <a:pt x="758" y="404"/>
                  </a:lnTo>
                  <a:lnTo>
                    <a:pt x="769" y="404"/>
                  </a:lnTo>
                  <a:lnTo>
                    <a:pt x="782" y="404"/>
                  </a:lnTo>
                  <a:lnTo>
                    <a:pt x="782" y="415"/>
                  </a:lnTo>
                  <a:lnTo>
                    <a:pt x="782" y="404"/>
                  </a:lnTo>
                  <a:lnTo>
                    <a:pt x="795" y="404"/>
                  </a:lnTo>
                  <a:lnTo>
                    <a:pt x="795" y="415"/>
                  </a:lnTo>
                  <a:lnTo>
                    <a:pt x="807" y="415"/>
                  </a:lnTo>
                  <a:lnTo>
                    <a:pt x="807" y="404"/>
                  </a:lnTo>
                  <a:lnTo>
                    <a:pt x="820" y="404"/>
                  </a:lnTo>
                  <a:lnTo>
                    <a:pt x="820" y="415"/>
                  </a:lnTo>
                  <a:lnTo>
                    <a:pt x="820" y="404"/>
                  </a:lnTo>
                  <a:lnTo>
                    <a:pt x="820" y="415"/>
                  </a:lnTo>
                  <a:lnTo>
                    <a:pt x="834" y="415"/>
                  </a:lnTo>
                  <a:lnTo>
                    <a:pt x="834" y="426"/>
                  </a:lnTo>
                  <a:lnTo>
                    <a:pt x="834" y="415"/>
                  </a:lnTo>
                  <a:lnTo>
                    <a:pt x="846" y="415"/>
                  </a:lnTo>
                  <a:lnTo>
                    <a:pt x="846" y="426"/>
                  </a:lnTo>
                  <a:lnTo>
                    <a:pt x="846" y="415"/>
                  </a:lnTo>
                  <a:lnTo>
                    <a:pt x="846" y="426"/>
                  </a:lnTo>
                  <a:lnTo>
                    <a:pt x="846" y="435"/>
                  </a:lnTo>
                  <a:lnTo>
                    <a:pt x="846" y="445"/>
                  </a:lnTo>
                  <a:lnTo>
                    <a:pt x="846" y="455"/>
                  </a:lnTo>
                  <a:lnTo>
                    <a:pt x="846" y="466"/>
                  </a:lnTo>
                  <a:lnTo>
                    <a:pt x="859" y="466"/>
                  </a:lnTo>
                  <a:lnTo>
                    <a:pt x="871" y="466"/>
                  </a:lnTo>
                  <a:lnTo>
                    <a:pt x="871" y="475"/>
                  </a:lnTo>
                  <a:lnTo>
                    <a:pt x="871" y="486"/>
                  </a:lnTo>
                  <a:lnTo>
                    <a:pt x="871" y="496"/>
                  </a:lnTo>
                  <a:lnTo>
                    <a:pt x="871" y="506"/>
                  </a:lnTo>
                  <a:lnTo>
                    <a:pt x="859" y="506"/>
                  </a:lnTo>
                  <a:lnTo>
                    <a:pt x="908" y="506"/>
                  </a:lnTo>
                  <a:lnTo>
                    <a:pt x="1048" y="506"/>
                  </a:lnTo>
                  <a:lnTo>
                    <a:pt x="1061" y="506"/>
                  </a:lnTo>
                  <a:lnTo>
                    <a:pt x="1073" y="506"/>
                  </a:lnTo>
                  <a:lnTo>
                    <a:pt x="1073" y="496"/>
                  </a:lnTo>
                  <a:lnTo>
                    <a:pt x="1085" y="506"/>
                  </a:lnTo>
                  <a:lnTo>
                    <a:pt x="1085" y="496"/>
                  </a:lnTo>
                  <a:lnTo>
                    <a:pt x="1085" y="506"/>
                  </a:lnTo>
                  <a:lnTo>
                    <a:pt x="1085" y="496"/>
                  </a:lnTo>
                  <a:lnTo>
                    <a:pt x="1097" y="496"/>
                  </a:lnTo>
                  <a:lnTo>
                    <a:pt x="1097" y="486"/>
                  </a:lnTo>
                  <a:lnTo>
                    <a:pt x="1110" y="475"/>
                  </a:lnTo>
                  <a:lnTo>
                    <a:pt x="1124" y="475"/>
                  </a:lnTo>
                  <a:lnTo>
                    <a:pt x="1135" y="475"/>
                  </a:lnTo>
                  <a:lnTo>
                    <a:pt x="1135" y="466"/>
                  </a:lnTo>
                  <a:lnTo>
                    <a:pt x="1149" y="466"/>
                  </a:lnTo>
                  <a:lnTo>
                    <a:pt x="1149" y="455"/>
                  </a:lnTo>
                  <a:lnTo>
                    <a:pt x="1149" y="466"/>
                  </a:lnTo>
                  <a:lnTo>
                    <a:pt x="1149" y="455"/>
                  </a:lnTo>
                  <a:lnTo>
                    <a:pt x="1160" y="455"/>
                  </a:lnTo>
                  <a:lnTo>
                    <a:pt x="1160" y="445"/>
                  </a:lnTo>
                  <a:lnTo>
                    <a:pt x="1174" y="445"/>
                  </a:lnTo>
                  <a:lnTo>
                    <a:pt x="1186" y="445"/>
                  </a:lnTo>
                  <a:lnTo>
                    <a:pt x="1186" y="435"/>
                  </a:lnTo>
                  <a:lnTo>
                    <a:pt x="1198" y="435"/>
                  </a:lnTo>
                  <a:lnTo>
                    <a:pt x="1186" y="435"/>
                  </a:lnTo>
                  <a:lnTo>
                    <a:pt x="1198" y="435"/>
                  </a:lnTo>
                  <a:lnTo>
                    <a:pt x="1186" y="435"/>
                  </a:lnTo>
                  <a:lnTo>
                    <a:pt x="1198" y="435"/>
                  </a:lnTo>
                  <a:lnTo>
                    <a:pt x="1186" y="435"/>
                  </a:lnTo>
                  <a:lnTo>
                    <a:pt x="1198" y="435"/>
                  </a:lnTo>
                  <a:lnTo>
                    <a:pt x="1186" y="435"/>
                  </a:lnTo>
                  <a:lnTo>
                    <a:pt x="1186" y="426"/>
                  </a:lnTo>
                  <a:lnTo>
                    <a:pt x="1198" y="426"/>
                  </a:lnTo>
                  <a:lnTo>
                    <a:pt x="1198" y="435"/>
                  </a:lnTo>
                  <a:lnTo>
                    <a:pt x="1198" y="426"/>
                  </a:lnTo>
                  <a:close/>
                </a:path>
              </a:pathLst>
            </a:custGeom>
            <a:solidFill>
              <a:srgbClr val="447A90"/>
            </a:solidFill>
            <a:ln w="11113" cap="rnd">
              <a:solidFill>
                <a:sysClr val="window" lastClr="FFFFFF"/>
              </a:solidFill>
              <a:round/>
              <a:headEnd/>
              <a:tailEnd/>
            </a:ln>
          </p:spPr>
          <p:txBody>
            <a:bodyPr/>
            <a:lstStyle/>
            <a:p>
              <a:pPr defTabSz="914377"/>
              <a:endParaRPr lang="es-PE" sz="1100" kern="0">
                <a:solidFill>
                  <a:prstClr val="white"/>
                </a:solidFill>
                <a:latin typeface="Calibri" panose="020F0502020204030204"/>
                <a:cs typeface="Arial" pitchFamily="34" charset="0"/>
              </a:endParaRPr>
            </a:p>
          </p:txBody>
        </p:sp>
        <p:sp>
          <p:nvSpPr>
            <p:cNvPr id="50" name="Freeform 32">
              <a:extLst>
                <a:ext uri="{FF2B5EF4-FFF2-40B4-BE49-F238E27FC236}">
                  <a16:creationId xmlns="" xmlns:a16="http://schemas.microsoft.com/office/drawing/2014/main" id="{67217930-68E5-5786-B536-79CDDF853A4C}"/>
                </a:ext>
              </a:extLst>
            </p:cNvPr>
            <p:cNvSpPr>
              <a:spLocks noEditPoints="1"/>
            </p:cNvSpPr>
            <p:nvPr/>
          </p:nvSpPr>
          <p:spPr bwMode="auto">
            <a:xfrm>
              <a:off x="4283121" y="5424163"/>
              <a:ext cx="294849" cy="349818"/>
            </a:xfrm>
            <a:custGeom>
              <a:avLst/>
              <a:gdLst>
                <a:gd name="T0" fmla="*/ 1165634 w 303"/>
                <a:gd name="T1" fmla="*/ 1313708 h 298"/>
                <a:gd name="T2" fmla="*/ 1165634 w 303"/>
                <a:gd name="T3" fmla="*/ 0 h 298"/>
                <a:gd name="T4" fmla="*/ 1165634 w 303"/>
                <a:gd name="T5" fmla="*/ 1313708 h 298"/>
                <a:gd name="T6" fmla="*/ 1165634 w 303"/>
                <a:gd name="T7" fmla="*/ 1313708 h 298"/>
                <a:gd name="T8" fmla="*/ 1165634 w 303"/>
                <a:gd name="T9" fmla="*/ 1313708 h 298"/>
                <a:gd name="T10" fmla="*/ 1165634 w 303"/>
                <a:gd name="T11" fmla="*/ 1313708 h 298"/>
                <a:gd name="T12" fmla="*/ 1165634 w 303"/>
                <a:gd name="T13" fmla="*/ 1313708 h 298"/>
                <a:gd name="T14" fmla="*/ 1165634 w 303"/>
                <a:gd name="T15" fmla="*/ 1313708 h 298"/>
                <a:gd name="T16" fmla="*/ 1165634 w 303"/>
                <a:gd name="T17" fmla="*/ 1313708 h 298"/>
                <a:gd name="T18" fmla="*/ 1165634 w 303"/>
                <a:gd name="T19" fmla="*/ 1313708 h 298"/>
                <a:gd name="T20" fmla="*/ 1165634 w 303"/>
                <a:gd name="T21" fmla="*/ 1313708 h 298"/>
                <a:gd name="T22" fmla="*/ 1165634 w 303"/>
                <a:gd name="T23" fmla="*/ 1313708 h 298"/>
                <a:gd name="T24" fmla="*/ 1165634 w 303"/>
                <a:gd name="T25" fmla="*/ 1313708 h 298"/>
                <a:gd name="T26" fmla="*/ 1165634 w 303"/>
                <a:gd name="T27" fmla="*/ 1313708 h 298"/>
                <a:gd name="T28" fmla="*/ 1165634 w 303"/>
                <a:gd name="T29" fmla="*/ 1313708 h 298"/>
                <a:gd name="T30" fmla="*/ 1165634 w 303"/>
                <a:gd name="T31" fmla="*/ 1313708 h 298"/>
                <a:gd name="T32" fmla="*/ 1165634 w 303"/>
                <a:gd name="T33" fmla="*/ 1313708 h 298"/>
                <a:gd name="T34" fmla="*/ 1165634 w 303"/>
                <a:gd name="T35" fmla="*/ 1313708 h 298"/>
                <a:gd name="T36" fmla="*/ 1165634 w 303"/>
                <a:gd name="T37" fmla="*/ 1313708 h 298"/>
                <a:gd name="T38" fmla="*/ 1165634 w 303"/>
                <a:gd name="T39" fmla="*/ 1313708 h 298"/>
                <a:gd name="T40" fmla="*/ 1165634 w 303"/>
                <a:gd name="T41" fmla="*/ 1313708 h 298"/>
                <a:gd name="T42" fmla="*/ 1165634 w 303"/>
                <a:gd name="T43" fmla="*/ 1313708 h 298"/>
                <a:gd name="T44" fmla="*/ 1165634 w 303"/>
                <a:gd name="T45" fmla="*/ 1313708 h 298"/>
                <a:gd name="T46" fmla="*/ 1165634 w 303"/>
                <a:gd name="T47" fmla="*/ 1313708 h 298"/>
                <a:gd name="T48" fmla="*/ 1165634 w 303"/>
                <a:gd name="T49" fmla="*/ 1313708 h 298"/>
                <a:gd name="T50" fmla="*/ 1165634 w 303"/>
                <a:gd name="T51" fmla="*/ 1313708 h 298"/>
                <a:gd name="T52" fmla="*/ 1165634 w 303"/>
                <a:gd name="T53" fmla="*/ 1313708 h 298"/>
                <a:gd name="T54" fmla="*/ 1165634 w 303"/>
                <a:gd name="T55" fmla="*/ 1313708 h 298"/>
                <a:gd name="T56" fmla="*/ 1165634 w 303"/>
                <a:gd name="T57" fmla="*/ 1313708 h 298"/>
                <a:gd name="T58" fmla="*/ 1165634 w 303"/>
                <a:gd name="T59" fmla="*/ 1313708 h 298"/>
                <a:gd name="T60" fmla="*/ 1165634 w 303"/>
                <a:gd name="T61" fmla="*/ 1313708 h 298"/>
                <a:gd name="T62" fmla="*/ 1165634 w 303"/>
                <a:gd name="T63" fmla="*/ 1313708 h 298"/>
                <a:gd name="T64" fmla="*/ 1165634 w 303"/>
                <a:gd name="T65" fmla="*/ 1313708 h 298"/>
                <a:gd name="T66" fmla="*/ 1165634 w 303"/>
                <a:gd name="T67" fmla="*/ 1313708 h 298"/>
                <a:gd name="T68" fmla="*/ 1165634 w 303"/>
                <a:gd name="T69" fmla="*/ 1313708 h 298"/>
                <a:gd name="T70" fmla="*/ 1165634 w 303"/>
                <a:gd name="T71" fmla="*/ 1313708 h 298"/>
                <a:gd name="T72" fmla="*/ 1165634 w 303"/>
                <a:gd name="T73" fmla="*/ 1313708 h 298"/>
                <a:gd name="T74" fmla="*/ 1165634 w 303"/>
                <a:gd name="T75" fmla="*/ 1313708 h 298"/>
                <a:gd name="T76" fmla="*/ 1165634 w 303"/>
                <a:gd name="T77" fmla="*/ 1313708 h 298"/>
                <a:gd name="T78" fmla="*/ 1165634 w 303"/>
                <a:gd name="T79" fmla="*/ 1313708 h 298"/>
                <a:gd name="T80" fmla="*/ 1165634 w 303"/>
                <a:gd name="T81" fmla="*/ 1313708 h 298"/>
                <a:gd name="T82" fmla="*/ 1165634 w 303"/>
                <a:gd name="T83" fmla="*/ 1313708 h 298"/>
                <a:gd name="T84" fmla="*/ 1165634 w 303"/>
                <a:gd name="T85" fmla="*/ 1313708 h 298"/>
                <a:gd name="T86" fmla="*/ 1165634 w 303"/>
                <a:gd name="T87" fmla="*/ 1313708 h 298"/>
                <a:gd name="T88" fmla="*/ 0 w 303"/>
                <a:gd name="T89" fmla="*/ 1313708 h 298"/>
                <a:gd name="T90" fmla="*/ 1165634 w 303"/>
                <a:gd name="T91" fmla="*/ 1313708 h 298"/>
                <a:gd name="T92" fmla="*/ 1165634 w 303"/>
                <a:gd name="T93" fmla="*/ 1313708 h 298"/>
                <a:gd name="T94" fmla="*/ 1165634 w 303"/>
                <a:gd name="T95" fmla="*/ 1313708 h 298"/>
                <a:gd name="T96" fmla="*/ 1165634 w 303"/>
                <a:gd name="T97" fmla="*/ 1313708 h 298"/>
                <a:gd name="T98" fmla="*/ 1165634 w 303"/>
                <a:gd name="T99" fmla="*/ 1313708 h 298"/>
                <a:gd name="T100" fmla="*/ 1165634 w 303"/>
                <a:gd name="T101" fmla="*/ 1313708 h 298"/>
                <a:gd name="T102" fmla="*/ 1165634 w 303"/>
                <a:gd name="T103" fmla="*/ 1313708 h 298"/>
                <a:gd name="T104" fmla="*/ 1165634 w 303"/>
                <a:gd name="T105" fmla="*/ 1313708 h 298"/>
                <a:gd name="T106" fmla="*/ 1165634 w 303"/>
                <a:gd name="T107" fmla="*/ 1313708 h 298"/>
                <a:gd name="T108" fmla="*/ 1165634 w 303"/>
                <a:gd name="T109" fmla="*/ 1313708 h 298"/>
                <a:gd name="T110" fmla="*/ 1165634 w 303"/>
                <a:gd name="T111" fmla="*/ 1313708 h 298"/>
                <a:gd name="T112" fmla="*/ 1165634 w 303"/>
                <a:gd name="T113" fmla="*/ 1313708 h 298"/>
                <a:gd name="T114" fmla="*/ 1165634 w 303"/>
                <a:gd name="T115" fmla="*/ 1313708 h 298"/>
                <a:gd name="T116" fmla="*/ 1165634 w 303"/>
                <a:gd name="T117" fmla="*/ 1313708 h 2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3"/>
                <a:gd name="T178" fmla="*/ 0 h 298"/>
                <a:gd name="T179" fmla="*/ 303 w 303"/>
                <a:gd name="T180" fmla="*/ 298 h 2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3" h="298">
                  <a:moveTo>
                    <a:pt x="60" y="15"/>
                  </a:moveTo>
                  <a:lnTo>
                    <a:pt x="60" y="7"/>
                  </a:lnTo>
                  <a:lnTo>
                    <a:pt x="68" y="7"/>
                  </a:lnTo>
                  <a:lnTo>
                    <a:pt x="68" y="15"/>
                  </a:lnTo>
                  <a:lnTo>
                    <a:pt x="75" y="15"/>
                  </a:lnTo>
                  <a:lnTo>
                    <a:pt x="68" y="15"/>
                  </a:lnTo>
                  <a:lnTo>
                    <a:pt x="75" y="15"/>
                  </a:lnTo>
                  <a:lnTo>
                    <a:pt x="75" y="7"/>
                  </a:lnTo>
                  <a:lnTo>
                    <a:pt x="68" y="7"/>
                  </a:lnTo>
                  <a:lnTo>
                    <a:pt x="60" y="7"/>
                  </a:lnTo>
                  <a:lnTo>
                    <a:pt x="68" y="7"/>
                  </a:lnTo>
                  <a:lnTo>
                    <a:pt x="60" y="7"/>
                  </a:lnTo>
                  <a:lnTo>
                    <a:pt x="60" y="0"/>
                  </a:lnTo>
                  <a:lnTo>
                    <a:pt x="68" y="0"/>
                  </a:lnTo>
                  <a:lnTo>
                    <a:pt x="75" y="0"/>
                  </a:lnTo>
                  <a:lnTo>
                    <a:pt x="84" y="0"/>
                  </a:lnTo>
                  <a:lnTo>
                    <a:pt x="84" y="7"/>
                  </a:lnTo>
                  <a:lnTo>
                    <a:pt x="84" y="15"/>
                  </a:lnTo>
                  <a:lnTo>
                    <a:pt x="91" y="15"/>
                  </a:lnTo>
                  <a:lnTo>
                    <a:pt x="84" y="15"/>
                  </a:lnTo>
                  <a:lnTo>
                    <a:pt x="91" y="15"/>
                  </a:lnTo>
                  <a:lnTo>
                    <a:pt x="91" y="22"/>
                  </a:lnTo>
                  <a:lnTo>
                    <a:pt x="84" y="22"/>
                  </a:lnTo>
                  <a:lnTo>
                    <a:pt x="91" y="22"/>
                  </a:lnTo>
                  <a:lnTo>
                    <a:pt x="99" y="22"/>
                  </a:lnTo>
                  <a:lnTo>
                    <a:pt x="99" y="30"/>
                  </a:lnTo>
                  <a:lnTo>
                    <a:pt x="99" y="22"/>
                  </a:lnTo>
                  <a:lnTo>
                    <a:pt x="106" y="22"/>
                  </a:lnTo>
                  <a:lnTo>
                    <a:pt x="106" y="30"/>
                  </a:lnTo>
                  <a:lnTo>
                    <a:pt x="113" y="30"/>
                  </a:lnTo>
                  <a:lnTo>
                    <a:pt x="106" y="30"/>
                  </a:lnTo>
                  <a:lnTo>
                    <a:pt x="113" y="30"/>
                  </a:lnTo>
                  <a:lnTo>
                    <a:pt x="113" y="37"/>
                  </a:lnTo>
                  <a:lnTo>
                    <a:pt x="121" y="37"/>
                  </a:lnTo>
                  <a:lnTo>
                    <a:pt x="121" y="44"/>
                  </a:lnTo>
                  <a:lnTo>
                    <a:pt x="128" y="44"/>
                  </a:lnTo>
                  <a:lnTo>
                    <a:pt x="128" y="52"/>
                  </a:lnTo>
                  <a:lnTo>
                    <a:pt x="128" y="59"/>
                  </a:lnTo>
                  <a:lnTo>
                    <a:pt x="137" y="59"/>
                  </a:lnTo>
                  <a:lnTo>
                    <a:pt x="128" y="59"/>
                  </a:lnTo>
                  <a:lnTo>
                    <a:pt x="128" y="52"/>
                  </a:lnTo>
                  <a:lnTo>
                    <a:pt x="137" y="52"/>
                  </a:lnTo>
                  <a:lnTo>
                    <a:pt x="144" y="52"/>
                  </a:lnTo>
                  <a:lnTo>
                    <a:pt x="144" y="59"/>
                  </a:lnTo>
                  <a:lnTo>
                    <a:pt x="144" y="52"/>
                  </a:lnTo>
                  <a:lnTo>
                    <a:pt x="144" y="59"/>
                  </a:lnTo>
                  <a:lnTo>
                    <a:pt x="137" y="59"/>
                  </a:lnTo>
                  <a:lnTo>
                    <a:pt x="144" y="59"/>
                  </a:lnTo>
                  <a:lnTo>
                    <a:pt x="137" y="59"/>
                  </a:lnTo>
                  <a:lnTo>
                    <a:pt x="144" y="59"/>
                  </a:lnTo>
                  <a:lnTo>
                    <a:pt x="144" y="66"/>
                  </a:lnTo>
                  <a:lnTo>
                    <a:pt x="151" y="66"/>
                  </a:lnTo>
                  <a:lnTo>
                    <a:pt x="159" y="66"/>
                  </a:lnTo>
                  <a:lnTo>
                    <a:pt x="159" y="74"/>
                  </a:lnTo>
                  <a:lnTo>
                    <a:pt x="159" y="81"/>
                  </a:lnTo>
                  <a:lnTo>
                    <a:pt x="159" y="89"/>
                  </a:lnTo>
                  <a:lnTo>
                    <a:pt x="166" y="89"/>
                  </a:lnTo>
                  <a:lnTo>
                    <a:pt x="166" y="96"/>
                  </a:lnTo>
                  <a:lnTo>
                    <a:pt x="174" y="96"/>
                  </a:lnTo>
                  <a:lnTo>
                    <a:pt x="181" y="96"/>
                  </a:lnTo>
                  <a:lnTo>
                    <a:pt x="188" y="96"/>
                  </a:lnTo>
                  <a:lnTo>
                    <a:pt x="188" y="103"/>
                  </a:lnTo>
                  <a:lnTo>
                    <a:pt x="181" y="103"/>
                  </a:lnTo>
                  <a:lnTo>
                    <a:pt x="188" y="103"/>
                  </a:lnTo>
                  <a:lnTo>
                    <a:pt x="188" y="112"/>
                  </a:lnTo>
                  <a:lnTo>
                    <a:pt x="197" y="103"/>
                  </a:lnTo>
                  <a:lnTo>
                    <a:pt x="197" y="112"/>
                  </a:lnTo>
                  <a:lnTo>
                    <a:pt x="204" y="112"/>
                  </a:lnTo>
                  <a:lnTo>
                    <a:pt x="204" y="119"/>
                  </a:lnTo>
                  <a:lnTo>
                    <a:pt x="212" y="127"/>
                  </a:lnTo>
                  <a:lnTo>
                    <a:pt x="212" y="134"/>
                  </a:lnTo>
                  <a:lnTo>
                    <a:pt x="219" y="142"/>
                  </a:lnTo>
                  <a:lnTo>
                    <a:pt x="227" y="142"/>
                  </a:lnTo>
                  <a:lnTo>
                    <a:pt x="227" y="149"/>
                  </a:lnTo>
                  <a:lnTo>
                    <a:pt x="234" y="149"/>
                  </a:lnTo>
                  <a:lnTo>
                    <a:pt x="234" y="156"/>
                  </a:lnTo>
                  <a:lnTo>
                    <a:pt x="241" y="156"/>
                  </a:lnTo>
                  <a:lnTo>
                    <a:pt x="250" y="156"/>
                  </a:lnTo>
                  <a:lnTo>
                    <a:pt x="250" y="149"/>
                  </a:lnTo>
                  <a:lnTo>
                    <a:pt x="250" y="156"/>
                  </a:lnTo>
                  <a:lnTo>
                    <a:pt x="257" y="156"/>
                  </a:lnTo>
                  <a:lnTo>
                    <a:pt x="265" y="156"/>
                  </a:lnTo>
                  <a:lnTo>
                    <a:pt x="272" y="156"/>
                  </a:lnTo>
                  <a:lnTo>
                    <a:pt x="280" y="156"/>
                  </a:lnTo>
                  <a:lnTo>
                    <a:pt x="280" y="164"/>
                  </a:lnTo>
                  <a:lnTo>
                    <a:pt x="272" y="164"/>
                  </a:lnTo>
                  <a:lnTo>
                    <a:pt x="272" y="171"/>
                  </a:lnTo>
                  <a:lnTo>
                    <a:pt x="265" y="171"/>
                  </a:lnTo>
                  <a:lnTo>
                    <a:pt x="265" y="179"/>
                  </a:lnTo>
                  <a:lnTo>
                    <a:pt x="265" y="171"/>
                  </a:lnTo>
                  <a:lnTo>
                    <a:pt x="257" y="171"/>
                  </a:lnTo>
                  <a:lnTo>
                    <a:pt x="250" y="171"/>
                  </a:lnTo>
                  <a:lnTo>
                    <a:pt x="250" y="179"/>
                  </a:lnTo>
                  <a:lnTo>
                    <a:pt x="250" y="186"/>
                  </a:lnTo>
                  <a:lnTo>
                    <a:pt x="241" y="186"/>
                  </a:lnTo>
                  <a:lnTo>
                    <a:pt x="241" y="179"/>
                  </a:lnTo>
                  <a:lnTo>
                    <a:pt x="241" y="186"/>
                  </a:lnTo>
                  <a:lnTo>
                    <a:pt x="234" y="186"/>
                  </a:lnTo>
                  <a:lnTo>
                    <a:pt x="241" y="186"/>
                  </a:lnTo>
                  <a:lnTo>
                    <a:pt x="241" y="193"/>
                  </a:lnTo>
                  <a:lnTo>
                    <a:pt x="241" y="201"/>
                  </a:lnTo>
                  <a:lnTo>
                    <a:pt x="250" y="201"/>
                  </a:lnTo>
                  <a:lnTo>
                    <a:pt x="250" y="208"/>
                  </a:lnTo>
                  <a:lnTo>
                    <a:pt x="250" y="215"/>
                  </a:lnTo>
                  <a:lnTo>
                    <a:pt x="250" y="208"/>
                  </a:lnTo>
                  <a:lnTo>
                    <a:pt x="257" y="208"/>
                  </a:lnTo>
                  <a:lnTo>
                    <a:pt x="265" y="208"/>
                  </a:lnTo>
                  <a:lnTo>
                    <a:pt x="272" y="208"/>
                  </a:lnTo>
                  <a:lnTo>
                    <a:pt x="272" y="215"/>
                  </a:lnTo>
                  <a:lnTo>
                    <a:pt x="280" y="215"/>
                  </a:lnTo>
                  <a:lnTo>
                    <a:pt x="287" y="215"/>
                  </a:lnTo>
                  <a:lnTo>
                    <a:pt x="294" y="215"/>
                  </a:lnTo>
                  <a:lnTo>
                    <a:pt x="303" y="215"/>
                  </a:lnTo>
                  <a:lnTo>
                    <a:pt x="303" y="223"/>
                  </a:lnTo>
                  <a:lnTo>
                    <a:pt x="303" y="230"/>
                  </a:lnTo>
                  <a:lnTo>
                    <a:pt x="294" y="230"/>
                  </a:lnTo>
                  <a:lnTo>
                    <a:pt x="303" y="238"/>
                  </a:lnTo>
                  <a:lnTo>
                    <a:pt x="294" y="238"/>
                  </a:lnTo>
                  <a:lnTo>
                    <a:pt x="294" y="246"/>
                  </a:lnTo>
                  <a:lnTo>
                    <a:pt x="287" y="238"/>
                  </a:lnTo>
                  <a:lnTo>
                    <a:pt x="280" y="238"/>
                  </a:lnTo>
                  <a:lnTo>
                    <a:pt x="272" y="238"/>
                  </a:lnTo>
                  <a:lnTo>
                    <a:pt x="272" y="246"/>
                  </a:lnTo>
                  <a:lnTo>
                    <a:pt x="272" y="238"/>
                  </a:lnTo>
                  <a:lnTo>
                    <a:pt x="280" y="238"/>
                  </a:lnTo>
                  <a:lnTo>
                    <a:pt x="280" y="246"/>
                  </a:lnTo>
                  <a:lnTo>
                    <a:pt x="280" y="254"/>
                  </a:lnTo>
                  <a:lnTo>
                    <a:pt x="280" y="261"/>
                  </a:lnTo>
                  <a:lnTo>
                    <a:pt x="272" y="261"/>
                  </a:lnTo>
                  <a:lnTo>
                    <a:pt x="265" y="261"/>
                  </a:lnTo>
                  <a:lnTo>
                    <a:pt x="257" y="261"/>
                  </a:lnTo>
                  <a:lnTo>
                    <a:pt x="250" y="261"/>
                  </a:lnTo>
                  <a:lnTo>
                    <a:pt x="241" y="261"/>
                  </a:lnTo>
                  <a:lnTo>
                    <a:pt x="234" y="261"/>
                  </a:lnTo>
                  <a:lnTo>
                    <a:pt x="227" y="261"/>
                  </a:lnTo>
                  <a:lnTo>
                    <a:pt x="227" y="268"/>
                  </a:lnTo>
                  <a:lnTo>
                    <a:pt x="234" y="268"/>
                  </a:lnTo>
                  <a:lnTo>
                    <a:pt x="241" y="268"/>
                  </a:lnTo>
                  <a:lnTo>
                    <a:pt x="250" y="276"/>
                  </a:lnTo>
                  <a:lnTo>
                    <a:pt x="241" y="276"/>
                  </a:lnTo>
                  <a:lnTo>
                    <a:pt x="241" y="283"/>
                  </a:lnTo>
                  <a:lnTo>
                    <a:pt x="250" y="283"/>
                  </a:lnTo>
                  <a:lnTo>
                    <a:pt x="250" y="291"/>
                  </a:lnTo>
                  <a:lnTo>
                    <a:pt x="241" y="291"/>
                  </a:lnTo>
                  <a:lnTo>
                    <a:pt x="234" y="298"/>
                  </a:lnTo>
                  <a:lnTo>
                    <a:pt x="234" y="291"/>
                  </a:lnTo>
                  <a:lnTo>
                    <a:pt x="227" y="291"/>
                  </a:lnTo>
                  <a:lnTo>
                    <a:pt x="219" y="291"/>
                  </a:lnTo>
                  <a:lnTo>
                    <a:pt x="212" y="291"/>
                  </a:lnTo>
                  <a:lnTo>
                    <a:pt x="212" y="283"/>
                  </a:lnTo>
                  <a:lnTo>
                    <a:pt x="204" y="283"/>
                  </a:lnTo>
                  <a:lnTo>
                    <a:pt x="197" y="283"/>
                  </a:lnTo>
                  <a:lnTo>
                    <a:pt x="197" y="276"/>
                  </a:lnTo>
                  <a:lnTo>
                    <a:pt x="188" y="276"/>
                  </a:lnTo>
                  <a:lnTo>
                    <a:pt x="188" y="268"/>
                  </a:lnTo>
                  <a:lnTo>
                    <a:pt x="197" y="268"/>
                  </a:lnTo>
                  <a:lnTo>
                    <a:pt x="197" y="261"/>
                  </a:lnTo>
                  <a:lnTo>
                    <a:pt x="204" y="261"/>
                  </a:lnTo>
                  <a:lnTo>
                    <a:pt x="204" y="254"/>
                  </a:lnTo>
                  <a:lnTo>
                    <a:pt x="212" y="254"/>
                  </a:lnTo>
                  <a:lnTo>
                    <a:pt x="212" y="246"/>
                  </a:lnTo>
                  <a:lnTo>
                    <a:pt x="204" y="246"/>
                  </a:lnTo>
                  <a:lnTo>
                    <a:pt x="212" y="246"/>
                  </a:lnTo>
                  <a:lnTo>
                    <a:pt x="212" y="238"/>
                  </a:lnTo>
                  <a:lnTo>
                    <a:pt x="212" y="230"/>
                  </a:lnTo>
                  <a:lnTo>
                    <a:pt x="204" y="230"/>
                  </a:lnTo>
                  <a:lnTo>
                    <a:pt x="204" y="223"/>
                  </a:lnTo>
                  <a:lnTo>
                    <a:pt x="197" y="223"/>
                  </a:lnTo>
                  <a:lnTo>
                    <a:pt x="204" y="223"/>
                  </a:lnTo>
                  <a:lnTo>
                    <a:pt x="204" y="215"/>
                  </a:lnTo>
                  <a:lnTo>
                    <a:pt x="204" y="223"/>
                  </a:lnTo>
                  <a:lnTo>
                    <a:pt x="212" y="223"/>
                  </a:lnTo>
                  <a:lnTo>
                    <a:pt x="212" y="215"/>
                  </a:lnTo>
                  <a:lnTo>
                    <a:pt x="219" y="215"/>
                  </a:lnTo>
                  <a:lnTo>
                    <a:pt x="219" y="223"/>
                  </a:lnTo>
                  <a:lnTo>
                    <a:pt x="212" y="223"/>
                  </a:lnTo>
                  <a:lnTo>
                    <a:pt x="219" y="223"/>
                  </a:lnTo>
                  <a:lnTo>
                    <a:pt x="219" y="215"/>
                  </a:lnTo>
                  <a:lnTo>
                    <a:pt x="227" y="215"/>
                  </a:lnTo>
                  <a:lnTo>
                    <a:pt x="219" y="215"/>
                  </a:lnTo>
                  <a:lnTo>
                    <a:pt x="219" y="208"/>
                  </a:lnTo>
                  <a:lnTo>
                    <a:pt x="227" y="208"/>
                  </a:lnTo>
                  <a:lnTo>
                    <a:pt x="219" y="208"/>
                  </a:lnTo>
                  <a:lnTo>
                    <a:pt x="212" y="208"/>
                  </a:lnTo>
                  <a:lnTo>
                    <a:pt x="212" y="215"/>
                  </a:lnTo>
                  <a:lnTo>
                    <a:pt x="212" y="208"/>
                  </a:lnTo>
                  <a:lnTo>
                    <a:pt x="204" y="208"/>
                  </a:lnTo>
                  <a:lnTo>
                    <a:pt x="204" y="215"/>
                  </a:lnTo>
                  <a:lnTo>
                    <a:pt x="197" y="215"/>
                  </a:lnTo>
                  <a:lnTo>
                    <a:pt x="188" y="215"/>
                  </a:lnTo>
                  <a:lnTo>
                    <a:pt x="181" y="215"/>
                  </a:lnTo>
                  <a:lnTo>
                    <a:pt x="181" y="223"/>
                  </a:lnTo>
                  <a:lnTo>
                    <a:pt x="174" y="223"/>
                  </a:lnTo>
                  <a:lnTo>
                    <a:pt x="166" y="223"/>
                  </a:lnTo>
                  <a:lnTo>
                    <a:pt x="159" y="223"/>
                  </a:lnTo>
                  <a:lnTo>
                    <a:pt x="159" y="230"/>
                  </a:lnTo>
                  <a:lnTo>
                    <a:pt x="159" y="223"/>
                  </a:lnTo>
                  <a:lnTo>
                    <a:pt x="151" y="223"/>
                  </a:lnTo>
                  <a:lnTo>
                    <a:pt x="159" y="223"/>
                  </a:lnTo>
                  <a:lnTo>
                    <a:pt x="151" y="223"/>
                  </a:lnTo>
                  <a:lnTo>
                    <a:pt x="151" y="215"/>
                  </a:lnTo>
                  <a:lnTo>
                    <a:pt x="144" y="215"/>
                  </a:lnTo>
                  <a:lnTo>
                    <a:pt x="137" y="215"/>
                  </a:lnTo>
                  <a:lnTo>
                    <a:pt x="137" y="208"/>
                  </a:lnTo>
                  <a:lnTo>
                    <a:pt x="128" y="208"/>
                  </a:lnTo>
                  <a:lnTo>
                    <a:pt x="137" y="208"/>
                  </a:lnTo>
                  <a:lnTo>
                    <a:pt x="137" y="201"/>
                  </a:lnTo>
                  <a:lnTo>
                    <a:pt x="128" y="201"/>
                  </a:lnTo>
                  <a:lnTo>
                    <a:pt x="121" y="201"/>
                  </a:lnTo>
                  <a:lnTo>
                    <a:pt x="121" y="208"/>
                  </a:lnTo>
                  <a:lnTo>
                    <a:pt x="113" y="208"/>
                  </a:lnTo>
                  <a:lnTo>
                    <a:pt x="106" y="208"/>
                  </a:lnTo>
                  <a:lnTo>
                    <a:pt x="106" y="201"/>
                  </a:lnTo>
                  <a:lnTo>
                    <a:pt x="106" y="193"/>
                  </a:lnTo>
                  <a:lnTo>
                    <a:pt x="106" y="201"/>
                  </a:lnTo>
                  <a:lnTo>
                    <a:pt x="113" y="201"/>
                  </a:lnTo>
                  <a:lnTo>
                    <a:pt x="113" y="193"/>
                  </a:lnTo>
                  <a:lnTo>
                    <a:pt x="113" y="186"/>
                  </a:lnTo>
                  <a:lnTo>
                    <a:pt x="113" y="193"/>
                  </a:lnTo>
                  <a:lnTo>
                    <a:pt x="113" y="186"/>
                  </a:lnTo>
                  <a:lnTo>
                    <a:pt x="121" y="186"/>
                  </a:lnTo>
                  <a:lnTo>
                    <a:pt x="121" y="179"/>
                  </a:lnTo>
                  <a:lnTo>
                    <a:pt x="121" y="171"/>
                  </a:lnTo>
                  <a:lnTo>
                    <a:pt x="128" y="171"/>
                  </a:lnTo>
                  <a:lnTo>
                    <a:pt x="128" y="179"/>
                  </a:lnTo>
                  <a:lnTo>
                    <a:pt x="128" y="186"/>
                  </a:lnTo>
                  <a:lnTo>
                    <a:pt x="121" y="186"/>
                  </a:lnTo>
                  <a:lnTo>
                    <a:pt x="128" y="186"/>
                  </a:lnTo>
                  <a:lnTo>
                    <a:pt x="128" y="179"/>
                  </a:lnTo>
                  <a:lnTo>
                    <a:pt x="128" y="171"/>
                  </a:lnTo>
                  <a:lnTo>
                    <a:pt x="121" y="171"/>
                  </a:lnTo>
                  <a:lnTo>
                    <a:pt x="121" y="164"/>
                  </a:lnTo>
                  <a:lnTo>
                    <a:pt x="113" y="164"/>
                  </a:lnTo>
                  <a:lnTo>
                    <a:pt x="113" y="156"/>
                  </a:lnTo>
                  <a:lnTo>
                    <a:pt x="106" y="156"/>
                  </a:lnTo>
                  <a:lnTo>
                    <a:pt x="99" y="156"/>
                  </a:lnTo>
                  <a:lnTo>
                    <a:pt x="91" y="156"/>
                  </a:lnTo>
                  <a:lnTo>
                    <a:pt x="84" y="156"/>
                  </a:lnTo>
                  <a:lnTo>
                    <a:pt x="75" y="156"/>
                  </a:lnTo>
                  <a:lnTo>
                    <a:pt x="75" y="149"/>
                  </a:lnTo>
                  <a:lnTo>
                    <a:pt x="75" y="142"/>
                  </a:lnTo>
                  <a:lnTo>
                    <a:pt x="68" y="142"/>
                  </a:lnTo>
                  <a:lnTo>
                    <a:pt x="75" y="142"/>
                  </a:lnTo>
                  <a:lnTo>
                    <a:pt x="75" y="149"/>
                  </a:lnTo>
                  <a:lnTo>
                    <a:pt x="75" y="156"/>
                  </a:lnTo>
                  <a:lnTo>
                    <a:pt x="84" y="156"/>
                  </a:lnTo>
                  <a:lnTo>
                    <a:pt x="91" y="156"/>
                  </a:lnTo>
                  <a:lnTo>
                    <a:pt x="99" y="156"/>
                  </a:lnTo>
                  <a:lnTo>
                    <a:pt x="106" y="156"/>
                  </a:lnTo>
                  <a:lnTo>
                    <a:pt x="113" y="156"/>
                  </a:lnTo>
                  <a:lnTo>
                    <a:pt x="113" y="164"/>
                  </a:lnTo>
                  <a:lnTo>
                    <a:pt x="121" y="164"/>
                  </a:lnTo>
                  <a:lnTo>
                    <a:pt x="121" y="171"/>
                  </a:lnTo>
                  <a:lnTo>
                    <a:pt x="121" y="164"/>
                  </a:lnTo>
                  <a:lnTo>
                    <a:pt x="113" y="164"/>
                  </a:lnTo>
                  <a:lnTo>
                    <a:pt x="106" y="164"/>
                  </a:lnTo>
                  <a:lnTo>
                    <a:pt x="106" y="156"/>
                  </a:lnTo>
                  <a:lnTo>
                    <a:pt x="106" y="164"/>
                  </a:lnTo>
                  <a:lnTo>
                    <a:pt x="106" y="156"/>
                  </a:lnTo>
                  <a:lnTo>
                    <a:pt x="99" y="156"/>
                  </a:lnTo>
                  <a:lnTo>
                    <a:pt x="91" y="156"/>
                  </a:lnTo>
                  <a:lnTo>
                    <a:pt x="91" y="164"/>
                  </a:lnTo>
                  <a:lnTo>
                    <a:pt x="91" y="156"/>
                  </a:lnTo>
                  <a:lnTo>
                    <a:pt x="91" y="164"/>
                  </a:lnTo>
                  <a:lnTo>
                    <a:pt x="91" y="156"/>
                  </a:lnTo>
                  <a:lnTo>
                    <a:pt x="84" y="156"/>
                  </a:lnTo>
                  <a:lnTo>
                    <a:pt x="75" y="156"/>
                  </a:lnTo>
                  <a:lnTo>
                    <a:pt x="75" y="149"/>
                  </a:lnTo>
                  <a:lnTo>
                    <a:pt x="68" y="149"/>
                  </a:lnTo>
                  <a:lnTo>
                    <a:pt x="68" y="142"/>
                  </a:lnTo>
                  <a:lnTo>
                    <a:pt x="60" y="142"/>
                  </a:lnTo>
                  <a:lnTo>
                    <a:pt x="53" y="142"/>
                  </a:lnTo>
                  <a:lnTo>
                    <a:pt x="60" y="142"/>
                  </a:lnTo>
                  <a:lnTo>
                    <a:pt x="53" y="142"/>
                  </a:lnTo>
                  <a:lnTo>
                    <a:pt x="53" y="134"/>
                  </a:lnTo>
                  <a:lnTo>
                    <a:pt x="53" y="127"/>
                  </a:lnTo>
                  <a:lnTo>
                    <a:pt x="60" y="127"/>
                  </a:lnTo>
                  <a:lnTo>
                    <a:pt x="53" y="127"/>
                  </a:lnTo>
                  <a:lnTo>
                    <a:pt x="53" y="119"/>
                  </a:lnTo>
                  <a:lnTo>
                    <a:pt x="53" y="112"/>
                  </a:lnTo>
                  <a:lnTo>
                    <a:pt x="46" y="112"/>
                  </a:lnTo>
                  <a:lnTo>
                    <a:pt x="46" y="119"/>
                  </a:lnTo>
                  <a:lnTo>
                    <a:pt x="46" y="127"/>
                  </a:lnTo>
                  <a:lnTo>
                    <a:pt x="38" y="127"/>
                  </a:lnTo>
                  <a:lnTo>
                    <a:pt x="46" y="127"/>
                  </a:lnTo>
                  <a:lnTo>
                    <a:pt x="38" y="127"/>
                  </a:lnTo>
                  <a:lnTo>
                    <a:pt x="38" y="134"/>
                  </a:lnTo>
                  <a:lnTo>
                    <a:pt x="46" y="134"/>
                  </a:lnTo>
                  <a:lnTo>
                    <a:pt x="53" y="134"/>
                  </a:lnTo>
                  <a:lnTo>
                    <a:pt x="46" y="134"/>
                  </a:lnTo>
                  <a:lnTo>
                    <a:pt x="53" y="142"/>
                  </a:lnTo>
                  <a:lnTo>
                    <a:pt x="53" y="134"/>
                  </a:lnTo>
                  <a:lnTo>
                    <a:pt x="53" y="142"/>
                  </a:lnTo>
                  <a:lnTo>
                    <a:pt x="53" y="149"/>
                  </a:lnTo>
                  <a:lnTo>
                    <a:pt x="53" y="142"/>
                  </a:lnTo>
                  <a:lnTo>
                    <a:pt x="53" y="149"/>
                  </a:lnTo>
                  <a:lnTo>
                    <a:pt x="53" y="142"/>
                  </a:lnTo>
                  <a:lnTo>
                    <a:pt x="46" y="142"/>
                  </a:lnTo>
                  <a:lnTo>
                    <a:pt x="38" y="142"/>
                  </a:lnTo>
                  <a:lnTo>
                    <a:pt x="38" y="149"/>
                  </a:lnTo>
                  <a:lnTo>
                    <a:pt x="38" y="142"/>
                  </a:lnTo>
                  <a:lnTo>
                    <a:pt x="31" y="142"/>
                  </a:lnTo>
                  <a:lnTo>
                    <a:pt x="31" y="134"/>
                  </a:lnTo>
                  <a:lnTo>
                    <a:pt x="22" y="134"/>
                  </a:lnTo>
                  <a:lnTo>
                    <a:pt x="15" y="134"/>
                  </a:lnTo>
                  <a:lnTo>
                    <a:pt x="15" y="127"/>
                  </a:lnTo>
                  <a:lnTo>
                    <a:pt x="15" y="134"/>
                  </a:lnTo>
                  <a:lnTo>
                    <a:pt x="7" y="134"/>
                  </a:lnTo>
                  <a:lnTo>
                    <a:pt x="7" y="127"/>
                  </a:lnTo>
                  <a:lnTo>
                    <a:pt x="7" y="119"/>
                  </a:lnTo>
                  <a:lnTo>
                    <a:pt x="7" y="127"/>
                  </a:lnTo>
                  <a:lnTo>
                    <a:pt x="7" y="119"/>
                  </a:lnTo>
                  <a:lnTo>
                    <a:pt x="7" y="112"/>
                  </a:lnTo>
                  <a:lnTo>
                    <a:pt x="0" y="112"/>
                  </a:lnTo>
                  <a:lnTo>
                    <a:pt x="0" y="103"/>
                  </a:lnTo>
                  <a:lnTo>
                    <a:pt x="7" y="103"/>
                  </a:lnTo>
                  <a:lnTo>
                    <a:pt x="0" y="103"/>
                  </a:lnTo>
                  <a:lnTo>
                    <a:pt x="0" y="96"/>
                  </a:lnTo>
                  <a:lnTo>
                    <a:pt x="7" y="96"/>
                  </a:lnTo>
                  <a:lnTo>
                    <a:pt x="0" y="96"/>
                  </a:lnTo>
                  <a:lnTo>
                    <a:pt x="7" y="96"/>
                  </a:lnTo>
                  <a:lnTo>
                    <a:pt x="15" y="96"/>
                  </a:lnTo>
                  <a:lnTo>
                    <a:pt x="15" y="89"/>
                  </a:lnTo>
                  <a:lnTo>
                    <a:pt x="22" y="89"/>
                  </a:lnTo>
                  <a:lnTo>
                    <a:pt x="22" y="81"/>
                  </a:lnTo>
                  <a:lnTo>
                    <a:pt x="31" y="81"/>
                  </a:lnTo>
                  <a:lnTo>
                    <a:pt x="22" y="81"/>
                  </a:lnTo>
                  <a:lnTo>
                    <a:pt x="22" y="74"/>
                  </a:lnTo>
                  <a:lnTo>
                    <a:pt x="31" y="74"/>
                  </a:lnTo>
                  <a:lnTo>
                    <a:pt x="22" y="74"/>
                  </a:lnTo>
                  <a:lnTo>
                    <a:pt x="22" y="66"/>
                  </a:lnTo>
                  <a:lnTo>
                    <a:pt x="31" y="66"/>
                  </a:lnTo>
                  <a:lnTo>
                    <a:pt x="31" y="74"/>
                  </a:lnTo>
                  <a:lnTo>
                    <a:pt x="38" y="74"/>
                  </a:lnTo>
                  <a:lnTo>
                    <a:pt x="38" y="81"/>
                  </a:lnTo>
                  <a:lnTo>
                    <a:pt x="46" y="81"/>
                  </a:lnTo>
                  <a:lnTo>
                    <a:pt x="38" y="89"/>
                  </a:lnTo>
                  <a:lnTo>
                    <a:pt x="38" y="96"/>
                  </a:lnTo>
                  <a:lnTo>
                    <a:pt x="46" y="96"/>
                  </a:lnTo>
                  <a:lnTo>
                    <a:pt x="53" y="103"/>
                  </a:lnTo>
                  <a:lnTo>
                    <a:pt x="60" y="103"/>
                  </a:lnTo>
                  <a:lnTo>
                    <a:pt x="60" y="96"/>
                  </a:lnTo>
                  <a:lnTo>
                    <a:pt x="53" y="96"/>
                  </a:lnTo>
                  <a:lnTo>
                    <a:pt x="53" y="89"/>
                  </a:lnTo>
                  <a:lnTo>
                    <a:pt x="53" y="96"/>
                  </a:lnTo>
                  <a:lnTo>
                    <a:pt x="60" y="96"/>
                  </a:lnTo>
                  <a:lnTo>
                    <a:pt x="60" y="89"/>
                  </a:lnTo>
                  <a:lnTo>
                    <a:pt x="53" y="89"/>
                  </a:lnTo>
                  <a:lnTo>
                    <a:pt x="53" y="81"/>
                  </a:lnTo>
                  <a:lnTo>
                    <a:pt x="46" y="81"/>
                  </a:lnTo>
                  <a:lnTo>
                    <a:pt x="53" y="81"/>
                  </a:lnTo>
                  <a:lnTo>
                    <a:pt x="46" y="81"/>
                  </a:lnTo>
                  <a:lnTo>
                    <a:pt x="53" y="81"/>
                  </a:lnTo>
                  <a:lnTo>
                    <a:pt x="53" y="74"/>
                  </a:lnTo>
                  <a:lnTo>
                    <a:pt x="46" y="74"/>
                  </a:lnTo>
                  <a:lnTo>
                    <a:pt x="46" y="66"/>
                  </a:lnTo>
                  <a:lnTo>
                    <a:pt x="38" y="66"/>
                  </a:lnTo>
                  <a:lnTo>
                    <a:pt x="38" y="59"/>
                  </a:lnTo>
                  <a:lnTo>
                    <a:pt x="31" y="59"/>
                  </a:lnTo>
                  <a:lnTo>
                    <a:pt x="31" y="52"/>
                  </a:lnTo>
                  <a:lnTo>
                    <a:pt x="31" y="44"/>
                  </a:lnTo>
                  <a:lnTo>
                    <a:pt x="31" y="37"/>
                  </a:lnTo>
                  <a:lnTo>
                    <a:pt x="22" y="37"/>
                  </a:lnTo>
                  <a:lnTo>
                    <a:pt x="22" y="30"/>
                  </a:lnTo>
                  <a:lnTo>
                    <a:pt x="22" y="22"/>
                  </a:lnTo>
                  <a:lnTo>
                    <a:pt x="22" y="30"/>
                  </a:lnTo>
                  <a:lnTo>
                    <a:pt x="31" y="30"/>
                  </a:lnTo>
                  <a:lnTo>
                    <a:pt x="31" y="22"/>
                  </a:lnTo>
                  <a:lnTo>
                    <a:pt x="38" y="22"/>
                  </a:lnTo>
                  <a:lnTo>
                    <a:pt x="38" y="30"/>
                  </a:lnTo>
                  <a:lnTo>
                    <a:pt x="38" y="22"/>
                  </a:lnTo>
                  <a:lnTo>
                    <a:pt x="38" y="30"/>
                  </a:lnTo>
                  <a:lnTo>
                    <a:pt x="38" y="22"/>
                  </a:lnTo>
                  <a:lnTo>
                    <a:pt x="46" y="22"/>
                  </a:lnTo>
                  <a:lnTo>
                    <a:pt x="46" y="30"/>
                  </a:lnTo>
                  <a:lnTo>
                    <a:pt x="38" y="30"/>
                  </a:lnTo>
                  <a:lnTo>
                    <a:pt x="46" y="30"/>
                  </a:lnTo>
                  <a:lnTo>
                    <a:pt x="46" y="22"/>
                  </a:lnTo>
                  <a:lnTo>
                    <a:pt x="53" y="22"/>
                  </a:lnTo>
                  <a:lnTo>
                    <a:pt x="46" y="22"/>
                  </a:lnTo>
                  <a:lnTo>
                    <a:pt x="38" y="22"/>
                  </a:lnTo>
                  <a:lnTo>
                    <a:pt x="38" y="30"/>
                  </a:lnTo>
                  <a:lnTo>
                    <a:pt x="38" y="22"/>
                  </a:lnTo>
                  <a:lnTo>
                    <a:pt x="31" y="22"/>
                  </a:lnTo>
                  <a:lnTo>
                    <a:pt x="38" y="22"/>
                  </a:lnTo>
                  <a:lnTo>
                    <a:pt x="38" y="15"/>
                  </a:lnTo>
                  <a:lnTo>
                    <a:pt x="31" y="15"/>
                  </a:lnTo>
                  <a:lnTo>
                    <a:pt x="38" y="15"/>
                  </a:lnTo>
                  <a:lnTo>
                    <a:pt x="38" y="7"/>
                  </a:lnTo>
                  <a:lnTo>
                    <a:pt x="38" y="15"/>
                  </a:lnTo>
                  <a:lnTo>
                    <a:pt x="46" y="15"/>
                  </a:lnTo>
                  <a:lnTo>
                    <a:pt x="46" y="7"/>
                  </a:lnTo>
                  <a:lnTo>
                    <a:pt x="46" y="15"/>
                  </a:lnTo>
                  <a:lnTo>
                    <a:pt x="53" y="15"/>
                  </a:lnTo>
                  <a:lnTo>
                    <a:pt x="46" y="15"/>
                  </a:lnTo>
                  <a:lnTo>
                    <a:pt x="46" y="7"/>
                  </a:lnTo>
                  <a:lnTo>
                    <a:pt x="53" y="7"/>
                  </a:lnTo>
                  <a:lnTo>
                    <a:pt x="53" y="15"/>
                  </a:lnTo>
                  <a:lnTo>
                    <a:pt x="60" y="15"/>
                  </a:lnTo>
                  <a:close/>
                  <a:moveTo>
                    <a:pt x="113" y="66"/>
                  </a:moveTo>
                  <a:lnTo>
                    <a:pt x="121" y="74"/>
                  </a:lnTo>
                  <a:lnTo>
                    <a:pt x="121" y="66"/>
                  </a:lnTo>
                  <a:lnTo>
                    <a:pt x="113" y="66"/>
                  </a:lnTo>
                  <a:close/>
                  <a:moveTo>
                    <a:pt x="68" y="89"/>
                  </a:moveTo>
                  <a:lnTo>
                    <a:pt x="68" y="96"/>
                  </a:lnTo>
                  <a:lnTo>
                    <a:pt x="75" y="96"/>
                  </a:lnTo>
                  <a:lnTo>
                    <a:pt x="75" y="89"/>
                  </a:lnTo>
                  <a:lnTo>
                    <a:pt x="68" y="89"/>
                  </a:lnTo>
                  <a:close/>
                  <a:moveTo>
                    <a:pt x="188" y="179"/>
                  </a:moveTo>
                  <a:lnTo>
                    <a:pt x="188" y="171"/>
                  </a:lnTo>
                  <a:lnTo>
                    <a:pt x="181" y="171"/>
                  </a:lnTo>
                  <a:lnTo>
                    <a:pt x="181" y="164"/>
                  </a:lnTo>
                  <a:lnTo>
                    <a:pt x="174" y="164"/>
                  </a:lnTo>
                  <a:lnTo>
                    <a:pt x="174" y="171"/>
                  </a:lnTo>
                  <a:lnTo>
                    <a:pt x="181" y="171"/>
                  </a:lnTo>
                  <a:lnTo>
                    <a:pt x="181" y="179"/>
                  </a:lnTo>
                  <a:lnTo>
                    <a:pt x="181" y="171"/>
                  </a:lnTo>
                  <a:lnTo>
                    <a:pt x="188" y="179"/>
                  </a:lnTo>
                  <a:close/>
                </a:path>
              </a:pathLst>
            </a:custGeom>
            <a:solidFill>
              <a:schemeClr val="bg2">
                <a:lumMod val="75000"/>
              </a:schemeClr>
            </a:solidFill>
            <a:ln w="8001" cap="rnd">
              <a:solidFill>
                <a:sysClr val="window" lastClr="FFFFFF"/>
              </a:solidFill>
              <a:round/>
              <a:headEnd/>
              <a:tailE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PE" sz="1100" b="0" i="0" u="none" strike="noStrike" kern="0" cap="none" spc="0" normalizeH="0" baseline="0" noProof="0">
                <a:ln>
                  <a:noFill/>
                </a:ln>
                <a:solidFill>
                  <a:prstClr val="white"/>
                </a:solidFill>
                <a:effectLst/>
                <a:uLnTx/>
                <a:uFillTx/>
                <a:latin typeface="Calibri" panose="020F0502020204030204"/>
                <a:ea typeface="+mn-ea"/>
                <a:cs typeface="Arial" pitchFamily="34" charset="0"/>
              </a:endParaRPr>
            </a:p>
          </p:txBody>
        </p:sp>
        <p:sp>
          <p:nvSpPr>
            <p:cNvPr id="51" name="Freeform 83">
              <a:extLst>
                <a:ext uri="{FF2B5EF4-FFF2-40B4-BE49-F238E27FC236}">
                  <a16:creationId xmlns="" xmlns:a16="http://schemas.microsoft.com/office/drawing/2014/main" id="{8A85C12A-B1C9-F37F-7324-B65EC8B85332}"/>
                </a:ext>
              </a:extLst>
            </p:cNvPr>
            <p:cNvSpPr>
              <a:spLocks/>
            </p:cNvSpPr>
            <p:nvPr/>
          </p:nvSpPr>
          <p:spPr bwMode="auto">
            <a:xfrm>
              <a:off x="1434488" y="2421026"/>
              <a:ext cx="241807" cy="236002"/>
            </a:xfrm>
            <a:custGeom>
              <a:avLst/>
              <a:gdLst>
                <a:gd name="T0" fmla="*/ 2970669 w 220"/>
                <a:gd name="T1" fmla="*/ 9697150 h 165"/>
                <a:gd name="T2" fmla="*/ 2970669 w 220"/>
                <a:gd name="T3" fmla="*/ 9697150 h 165"/>
                <a:gd name="T4" fmla="*/ 2970669 w 220"/>
                <a:gd name="T5" fmla="*/ 9697150 h 165"/>
                <a:gd name="T6" fmla="*/ 2970669 w 220"/>
                <a:gd name="T7" fmla="*/ 9697150 h 165"/>
                <a:gd name="T8" fmla="*/ 2970669 w 220"/>
                <a:gd name="T9" fmla="*/ 9697150 h 165"/>
                <a:gd name="T10" fmla="*/ 2970669 w 220"/>
                <a:gd name="T11" fmla="*/ 9697150 h 165"/>
                <a:gd name="T12" fmla="*/ 2970669 w 220"/>
                <a:gd name="T13" fmla="*/ 9697150 h 165"/>
                <a:gd name="T14" fmla="*/ 2970669 w 220"/>
                <a:gd name="T15" fmla="*/ 9697150 h 165"/>
                <a:gd name="T16" fmla="*/ 2970669 w 220"/>
                <a:gd name="T17" fmla="*/ 15515999 h 165"/>
                <a:gd name="T18" fmla="*/ 2970669 w 220"/>
                <a:gd name="T19" fmla="*/ 19394299 h 165"/>
                <a:gd name="T20" fmla="*/ 2970669 w 220"/>
                <a:gd name="T21" fmla="*/ 23274001 h 165"/>
                <a:gd name="T22" fmla="*/ 2970669 w 220"/>
                <a:gd name="T23" fmla="*/ 25213151 h 165"/>
                <a:gd name="T24" fmla="*/ 2970669 w 220"/>
                <a:gd name="T25" fmla="*/ 27152301 h 165"/>
                <a:gd name="T26" fmla="*/ 2970669 w 220"/>
                <a:gd name="T27" fmla="*/ 27152301 h 165"/>
                <a:gd name="T28" fmla="*/ 2970669 w 220"/>
                <a:gd name="T29" fmla="*/ 27152301 h 165"/>
                <a:gd name="T30" fmla="*/ 2970669 w 220"/>
                <a:gd name="T31" fmla="*/ 27152301 h 165"/>
                <a:gd name="T32" fmla="*/ 2970669 w 220"/>
                <a:gd name="T33" fmla="*/ 27152301 h 165"/>
                <a:gd name="T34" fmla="*/ 2970669 w 220"/>
                <a:gd name="T35" fmla="*/ 29092847 h 165"/>
                <a:gd name="T36" fmla="*/ 2970669 w 220"/>
                <a:gd name="T37" fmla="*/ 32971148 h 165"/>
                <a:gd name="T38" fmla="*/ 2970669 w 220"/>
                <a:gd name="T39" fmla="*/ 32971148 h 165"/>
                <a:gd name="T40" fmla="*/ 2970669 w 220"/>
                <a:gd name="T41" fmla="*/ 36849448 h 165"/>
                <a:gd name="T42" fmla="*/ 2970669 w 220"/>
                <a:gd name="T43" fmla="*/ 36849448 h 165"/>
                <a:gd name="T44" fmla="*/ 2970669 w 220"/>
                <a:gd name="T45" fmla="*/ 36849448 h 165"/>
                <a:gd name="T46" fmla="*/ 2970669 w 220"/>
                <a:gd name="T47" fmla="*/ 36849448 h 165"/>
                <a:gd name="T48" fmla="*/ 2970669 w 220"/>
                <a:gd name="T49" fmla="*/ 36849448 h 165"/>
                <a:gd name="T50" fmla="*/ 2970669 w 220"/>
                <a:gd name="T51" fmla="*/ 32971148 h 165"/>
                <a:gd name="T52" fmla="*/ 0 w 220"/>
                <a:gd name="T53" fmla="*/ 32971148 h 165"/>
                <a:gd name="T54" fmla="*/ 2970669 w 220"/>
                <a:gd name="T55" fmla="*/ 29092847 h 165"/>
                <a:gd name="T56" fmla="*/ 2970669 w 220"/>
                <a:gd name="T57" fmla="*/ 27152301 h 165"/>
                <a:gd name="T58" fmla="*/ 2970669 w 220"/>
                <a:gd name="T59" fmla="*/ 27152301 h 165"/>
                <a:gd name="T60" fmla="*/ 2970669 w 220"/>
                <a:gd name="T61" fmla="*/ 25213151 h 165"/>
                <a:gd name="T62" fmla="*/ 2970669 w 220"/>
                <a:gd name="T63" fmla="*/ 19394299 h 165"/>
                <a:gd name="T64" fmla="*/ 2970669 w 220"/>
                <a:gd name="T65" fmla="*/ 17455149 h 165"/>
                <a:gd name="T66" fmla="*/ 2970669 w 220"/>
                <a:gd name="T67" fmla="*/ 15515999 h 165"/>
                <a:gd name="T68" fmla="*/ 2970669 w 220"/>
                <a:gd name="T69" fmla="*/ 15515999 h 165"/>
                <a:gd name="T70" fmla="*/ 2970669 w 220"/>
                <a:gd name="T71" fmla="*/ 11636303 h 165"/>
                <a:gd name="T72" fmla="*/ 2970669 w 220"/>
                <a:gd name="T73" fmla="*/ 9697150 h 165"/>
                <a:gd name="T74" fmla="*/ 2970669 w 220"/>
                <a:gd name="T75" fmla="*/ 9697150 h 165"/>
                <a:gd name="T76" fmla="*/ 2970669 w 220"/>
                <a:gd name="T77" fmla="*/ 9697150 h 165"/>
                <a:gd name="T78" fmla="*/ 2970669 w 220"/>
                <a:gd name="T79" fmla="*/ 9697150 h 165"/>
                <a:gd name="T80" fmla="*/ 2970669 w 220"/>
                <a:gd name="T81" fmla="*/ 9697150 h 165"/>
                <a:gd name="T82" fmla="*/ 2970669 w 220"/>
                <a:gd name="T83" fmla="*/ 9697150 h 165"/>
                <a:gd name="T84" fmla="*/ 2970669 w 220"/>
                <a:gd name="T85" fmla="*/ 9697150 h 165"/>
                <a:gd name="T86" fmla="*/ 2970669 w 220"/>
                <a:gd name="T87" fmla="*/ 9697150 h 165"/>
                <a:gd name="T88" fmla="*/ 2970669 w 220"/>
                <a:gd name="T89" fmla="*/ 969715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0"/>
                <a:gd name="T136" fmla="*/ 0 h 165"/>
                <a:gd name="T137" fmla="*/ 220 w 220"/>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0" h="165">
                  <a:moveTo>
                    <a:pt x="168" y="21"/>
                  </a:moveTo>
                  <a:lnTo>
                    <a:pt x="168" y="10"/>
                  </a:lnTo>
                  <a:lnTo>
                    <a:pt x="181" y="10"/>
                  </a:lnTo>
                  <a:lnTo>
                    <a:pt x="168" y="21"/>
                  </a:lnTo>
                  <a:lnTo>
                    <a:pt x="181" y="21"/>
                  </a:lnTo>
                  <a:lnTo>
                    <a:pt x="181" y="10"/>
                  </a:lnTo>
                  <a:lnTo>
                    <a:pt x="181" y="0"/>
                  </a:lnTo>
                  <a:lnTo>
                    <a:pt x="181" y="10"/>
                  </a:lnTo>
                  <a:lnTo>
                    <a:pt x="194" y="10"/>
                  </a:lnTo>
                  <a:lnTo>
                    <a:pt x="206" y="10"/>
                  </a:lnTo>
                  <a:lnTo>
                    <a:pt x="194" y="21"/>
                  </a:lnTo>
                  <a:lnTo>
                    <a:pt x="206" y="21"/>
                  </a:lnTo>
                  <a:lnTo>
                    <a:pt x="194" y="21"/>
                  </a:lnTo>
                  <a:lnTo>
                    <a:pt x="194" y="30"/>
                  </a:lnTo>
                  <a:lnTo>
                    <a:pt x="206" y="30"/>
                  </a:lnTo>
                  <a:lnTo>
                    <a:pt x="206" y="41"/>
                  </a:lnTo>
                  <a:lnTo>
                    <a:pt x="206" y="52"/>
                  </a:lnTo>
                  <a:lnTo>
                    <a:pt x="206" y="62"/>
                  </a:lnTo>
                  <a:lnTo>
                    <a:pt x="206" y="73"/>
                  </a:lnTo>
                  <a:lnTo>
                    <a:pt x="206" y="82"/>
                  </a:lnTo>
                  <a:lnTo>
                    <a:pt x="220" y="82"/>
                  </a:lnTo>
                  <a:lnTo>
                    <a:pt x="220" y="93"/>
                  </a:lnTo>
                  <a:lnTo>
                    <a:pt x="220" y="104"/>
                  </a:lnTo>
                  <a:lnTo>
                    <a:pt x="206" y="104"/>
                  </a:lnTo>
                  <a:lnTo>
                    <a:pt x="206" y="114"/>
                  </a:lnTo>
                  <a:lnTo>
                    <a:pt x="194" y="114"/>
                  </a:lnTo>
                  <a:lnTo>
                    <a:pt x="194" y="124"/>
                  </a:lnTo>
                  <a:lnTo>
                    <a:pt x="181" y="124"/>
                  </a:lnTo>
                  <a:lnTo>
                    <a:pt x="168" y="124"/>
                  </a:lnTo>
                  <a:lnTo>
                    <a:pt x="168" y="114"/>
                  </a:lnTo>
                  <a:lnTo>
                    <a:pt x="168" y="124"/>
                  </a:lnTo>
                  <a:lnTo>
                    <a:pt x="156" y="124"/>
                  </a:lnTo>
                  <a:lnTo>
                    <a:pt x="156" y="114"/>
                  </a:lnTo>
                  <a:lnTo>
                    <a:pt x="156" y="124"/>
                  </a:lnTo>
                  <a:lnTo>
                    <a:pt x="142" y="124"/>
                  </a:lnTo>
                  <a:lnTo>
                    <a:pt x="142" y="135"/>
                  </a:lnTo>
                  <a:lnTo>
                    <a:pt x="128" y="135"/>
                  </a:lnTo>
                  <a:lnTo>
                    <a:pt x="128" y="145"/>
                  </a:lnTo>
                  <a:lnTo>
                    <a:pt x="128" y="135"/>
                  </a:lnTo>
                  <a:lnTo>
                    <a:pt x="128" y="145"/>
                  </a:lnTo>
                  <a:lnTo>
                    <a:pt x="128" y="156"/>
                  </a:lnTo>
                  <a:lnTo>
                    <a:pt x="116" y="156"/>
                  </a:lnTo>
                  <a:lnTo>
                    <a:pt x="116" y="165"/>
                  </a:lnTo>
                  <a:lnTo>
                    <a:pt x="104" y="165"/>
                  </a:lnTo>
                  <a:lnTo>
                    <a:pt x="92" y="165"/>
                  </a:lnTo>
                  <a:lnTo>
                    <a:pt x="92" y="156"/>
                  </a:lnTo>
                  <a:lnTo>
                    <a:pt x="78" y="156"/>
                  </a:lnTo>
                  <a:lnTo>
                    <a:pt x="64" y="156"/>
                  </a:lnTo>
                  <a:lnTo>
                    <a:pt x="52" y="156"/>
                  </a:lnTo>
                  <a:lnTo>
                    <a:pt x="38" y="156"/>
                  </a:lnTo>
                  <a:lnTo>
                    <a:pt x="27" y="156"/>
                  </a:lnTo>
                  <a:lnTo>
                    <a:pt x="27" y="145"/>
                  </a:lnTo>
                  <a:lnTo>
                    <a:pt x="14" y="145"/>
                  </a:lnTo>
                  <a:lnTo>
                    <a:pt x="0" y="145"/>
                  </a:lnTo>
                  <a:lnTo>
                    <a:pt x="0" y="135"/>
                  </a:lnTo>
                  <a:lnTo>
                    <a:pt x="14" y="135"/>
                  </a:lnTo>
                  <a:lnTo>
                    <a:pt x="14" y="124"/>
                  </a:lnTo>
                  <a:lnTo>
                    <a:pt x="27" y="124"/>
                  </a:lnTo>
                  <a:lnTo>
                    <a:pt x="27" y="114"/>
                  </a:lnTo>
                  <a:lnTo>
                    <a:pt x="38" y="114"/>
                  </a:lnTo>
                  <a:lnTo>
                    <a:pt x="38" y="104"/>
                  </a:lnTo>
                  <a:lnTo>
                    <a:pt x="52" y="104"/>
                  </a:lnTo>
                  <a:lnTo>
                    <a:pt x="52" y="93"/>
                  </a:lnTo>
                  <a:lnTo>
                    <a:pt x="52" y="82"/>
                  </a:lnTo>
                  <a:lnTo>
                    <a:pt x="64" y="82"/>
                  </a:lnTo>
                  <a:lnTo>
                    <a:pt x="64" y="73"/>
                  </a:lnTo>
                  <a:lnTo>
                    <a:pt x="78" y="73"/>
                  </a:lnTo>
                  <a:lnTo>
                    <a:pt x="78" y="62"/>
                  </a:lnTo>
                  <a:lnTo>
                    <a:pt x="92" y="62"/>
                  </a:lnTo>
                  <a:lnTo>
                    <a:pt x="104" y="62"/>
                  </a:lnTo>
                  <a:lnTo>
                    <a:pt x="104" y="52"/>
                  </a:lnTo>
                  <a:lnTo>
                    <a:pt x="116" y="52"/>
                  </a:lnTo>
                  <a:lnTo>
                    <a:pt x="116" y="41"/>
                  </a:lnTo>
                  <a:lnTo>
                    <a:pt x="128" y="41"/>
                  </a:lnTo>
                  <a:lnTo>
                    <a:pt x="128" y="30"/>
                  </a:lnTo>
                  <a:lnTo>
                    <a:pt x="142" y="30"/>
                  </a:lnTo>
                  <a:lnTo>
                    <a:pt x="128" y="30"/>
                  </a:lnTo>
                  <a:lnTo>
                    <a:pt x="142" y="30"/>
                  </a:lnTo>
                  <a:lnTo>
                    <a:pt x="142" y="21"/>
                  </a:lnTo>
                  <a:lnTo>
                    <a:pt x="156" y="21"/>
                  </a:lnTo>
                  <a:lnTo>
                    <a:pt x="142" y="21"/>
                  </a:lnTo>
                  <a:lnTo>
                    <a:pt x="142" y="30"/>
                  </a:lnTo>
                  <a:lnTo>
                    <a:pt x="142" y="21"/>
                  </a:lnTo>
                  <a:lnTo>
                    <a:pt x="156" y="21"/>
                  </a:lnTo>
                  <a:lnTo>
                    <a:pt x="156" y="30"/>
                  </a:lnTo>
                  <a:lnTo>
                    <a:pt x="168" y="21"/>
                  </a:lnTo>
                  <a:lnTo>
                    <a:pt x="156" y="21"/>
                  </a:lnTo>
                  <a:lnTo>
                    <a:pt x="168" y="21"/>
                  </a:lnTo>
                  <a:lnTo>
                    <a:pt x="156" y="21"/>
                  </a:lnTo>
                  <a:lnTo>
                    <a:pt x="168" y="21"/>
                  </a:lnTo>
                  <a:close/>
                </a:path>
              </a:pathLst>
            </a:custGeom>
            <a:solidFill>
              <a:schemeClr val="bg1">
                <a:lumMod val="85000"/>
              </a:schemeClr>
            </a:solidFill>
            <a:ln w="11113" cap="rnd">
              <a:solidFill>
                <a:sysClr val="window" lastClr="FFFFFF"/>
              </a:solidFill>
              <a:round/>
              <a:headEnd/>
              <a:tailEnd/>
            </a:ln>
          </p:spPr>
          <p:txBody>
            <a:bodyPr/>
            <a:lstStyle/>
            <a:p>
              <a:pPr defTabSz="914377"/>
              <a:endParaRPr lang="es-PE" sz="1100" kern="0">
                <a:solidFill>
                  <a:prstClr val="white"/>
                </a:solidFill>
                <a:latin typeface="Calibri" panose="020F0502020204030204"/>
                <a:cs typeface="Arial" pitchFamily="34" charset="0"/>
              </a:endParaRPr>
            </a:p>
          </p:txBody>
        </p:sp>
        <p:sp>
          <p:nvSpPr>
            <p:cNvPr id="52" name="Freeform 82">
              <a:extLst>
                <a:ext uri="{FF2B5EF4-FFF2-40B4-BE49-F238E27FC236}">
                  <a16:creationId xmlns="" xmlns:a16="http://schemas.microsoft.com/office/drawing/2014/main" id="{5648DD1B-7E7D-D30C-7876-4415F5F32952}"/>
                </a:ext>
              </a:extLst>
            </p:cNvPr>
            <p:cNvSpPr>
              <a:spLocks/>
            </p:cNvSpPr>
            <p:nvPr/>
          </p:nvSpPr>
          <p:spPr bwMode="auto">
            <a:xfrm>
              <a:off x="1392657" y="2603936"/>
              <a:ext cx="513171" cy="595402"/>
            </a:xfrm>
            <a:custGeom>
              <a:avLst/>
              <a:gdLst>
                <a:gd name="T0" fmla="*/ 1316773 w 496"/>
                <a:gd name="T1" fmla="*/ 14268675 h 436"/>
                <a:gd name="T2" fmla="*/ 1316773 w 496"/>
                <a:gd name="T3" fmla="*/ 14268675 h 436"/>
                <a:gd name="T4" fmla="*/ 1316773 w 496"/>
                <a:gd name="T5" fmla="*/ 16052592 h 436"/>
                <a:gd name="T6" fmla="*/ 1316773 w 496"/>
                <a:gd name="T7" fmla="*/ 17835174 h 436"/>
                <a:gd name="T8" fmla="*/ 1316773 w 496"/>
                <a:gd name="T9" fmla="*/ 19619092 h 436"/>
                <a:gd name="T10" fmla="*/ 1316773 w 496"/>
                <a:gd name="T11" fmla="*/ 23185596 h 436"/>
                <a:gd name="T12" fmla="*/ 1316773 w 496"/>
                <a:gd name="T13" fmla="*/ 23185596 h 436"/>
                <a:gd name="T14" fmla="*/ 1316773 w 496"/>
                <a:gd name="T15" fmla="*/ 26753432 h 436"/>
                <a:gd name="T16" fmla="*/ 1316773 w 496"/>
                <a:gd name="T17" fmla="*/ 30319931 h 436"/>
                <a:gd name="T18" fmla="*/ 1316773 w 496"/>
                <a:gd name="T19" fmla="*/ 30319931 h 436"/>
                <a:gd name="T20" fmla="*/ 1316773 w 496"/>
                <a:gd name="T21" fmla="*/ 30319931 h 436"/>
                <a:gd name="T22" fmla="*/ 1316773 w 496"/>
                <a:gd name="T23" fmla="*/ 30319931 h 436"/>
                <a:gd name="T24" fmla="*/ 1316773 w 496"/>
                <a:gd name="T25" fmla="*/ 26753432 h 436"/>
                <a:gd name="T26" fmla="*/ 1316773 w 496"/>
                <a:gd name="T27" fmla="*/ 26753432 h 436"/>
                <a:gd name="T28" fmla="*/ 1316773 w 496"/>
                <a:gd name="T29" fmla="*/ 23185596 h 436"/>
                <a:gd name="T30" fmla="*/ 1316773 w 496"/>
                <a:gd name="T31" fmla="*/ 23185596 h 436"/>
                <a:gd name="T32" fmla="*/ 1316773 w 496"/>
                <a:gd name="T33" fmla="*/ 26753432 h 436"/>
                <a:gd name="T34" fmla="*/ 1316773 w 496"/>
                <a:gd name="T35" fmla="*/ 30319931 h 436"/>
                <a:gd name="T36" fmla="*/ 1316773 w 496"/>
                <a:gd name="T37" fmla="*/ 30319931 h 436"/>
                <a:gd name="T38" fmla="*/ 1316773 w 496"/>
                <a:gd name="T39" fmla="*/ 30319931 h 436"/>
                <a:gd name="T40" fmla="*/ 1316773 w 496"/>
                <a:gd name="T41" fmla="*/ 39238183 h 436"/>
                <a:gd name="T42" fmla="*/ 1316773 w 496"/>
                <a:gd name="T43" fmla="*/ 35670348 h 436"/>
                <a:gd name="T44" fmla="*/ 1316773 w 496"/>
                <a:gd name="T45" fmla="*/ 35670348 h 436"/>
                <a:gd name="T46" fmla="*/ 1316773 w 496"/>
                <a:gd name="T47" fmla="*/ 35670348 h 436"/>
                <a:gd name="T48" fmla="*/ 1316773 w 496"/>
                <a:gd name="T49" fmla="*/ 30319931 h 436"/>
                <a:gd name="T50" fmla="*/ 1316773 w 496"/>
                <a:gd name="T51" fmla="*/ 30319931 h 436"/>
                <a:gd name="T52" fmla="*/ 1316773 w 496"/>
                <a:gd name="T53" fmla="*/ 30319931 h 436"/>
                <a:gd name="T54" fmla="*/ 1316773 w 496"/>
                <a:gd name="T55" fmla="*/ 26753432 h 436"/>
                <a:gd name="T56" fmla="*/ 1316773 w 496"/>
                <a:gd name="T57" fmla="*/ 23185596 h 436"/>
                <a:gd name="T58" fmla="*/ 1316773 w 496"/>
                <a:gd name="T59" fmla="*/ 23185596 h 436"/>
                <a:gd name="T60" fmla="*/ 1316773 w 496"/>
                <a:gd name="T61" fmla="*/ 19619092 h 436"/>
                <a:gd name="T62" fmla="*/ 1316773 w 496"/>
                <a:gd name="T63" fmla="*/ 17835174 h 436"/>
                <a:gd name="T64" fmla="*/ 1316773 w 496"/>
                <a:gd name="T65" fmla="*/ 17835174 h 436"/>
                <a:gd name="T66" fmla="*/ 1316773 w 496"/>
                <a:gd name="T67" fmla="*/ 14268675 h 436"/>
                <a:gd name="T68" fmla="*/ 1316773 w 496"/>
                <a:gd name="T69" fmla="*/ 12484757 h 436"/>
                <a:gd name="T70" fmla="*/ 0 w 496"/>
                <a:gd name="T71" fmla="*/ 10700837 h 436"/>
                <a:gd name="T72" fmla="*/ 1316773 w 496"/>
                <a:gd name="T73" fmla="*/ 7134337 h 436"/>
                <a:gd name="T74" fmla="*/ 1316773 w 496"/>
                <a:gd name="T75" fmla="*/ 5350418 h 436"/>
                <a:gd name="T76" fmla="*/ 1316773 w 496"/>
                <a:gd name="T77" fmla="*/ 5350418 h 436"/>
                <a:gd name="T78" fmla="*/ 1316773 w 496"/>
                <a:gd name="T79" fmla="*/ 5350418 h 436"/>
                <a:gd name="T80" fmla="*/ 1316773 w 496"/>
                <a:gd name="T81" fmla="*/ 5350418 h 436"/>
                <a:gd name="T82" fmla="*/ 1316773 w 496"/>
                <a:gd name="T83" fmla="*/ 5350418 h 436"/>
                <a:gd name="T84" fmla="*/ 1316773 w 496"/>
                <a:gd name="T85" fmla="*/ 5350418 h 436"/>
                <a:gd name="T86" fmla="*/ 1316773 w 496"/>
                <a:gd name="T87" fmla="*/ 5350418 h 436"/>
                <a:gd name="T88" fmla="*/ 1316773 w 496"/>
                <a:gd name="T89" fmla="*/ 0 h 436"/>
                <a:gd name="T90" fmla="*/ 1316773 w 496"/>
                <a:gd name="T91" fmla="*/ 5350418 h 436"/>
                <a:gd name="T92" fmla="*/ 1316773 w 496"/>
                <a:gd name="T93" fmla="*/ 5350418 h 436"/>
                <a:gd name="T94" fmla="*/ 1316773 w 496"/>
                <a:gd name="T95" fmla="*/ 5350418 h 436"/>
                <a:gd name="T96" fmla="*/ 1316773 w 496"/>
                <a:gd name="T97" fmla="*/ 5350418 h 436"/>
                <a:gd name="T98" fmla="*/ 1316773 w 496"/>
                <a:gd name="T99" fmla="*/ 5350418 h 436"/>
                <a:gd name="T100" fmla="*/ 1316773 w 496"/>
                <a:gd name="T101" fmla="*/ 7134337 h 436"/>
                <a:gd name="T102" fmla="*/ 1316773 w 496"/>
                <a:gd name="T103" fmla="*/ 5350418 h 436"/>
                <a:gd name="T104" fmla="*/ 1316773 w 496"/>
                <a:gd name="T105" fmla="*/ 5350418 h 436"/>
                <a:gd name="T106" fmla="*/ 1316773 w 496"/>
                <a:gd name="T107" fmla="*/ 5350418 h 436"/>
                <a:gd name="T108" fmla="*/ 1316773 w 496"/>
                <a:gd name="T109" fmla="*/ 5350418 h 436"/>
                <a:gd name="T110" fmla="*/ 1316773 w 496"/>
                <a:gd name="T111" fmla="*/ 7134337 h 436"/>
                <a:gd name="T112" fmla="*/ 1316773 w 496"/>
                <a:gd name="T113" fmla="*/ 5350418 h 436"/>
                <a:gd name="T114" fmla="*/ 1316773 w 496"/>
                <a:gd name="T115" fmla="*/ 7134337 h 436"/>
                <a:gd name="T116" fmla="*/ 1316773 w 496"/>
                <a:gd name="T117" fmla="*/ 10700837 h 4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6"/>
                <a:gd name="T178" fmla="*/ 0 h 436"/>
                <a:gd name="T179" fmla="*/ 496 w 496"/>
                <a:gd name="T180" fmla="*/ 436 h 4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6" h="436">
                  <a:moveTo>
                    <a:pt x="457" y="142"/>
                  </a:moveTo>
                  <a:lnTo>
                    <a:pt x="471" y="142"/>
                  </a:lnTo>
                  <a:lnTo>
                    <a:pt x="471" y="152"/>
                  </a:lnTo>
                  <a:lnTo>
                    <a:pt x="482" y="152"/>
                  </a:lnTo>
                  <a:lnTo>
                    <a:pt x="482" y="162"/>
                  </a:lnTo>
                  <a:lnTo>
                    <a:pt x="482" y="173"/>
                  </a:lnTo>
                  <a:lnTo>
                    <a:pt x="496" y="173"/>
                  </a:lnTo>
                  <a:lnTo>
                    <a:pt x="496" y="162"/>
                  </a:lnTo>
                  <a:lnTo>
                    <a:pt x="496" y="173"/>
                  </a:lnTo>
                  <a:lnTo>
                    <a:pt x="496" y="162"/>
                  </a:lnTo>
                  <a:lnTo>
                    <a:pt x="496" y="173"/>
                  </a:lnTo>
                  <a:lnTo>
                    <a:pt x="496" y="182"/>
                  </a:lnTo>
                  <a:lnTo>
                    <a:pt x="482" y="182"/>
                  </a:lnTo>
                  <a:lnTo>
                    <a:pt x="482" y="194"/>
                  </a:lnTo>
                  <a:lnTo>
                    <a:pt x="471" y="194"/>
                  </a:lnTo>
                  <a:lnTo>
                    <a:pt x="471" y="203"/>
                  </a:lnTo>
                  <a:lnTo>
                    <a:pt x="457" y="203"/>
                  </a:lnTo>
                  <a:lnTo>
                    <a:pt x="457" y="213"/>
                  </a:lnTo>
                  <a:lnTo>
                    <a:pt x="471" y="213"/>
                  </a:lnTo>
                  <a:lnTo>
                    <a:pt x="471" y="223"/>
                  </a:lnTo>
                  <a:lnTo>
                    <a:pt x="471" y="234"/>
                  </a:lnTo>
                  <a:lnTo>
                    <a:pt x="471" y="243"/>
                  </a:lnTo>
                  <a:lnTo>
                    <a:pt x="482" y="243"/>
                  </a:lnTo>
                  <a:lnTo>
                    <a:pt x="482" y="254"/>
                  </a:lnTo>
                  <a:lnTo>
                    <a:pt x="482" y="264"/>
                  </a:lnTo>
                  <a:lnTo>
                    <a:pt x="482" y="275"/>
                  </a:lnTo>
                  <a:lnTo>
                    <a:pt x="471" y="275"/>
                  </a:lnTo>
                  <a:lnTo>
                    <a:pt x="457" y="275"/>
                  </a:lnTo>
                  <a:lnTo>
                    <a:pt x="457" y="284"/>
                  </a:lnTo>
                  <a:lnTo>
                    <a:pt x="457" y="294"/>
                  </a:lnTo>
                  <a:lnTo>
                    <a:pt x="457" y="304"/>
                  </a:lnTo>
                  <a:lnTo>
                    <a:pt x="457" y="315"/>
                  </a:lnTo>
                  <a:lnTo>
                    <a:pt x="457" y="324"/>
                  </a:lnTo>
                  <a:lnTo>
                    <a:pt x="471" y="324"/>
                  </a:lnTo>
                  <a:lnTo>
                    <a:pt x="471" y="335"/>
                  </a:lnTo>
                  <a:lnTo>
                    <a:pt x="471" y="345"/>
                  </a:lnTo>
                  <a:lnTo>
                    <a:pt x="457" y="345"/>
                  </a:lnTo>
                  <a:lnTo>
                    <a:pt x="457" y="355"/>
                  </a:lnTo>
                  <a:lnTo>
                    <a:pt x="446" y="355"/>
                  </a:lnTo>
                  <a:lnTo>
                    <a:pt x="446" y="345"/>
                  </a:lnTo>
                  <a:lnTo>
                    <a:pt x="433" y="345"/>
                  </a:lnTo>
                  <a:lnTo>
                    <a:pt x="419" y="345"/>
                  </a:lnTo>
                  <a:lnTo>
                    <a:pt x="408" y="345"/>
                  </a:lnTo>
                  <a:lnTo>
                    <a:pt x="408" y="335"/>
                  </a:lnTo>
                  <a:lnTo>
                    <a:pt x="408" y="324"/>
                  </a:lnTo>
                  <a:lnTo>
                    <a:pt x="394" y="324"/>
                  </a:lnTo>
                  <a:lnTo>
                    <a:pt x="394" y="335"/>
                  </a:lnTo>
                  <a:lnTo>
                    <a:pt x="382" y="335"/>
                  </a:lnTo>
                  <a:lnTo>
                    <a:pt x="382" y="324"/>
                  </a:lnTo>
                  <a:lnTo>
                    <a:pt x="382" y="315"/>
                  </a:lnTo>
                  <a:lnTo>
                    <a:pt x="382" y="304"/>
                  </a:lnTo>
                  <a:lnTo>
                    <a:pt x="369" y="304"/>
                  </a:lnTo>
                  <a:lnTo>
                    <a:pt x="382" y="304"/>
                  </a:lnTo>
                  <a:lnTo>
                    <a:pt x="369" y="304"/>
                  </a:lnTo>
                  <a:lnTo>
                    <a:pt x="369" y="294"/>
                  </a:lnTo>
                  <a:lnTo>
                    <a:pt x="356" y="294"/>
                  </a:lnTo>
                  <a:lnTo>
                    <a:pt x="356" y="284"/>
                  </a:lnTo>
                  <a:lnTo>
                    <a:pt x="344" y="284"/>
                  </a:lnTo>
                  <a:lnTo>
                    <a:pt x="344" y="275"/>
                  </a:lnTo>
                  <a:lnTo>
                    <a:pt x="356" y="275"/>
                  </a:lnTo>
                  <a:lnTo>
                    <a:pt x="344" y="275"/>
                  </a:lnTo>
                  <a:lnTo>
                    <a:pt x="344" y="264"/>
                  </a:lnTo>
                  <a:lnTo>
                    <a:pt x="331" y="264"/>
                  </a:lnTo>
                  <a:lnTo>
                    <a:pt x="331" y="275"/>
                  </a:lnTo>
                  <a:lnTo>
                    <a:pt x="331" y="284"/>
                  </a:lnTo>
                  <a:lnTo>
                    <a:pt x="319" y="284"/>
                  </a:lnTo>
                  <a:lnTo>
                    <a:pt x="319" y="294"/>
                  </a:lnTo>
                  <a:lnTo>
                    <a:pt x="319" y="304"/>
                  </a:lnTo>
                  <a:lnTo>
                    <a:pt x="319" y="315"/>
                  </a:lnTo>
                  <a:lnTo>
                    <a:pt x="319" y="324"/>
                  </a:lnTo>
                  <a:lnTo>
                    <a:pt x="306" y="324"/>
                  </a:lnTo>
                  <a:lnTo>
                    <a:pt x="306" y="335"/>
                  </a:lnTo>
                  <a:lnTo>
                    <a:pt x="292" y="335"/>
                  </a:lnTo>
                  <a:lnTo>
                    <a:pt x="292" y="345"/>
                  </a:lnTo>
                  <a:lnTo>
                    <a:pt x="281" y="345"/>
                  </a:lnTo>
                  <a:lnTo>
                    <a:pt x="267" y="345"/>
                  </a:lnTo>
                  <a:lnTo>
                    <a:pt x="255" y="345"/>
                  </a:lnTo>
                  <a:lnTo>
                    <a:pt x="243" y="345"/>
                  </a:lnTo>
                  <a:lnTo>
                    <a:pt x="243" y="355"/>
                  </a:lnTo>
                  <a:lnTo>
                    <a:pt x="229" y="355"/>
                  </a:lnTo>
                  <a:lnTo>
                    <a:pt x="229" y="366"/>
                  </a:lnTo>
                  <a:lnTo>
                    <a:pt x="204" y="406"/>
                  </a:lnTo>
                  <a:lnTo>
                    <a:pt x="190" y="406"/>
                  </a:lnTo>
                  <a:lnTo>
                    <a:pt x="166" y="436"/>
                  </a:lnTo>
                  <a:lnTo>
                    <a:pt x="166" y="427"/>
                  </a:lnTo>
                  <a:lnTo>
                    <a:pt x="154" y="427"/>
                  </a:lnTo>
                  <a:lnTo>
                    <a:pt x="141" y="427"/>
                  </a:lnTo>
                  <a:lnTo>
                    <a:pt x="141" y="416"/>
                  </a:lnTo>
                  <a:lnTo>
                    <a:pt x="127" y="416"/>
                  </a:lnTo>
                  <a:lnTo>
                    <a:pt x="127" y="406"/>
                  </a:lnTo>
                  <a:lnTo>
                    <a:pt x="116" y="406"/>
                  </a:lnTo>
                  <a:lnTo>
                    <a:pt x="102" y="406"/>
                  </a:lnTo>
                  <a:lnTo>
                    <a:pt x="102" y="396"/>
                  </a:lnTo>
                  <a:lnTo>
                    <a:pt x="90" y="396"/>
                  </a:lnTo>
                  <a:lnTo>
                    <a:pt x="90" y="387"/>
                  </a:lnTo>
                  <a:lnTo>
                    <a:pt x="77" y="387"/>
                  </a:lnTo>
                  <a:lnTo>
                    <a:pt x="64" y="387"/>
                  </a:lnTo>
                  <a:lnTo>
                    <a:pt x="64" y="376"/>
                  </a:lnTo>
                  <a:lnTo>
                    <a:pt x="52" y="376"/>
                  </a:lnTo>
                  <a:lnTo>
                    <a:pt x="52" y="366"/>
                  </a:lnTo>
                  <a:lnTo>
                    <a:pt x="52" y="355"/>
                  </a:lnTo>
                  <a:lnTo>
                    <a:pt x="52" y="345"/>
                  </a:lnTo>
                  <a:lnTo>
                    <a:pt x="52" y="335"/>
                  </a:lnTo>
                  <a:lnTo>
                    <a:pt x="64" y="335"/>
                  </a:lnTo>
                  <a:lnTo>
                    <a:pt x="64" y="324"/>
                  </a:lnTo>
                  <a:lnTo>
                    <a:pt x="77" y="324"/>
                  </a:lnTo>
                  <a:lnTo>
                    <a:pt x="77" y="335"/>
                  </a:lnTo>
                  <a:lnTo>
                    <a:pt x="90" y="335"/>
                  </a:lnTo>
                  <a:lnTo>
                    <a:pt x="102" y="335"/>
                  </a:lnTo>
                  <a:lnTo>
                    <a:pt x="102" y="324"/>
                  </a:lnTo>
                  <a:lnTo>
                    <a:pt x="116" y="324"/>
                  </a:lnTo>
                  <a:lnTo>
                    <a:pt x="116" y="315"/>
                  </a:lnTo>
                  <a:lnTo>
                    <a:pt x="116" y="304"/>
                  </a:lnTo>
                  <a:lnTo>
                    <a:pt x="116" y="294"/>
                  </a:lnTo>
                  <a:lnTo>
                    <a:pt x="116" y="284"/>
                  </a:lnTo>
                  <a:lnTo>
                    <a:pt x="116" y="275"/>
                  </a:lnTo>
                  <a:lnTo>
                    <a:pt x="102" y="275"/>
                  </a:lnTo>
                  <a:lnTo>
                    <a:pt x="102" y="264"/>
                  </a:lnTo>
                  <a:lnTo>
                    <a:pt x="90" y="264"/>
                  </a:lnTo>
                  <a:lnTo>
                    <a:pt x="90" y="254"/>
                  </a:lnTo>
                  <a:lnTo>
                    <a:pt x="77" y="254"/>
                  </a:lnTo>
                  <a:lnTo>
                    <a:pt x="77" y="243"/>
                  </a:lnTo>
                  <a:lnTo>
                    <a:pt x="64" y="243"/>
                  </a:lnTo>
                  <a:lnTo>
                    <a:pt x="64" y="234"/>
                  </a:lnTo>
                  <a:lnTo>
                    <a:pt x="52" y="234"/>
                  </a:lnTo>
                  <a:lnTo>
                    <a:pt x="52" y="223"/>
                  </a:lnTo>
                  <a:lnTo>
                    <a:pt x="39" y="223"/>
                  </a:lnTo>
                  <a:lnTo>
                    <a:pt x="39" y="213"/>
                  </a:lnTo>
                  <a:lnTo>
                    <a:pt x="39" y="203"/>
                  </a:lnTo>
                  <a:lnTo>
                    <a:pt x="39" y="194"/>
                  </a:lnTo>
                  <a:lnTo>
                    <a:pt x="52" y="194"/>
                  </a:lnTo>
                  <a:lnTo>
                    <a:pt x="64" y="194"/>
                  </a:lnTo>
                  <a:lnTo>
                    <a:pt x="64" y="182"/>
                  </a:lnTo>
                  <a:lnTo>
                    <a:pt x="64" y="173"/>
                  </a:lnTo>
                  <a:lnTo>
                    <a:pt x="52" y="173"/>
                  </a:lnTo>
                  <a:lnTo>
                    <a:pt x="52" y="162"/>
                  </a:lnTo>
                  <a:lnTo>
                    <a:pt x="39" y="152"/>
                  </a:lnTo>
                  <a:lnTo>
                    <a:pt x="39" y="142"/>
                  </a:lnTo>
                  <a:lnTo>
                    <a:pt x="27" y="142"/>
                  </a:lnTo>
                  <a:lnTo>
                    <a:pt x="27" y="131"/>
                  </a:lnTo>
                  <a:lnTo>
                    <a:pt x="14" y="131"/>
                  </a:lnTo>
                  <a:lnTo>
                    <a:pt x="14" y="122"/>
                  </a:lnTo>
                  <a:lnTo>
                    <a:pt x="0" y="122"/>
                  </a:lnTo>
                  <a:lnTo>
                    <a:pt x="0" y="111"/>
                  </a:lnTo>
                  <a:lnTo>
                    <a:pt x="14" y="111"/>
                  </a:lnTo>
                  <a:lnTo>
                    <a:pt x="14" y="101"/>
                  </a:lnTo>
                  <a:lnTo>
                    <a:pt x="14" y="91"/>
                  </a:lnTo>
                  <a:lnTo>
                    <a:pt x="14" y="82"/>
                  </a:lnTo>
                  <a:lnTo>
                    <a:pt x="14" y="70"/>
                  </a:lnTo>
                  <a:lnTo>
                    <a:pt x="14" y="61"/>
                  </a:lnTo>
                  <a:lnTo>
                    <a:pt x="27" y="61"/>
                  </a:lnTo>
                  <a:lnTo>
                    <a:pt x="14" y="61"/>
                  </a:lnTo>
                  <a:lnTo>
                    <a:pt x="27" y="61"/>
                  </a:lnTo>
                  <a:lnTo>
                    <a:pt x="14" y="61"/>
                  </a:lnTo>
                  <a:lnTo>
                    <a:pt x="27" y="61"/>
                  </a:lnTo>
                  <a:lnTo>
                    <a:pt x="27" y="50"/>
                  </a:lnTo>
                  <a:lnTo>
                    <a:pt x="14" y="50"/>
                  </a:lnTo>
                  <a:lnTo>
                    <a:pt x="14" y="41"/>
                  </a:lnTo>
                  <a:lnTo>
                    <a:pt x="27" y="41"/>
                  </a:lnTo>
                  <a:lnTo>
                    <a:pt x="27" y="30"/>
                  </a:lnTo>
                  <a:lnTo>
                    <a:pt x="39" y="30"/>
                  </a:lnTo>
                  <a:lnTo>
                    <a:pt x="39" y="21"/>
                  </a:lnTo>
                  <a:lnTo>
                    <a:pt x="52" y="21"/>
                  </a:lnTo>
                  <a:lnTo>
                    <a:pt x="52" y="10"/>
                  </a:lnTo>
                  <a:lnTo>
                    <a:pt x="64" y="10"/>
                  </a:lnTo>
                  <a:lnTo>
                    <a:pt x="77" y="10"/>
                  </a:lnTo>
                  <a:lnTo>
                    <a:pt x="90" y="10"/>
                  </a:lnTo>
                  <a:lnTo>
                    <a:pt x="90" y="21"/>
                  </a:lnTo>
                  <a:lnTo>
                    <a:pt x="102" y="21"/>
                  </a:lnTo>
                  <a:lnTo>
                    <a:pt x="116" y="21"/>
                  </a:lnTo>
                  <a:lnTo>
                    <a:pt x="127" y="21"/>
                  </a:lnTo>
                  <a:lnTo>
                    <a:pt x="141" y="21"/>
                  </a:lnTo>
                  <a:lnTo>
                    <a:pt x="154" y="21"/>
                  </a:lnTo>
                  <a:lnTo>
                    <a:pt x="154" y="30"/>
                  </a:lnTo>
                  <a:lnTo>
                    <a:pt x="166" y="30"/>
                  </a:lnTo>
                  <a:lnTo>
                    <a:pt x="179" y="30"/>
                  </a:lnTo>
                  <a:lnTo>
                    <a:pt x="179" y="21"/>
                  </a:lnTo>
                  <a:lnTo>
                    <a:pt x="190" y="21"/>
                  </a:lnTo>
                  <a:lnTo>
                    <a:pt x="190" y="10"/>
                  </a:lnTo>
                  <a:lnTo>
                    <a:pt x="190" y="0"/>
                  </a:lnTo>
                  <a:lnTo>
                    <a:pt x="190" y="10"/>
                  </a:lnTo>
                  <a:lnTo>
                    <a:pt x="190" y="0"/>
                  </a:lnTo>
                  <a:lnTo>
                    <a:pt x="204" y="0"/>
                  </a:lnTo>
                  <a:lnTo>
                    <a:pt x="204" y="10"/>
                  </a:lnTo>
                  <a:lnTo>
                    <a:pt x="204" y="30"/>
                  </a:lnTo>
                  <a:lnTo>
                    <a:pt x="217" y="30"/>
                  </a:lnTo>
                  <a:lnTo>
                    <a:pt x="217" y="21"/>
                  </a:lnTo>
                  <a:lnTo>
                    <a:pt x="217" y="30"/>
                  </a:lnTo>
                  <a:lnTo>
                    <a:pt x="229" y="30"/>
                  </a:lnTo>
                  <a:lnTo>
                    <a:pt x="229" y="21"/>
                  </a:lnTo>
                  <a:lnTo>
                    <a:pt x="229" y="30"/>
                  </a:lnTo>
                  <a:lnTo>
                    <a:pt x="243" y="30"/>
                  </a:lnTo>
                  <a:lnTo>
                    <a:pt x="243" y="21"/>
                  </a:lnTo>
                  <a:lnTo>
                    <a:pt x="243" y="30"/>
                  </a:lnTo>
                  <a:lnTo>
                    <a:pt x="229" y="30"/>
                  </a:lnTo>
                  <a:lnTo>
                    <a:pt x="229" y="41"/>
                  </a:lnTo>
                  <a:lnTo>
                    <a:pt x="217" y="41"/>
                  </a:lnTo>
                  <a:lnTo>
                    <a:pt x="217" y="50"/>
                  </a:lnTo>
                  <a:lnTo>
                    <a:pt x="217" y="61"/>
                  </a:lnTo>
                  <a:lnTo>
                    <a:pt x="204" y="61"/>
                  </a:lnTo>
                  <a:lnTo>
                    <a:pt x="204" y="70"/>
                  </a:lnTo>
                  <a:lnTo>
                    <a:pt x="217" y="70"/>
                  </a:lnTo>
                  <a:lnTo>
                    <a:pt x="217" y="82"/>
                  </a:lnTo>
                  <a:lnTo>
                    <a:pt x="229" y="82"/>
                  </a:lnTo>
                  <a:lnTo>
                    <a:pt x="229" y="70"/>
                  </a:lnTo>
                  <a:lnTo>
                    <a:pt x="243" y="70"/>
                  </a:lnTo>
                  <a:lnTo>
                    <a:pt x="243" y="61"/>
                  </a:lnTo>
                  <a:lnTo>
                    <a:pt x="255" y="61"/>
                  </a:lnTo>
                  <a:lnTo>
                    <a:pt x="267" y="61"/>
                  </a:lnTo>
                  <a:lnTo>
                    <a:pt x="267" y="50"/>
                  </a:lnTo>
                  <a:lnTo>
                    <a:pt x="267" y="41"/>
                  </a:lnTo>
                  <a:lnTo>
                    <a:pt x="281" y="41"/>
                  </a:lnTo>
                  <a:lnTo>
                    <a:pt x="292" y="41"/>
                  </a:lnTo>
                  <a:lnTo>
                    <a:pt x="292" y="50"/>
                  </a:lnTo>
                  <a:lnTo>
                    <a:pt x="292" y="41"/>
                  </a:lnTo>
                  <a:lnTo>
                    <a:pt x="306" y="41"/>
                  </a:lnTo>
                  <a:lnTo>
                    <a:pt x="306" y="50"/>
                  </a:lnTo>
                  <a:lnTo>
                    <a:pt x="319" y="50"/>
                  </a:lnTo>
                  <a:lnTo>
                    <a:pt x="319" y="61"/>
                  </a:lnTo>
                  <a:lnTo>
                    <a:pt x="331" y="61"/>
                  </a:lnTo>
                  <a:lnTo>
                    <a:pt x="344" y="61"/>
                  </a:lnTo>
                  <a:lnTo>
                    <a:pt x="344" y="70"/>
                  </a:lnTo>
                  <a:lnTo>
                    <a:pt x="356" y="70"/>
                  </a:lnTo>
                  <a:lnTo>
                    <a:pt x="356" y="82"/>
                  </a:lnTo>
                  <a:lnTo>
                    <a:pt x="369" y="82"/>
                  </a:lnTo>
                  <a:lnTo>
                    <a:pt x="382" y="82"/>
                  </a:lnTo>
                  <a:lnTo>
                    <a:pt x="382" y="70"/>
                  </a:lnTo>
                  <a:lnTo>
                    <a:pt x="394" y="70"/>
                  </a:lnTo>
                  <a:lnTo>
                    <a:pt x="408" y="70"/>
                  </a:lnTo>
                  <a:lnTo>
                    <a:pt x="408" y="82"/>
                  </a:lnTo>
                  <a:lnTo>
                    <a:pt x="419" y="82"/>
                  </a:lnTo>
                  <a:lnTo>
                    <a:pt x="433" y="82"/>
                  </a:lnTo>
                  <a:lnTo>
                    <a:pt x="433" y="91"/>
                  </a:lnTo>
                  <a:lnTo>
                    <a:pt x="433" y="101"/>
                  </a:lnTo>
                  <a:lnTo>
                    <a:pt x="446" y="111"/>
                  </a:lnTo>
                  <a:lnTo>
                    <a:pt x="446" y="122"/>
                  </a:lnTo>
                  <a:lnTo>
                    <a:pt x="446" y="131"/>
                  </a:lnTo>
                  <a:lnTo>
                    <a:pt x="457" y="131"/>
                  </a:lnTo>
                  <a:lnTo>
                    <a:pt x="457" y="142"/>
                  </a:lnTo>
                  <a:close/>
                </a:path>
              </a:pathLst>
            </a:custGeom>
            <a:solidFill>
              <a:srgbClr val="447A90"/>
            </a:solidFill>
            <a:ln w="11113" cap="rnd">
              <a:solidFill>
                <a:sysClr val="window" lastClr="FFFFFF"/>
              </a:solidFill>
              <a:round/>
              <a:headEnd/>
              <a:tailEnd/>
            </a:ln>
          </p:spPr>
          <p:txBody>
            <a:bodyPr/>
            <a:lstStyle/>
            <a:p>
              <a:pPr defTabSz="914377"/>
              <a:endParaRPr lang="es-PE" sz="1100" kern="0">
                <a:solidFill>
                  <a:prstClr val="white"/>
                </a:solidFill>
                <a:latin typeface="Calibri" panose="020F0502020204030204"/>
                <a:cs typeface="Arial" pitchFamily="34" charset="0"/>
              </a:endParaRPr>
            </a:p>
          </p:txBody>
        </p:sp>
        <p:sp>
          <p:nvSpPr>
            <p:cNvPr id="53" name="Freeform 24">
              <a:extLst>
                <a:ext uri="{FF2B5EF4-FFF2-40B4-BE49-F238E27FC236}">
                  <a16:creationId xmlns="" xmlns:a16="http://schemas.microsoft.com/office/drawing/2014/main" id="{AAC09895-6720-71A7-124B-0C7ECD12049E}"/>
                </a:ext>
              </a:extLst>
            </p:cNvPr>
            <p:cNvSpPr>
              <a:spLocks/>
            </p:cNvSpPr>
            <p:nvPr/>
          </p:nvSpPr>
          <p:spPr bwMode="auto">
            <a:xfrm>
              <a:off x="2303432" y="1554412"/>
              <a:ext cx="2067054" cy="2201005"/>
            </a:xfrm>
            <a:custGeom>
              <a:avLst/>
              <a:gdLst>
                <a:gd name="T0" fmla="*/ 30137739 w 1823"/>
                <a:gd name="T1" fmla="*/ 66365518 h 1606"/>
                <a:gd name="T2" fmla="*/ 33309668 w 1823"/>
                <a:gd name="T3" fmla="*/ 77127527 h 1606"/>
                <a:gd name="T4" fmla="*/ 33309668 w 1823"/>
                <a:gd name="T5" fmla="*/ 77127527 h 1606"/>
                <a:gd name="T6" fmla="*/ 30137739 w 1823"/>
                <a:gd name="T7" fmla="*/ 73540637 h 1606"/>
                <a:gd name="T8" fmla="*/ 30137739 w 1823"/>
                <a:gd name="T9" fmla="*/ 77127527 h 1606"/>
                <a:gd name="T10" fmla="*/ 30137739 w 1823"/>
                <a:gd name="T11" fmla="*/ 77127527 h 1606"/>
                <a:gd name="T12" fmla="*/ 26964551 w 1823"/>
                <a:gd name="T13" fmla="*/ 77127527 h 1606"/>
                <a:gd name="T14" fmla="*/ 26964551 w 1823"/>
                <a:gd name="T15" fmla="*/ 77127527 h 1606"/>
                <a:gd name="T16" fmla="*/ 23792623 w 1823"/>
                <a:gd name="T17" fmla="*/ 77127527 h 1606"/>
                <a:gd name="T18" fmla="*/ 23792623 w 1823"/>
                <a:gd name="T19" fmla="*/ 84302646 h 1606"/>
                <a:gd name="T20" fmla="*/ 23792623 w 1823"/>
                <a:gd name="T21" fmla="*/ 86096090 h 1606"/>
                <a:gd name="T22" fmla="*/ 22206029 w 1823"/>
                <a:gd name="T23" fmla="*/ 89684341 h 1606"/>
                <a:gd name="T24" fmla="*/ 19034095 w 1823"/>
                <a:gd name="T25" fmla="*/ 98652904 h 1606"/>
                <a:gd name="T26" fmla="*/ 19034095 w 1823"/>
                <a:gd name="T27" fmla="*/ 102239794 h 1606"/>
                <a:gd name="T28" fmla="*/ 19034095 w 1823"/>
                <a:gd name="T29" fmla="*/ 105826684 h 1606"/>
                <a:gd name="T30" fmla="*/ 19034095 w 1823"/>
                <a:gd name="T31" fmla="*/ 111208358 h 1606"/>
                <a:gd name="T32" fmla="*/ 19034095 w 1823"/>
                <a:gd name="T33" fmla="*/ 114795248 h 1606"/>
                <a:gd name="T34" fmla="*/ 17447501 w 1823"/>
                <a:gd name="T35" fmla="*/ 120176922 h 1606"/>
                <a:gd name="T36" fmla="*/ 15862167 w 1823"/>
                <a:gd name="T37" fmla="*/ 129145485 h 1606"/>
                <a:gd name="T38" fmla="*/ 15862167 w 1823"/>
                <a:gd name="T39" fmla="*/ 132732375 h 1606"/>
                <a:gd name="T40" fmla="*/ 14275573 w 1823"/>
                <a:gd name="T41" fmla="*/ 130938930 h 1606"/>
                <a:gd name="T42" fmla="*/ 12688979 w 1823"/>
                <a:gd name="T43" fmla="*/ 139907494 h 1606"/>
                <a:gd name="T44" fmla="*/ 11103644 w 1823"/>
                <a:gd name="T45" fmla="*/ 141700939 h 1606"/>
                <a:gd name="T46" fmla="*/ 9517048 w 1823"/>
                <a:gd name="T47" fmla="*/ 150669503 h 1606"/>
                <a:gd name="T48" fmla="*/ 7930454 w 1823"/>
                <a:gd name="T49" fmla="*/ 152462948 h 1606"/>
                <a:gd name="T50" fmla="*/ 7930454 w 1823"/>
                <a:gd name="T51" fmla="*/ 147081274 h 1606"/>
                <a:gd name="T52" fmla="*/ 7930454 w 1823"/>
                <a:gd name="T53" fmla="*/ 138112710 h 1606"/>
                <a:gd name="T54" fmla="*/ 7930454 w 1823"/>
                <a:gd name="T55" fmla="*/ 127350701 h 1606"/>
                <a:gd name="T56" fmla="*/ 7930454 w 1823"/>
                <a:gd name="T57" fmla="*/ 121970367 h 1606"/>
                <a:gd name="T58" fmla="*/ 7930454 w 1823"/>
                <a:gd name="T59" fmla="*/ 116588693 h 1606"/>
                <a:gd name="T60" fmla="*/ 9517048 w 1823"/>
                <a:gd name="T61" fmla="*/ 116588693 h 1606"/>
                <a:gd name="T62" fmla="*/ 9517048 w 1823"/>
                <a:gd name="T63" fmla="*/ 107620129 h 1606"/>
                <a:gd name="T64" fmla="*/ 6345119 w 1823"/>
                <a:gd name="T65" fmla="*/ 107620129 h 1606"/>
                <a:gd name="T66" fmla="*/ 4758524 w 1823"/>
                <a:gd name="T67" fmla="*/ 105826684 h 1606"/>
                <a:gd name="T68" fmla="*/ 3171930 w 1823"/>
                <a:gd name="T69" fmla="*/ 100446349 h 1606"/>
                <a:gd name="T70" fmla="*/ 3171930 w 1823"/>
                <a:gd name="T71" fmla="*/ 100446349 h 1606"/>
                <a:gd name="T72" fmla="*/ 3171930 w 1823"/>
                <a:gd name="T73" fmla="*/ 89684341 h 1606"/>
                <a:gd name="T74" fmla="*/ 3171930 w 1823"/>
                <a:gd name="T75" fmla="*/ 80715756 h 1606"/>
                <a:gd name="T76" fmla="*/ 3171930 w 1823"/>
                <a:gd name="T77" fmla="*/ 68160302 h 1606"/>
                <a:gd name="T78" fmla="*/ 3171930 w 1823"/>
                <a:gd name="T79" fmla="*/ 59191738 h 1606"/>
                <a:gd name="T80" fmla="*/ 4758524 w 1823"/>
                <a:gd name="T81" fmla="*/ 43048045 h 1606"/>
                <a:gd name="T82" fmla="*/ 7930454 w 1823"/>
                <a:gd name="T83" fmla="*/ 32286037 h 1606"/>
                <a:gd name="T84" fmla="*/ 9517048 w 1823"/>
                <a:gd name="T85" fmla="*/ 17937133 h 1606"/>
                <a:gd name="T86" fmla="*/ 11103644 w 1823"/>
                <a:gd name="T87" fmla="*/ 10762011 h 1606"/>
                <a:gd name="T88" fmla="*/ 9517048 w 1823"/>
                <a:gd name="T89" fmla="*/ 5381675 h 1606"/>
                <a:gd name="T90" fmla="*/ 9517048 w 1823"/>
                <a:gd name="T91" fmla="*/ 5381675 h 1606"/>
                <a:gd name="T92" fmla="*/ 12688979 w 1823"/>
                <a:gd name="T93" fmla="*/ 5381675 h 1606"/>
                <a:gd name="T94" fmla="*/ 14275573 w 1823"/>
                <a:gd name="T95" fmla="*/ 7175122 h 1606"/>
                <a:gd name="T96" fmla="*/ 15862167 w 1823"/>
                <a:gd name="T97" fmla="*/ 14348904 h 1606"/>
                <a:gd name="T98" fmla="*/ 15862167 w 1823"/>
                <a:gd name="T99" fmla="*/ 16143688 h 1606"/>
                <a:gd name="T100" fmla="*/ 17447501 w 1823"/>
                <a:gd name="T101" fmla="*/ 21524023 h 1606"/>
                <a:gd name="T102" fmla="*/ 19034095 w 1823"/>
                <a:gd name="T103" fmla="*/ 28699147 h 1606"/>
                <a:gd name="T104" fmla="*/ 19034095 w 1823"/>
                <a:gd name="T105" fmla="*/ 30492592 h 1606"/>
                <a:gd name="T106" fmla="*/ 19034095 w 1823"/>
                <a:gd name="T107" fmla="*/ 39461155 h 1606"/>
                <a:gd name="T108" fmla="*/ 22206029 w 1823"/>
                <a:gd name="T109" fmla="*/ 41254600 h 1606"/>
                <a:gd name="T110" fmla="*/ 23792623 w 1823"/>
                <a:gd name="T111" fmla="*/ 43048045 h 1606"/>
                <a:gd name="T112" fmla="*/ 23792623 w 1823"/>
                <a:gd name="T113" fmla="*/ 41254600 h 1606"/>
                <a:gd name="T114" fmla="*/ 26964551 w 1823"/>
                <a:gd name="T115" fmla="*/ 37667711 h 1606"/>
                <a:gd name="T116" fmla="*/ 26964551 w 1823"/>
                <a:gd name="T117" fmla="*/ 39461155 h 1606"/>
                <a:gd name="T118" fmla="*/ 30137739 w 1823"/>
                <a:gd name="T119" fmla="*/ 39461155 h 1606"/>
                <a:gd name="T120" fmla="*/ 30137739 w 1823"/>
                <a:gd name="T121" fmla="*/ 43048045 h 1606"/>
                <a:gd name="T122" fmla="*/ 30137739 w 1823"/>
                <a:gd name="T123" fmla="*/ 43048045 h 1606"/>
                <a:gd name="T124" fmla="*/ 33309668 w 1823"/>
                <a:gd name="T125" fmla="*/ 50223175 h 16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23"/>
                <a:gd name="T190" fmla="*/ 0 h 1606"/>
                <a:gd name="T191" fmla="*/ 1823 w 1823"/>
                <a:gd name="T192" fmla="*/ 1606 h 16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23" h="1606">
                  <a:moveTo>
                    <a:pt x="1686" y="656"/>
                  </a:moveTo>
                  <a:lnTo>
                    <a:pt x="1672" y="656"/>
                  </a:lnTo>
                  <a:lnTo>
                    <a:pt x="1672" y="666"/>
                  </a:lnTo>
                  <a:lnTo>
                    <a:pt x="1660" y="677"/>
                  </a:lnTo>
                  <a:lnTo>
                    <a:pt x="1660" y="687"/>
                  </a:lnTo>
                  <a:lnTo>
                    <a:pt x="1648" y="697"/>
                  </a:lnTo>
                  <a:lnTo>
                    <a:pt x="1660" y="697"/>
                  </a:lnTo>
                  <a:lnTo>
                    <a:pt x="1660" y="708"/>
                  </a:lnTo>
                  <a:lnTo>
                    <a:pt x="1672" y="708"/>
                  </a:lnTo>
                  <a:lnTo>
                    <a:pt x="1686" y="708"/>
                  </a:lnTo>
                  <a:lnTo>
                    <a:pt x="1697" y="708"/>
                  </a:lnTo>
                  <a:lnTo>
                    <a:pt x="1711" y="708"/>
                  </a:lnTo>
                  <a:lnTo>
                    <a:pt x="1722" y="708"/>
                  </a:lnTo>
                  <a:lnTo>
                    <a:pt x="1722" y="697"/>
                  </a:lnTo>
                  <a:lnTo>
                    <a:pt x="1736" y="697"/>
                  </a:lnTo>
                  <a:lnTo>
                    <a:pt x="1749" y="697"/>
                  </a:lnTo>
                  <a:lnTo>
                    <a:pt x="1749" y="708"/>
                  </a:lnTo>
                  <a:lnTo>
                    <a:pt x="1761" y="708"/>
                  </a:lnTo>
                  <a:lnTo>
                    <a:pt x="1761" y="717"/>
                  </a:lnTo>
                  <a:lnTo>
                    <a:pt x="1773" y="717"/>
                  </a:lnTo>
                  <a:lnTo>
                    <a:pt x="1773" y="728"/>
                  </a:lnTo>
                  <a:lnTo>
                    <a:pt x="1773" y="738"/>
                  </a:lnTo>
                  <a:lnTo>
                    <a:pt x="1773" y="748"/>
                  </a:lnTo>
                  <a:lnTo>
                    <a:pt x="1787" y="748"/>
                  </a:lnTo>
                  <a:lnTo>
                    <a:pt x="1798" y="748"/>
                  </a:lnTo>
                  <a:lnTo>
                    <a:pt x="1798" y="757"/>
                  </a:lnTo>
                  <a:lnTo>
                    <a:pt x="1811" y="757"/>
                  </a:lnTo>
                  <a:lnTo>
                    <a:pt x="1811" y="768"/>
                  </a:lnTo>
                  <a:lnTo>
                    <a:pt x="1811" y="778"/>
                  </a:lnTo>
                  <a:lnTo>
                    <a:pt x="1823" y="778"/>
                  </a:lnTo>
                  <a:lnTo>
                    <a:pt x="1823" y="788"/>
                  </a:lnTo>
                  <a:lnTo>
                    <a:pt x="1823" y="797"/>
                  </a:lnTo>
                  <a:lnTo>
                    <a:pt x="1823" y="809"/>
                  </a:lnTo>
                  <a:lnTo>
                    <a:pt x="1811" y="809"/>
                  </a:lnTo>
                  <a:lnTo>
                    <a:pt x="1811" y="797"/>
                  </a:lnTo>
                  <a:lnTo>
                    <a:pt x="1798" y="797"/>
                  </a:lnTo>
                  <a:lnTo>
                    <a:pt x="1798" y="788"/>
                  </a:lnTo>
                  <a:lnTo>
                    <a:pt x="1811" y="788"/>
                  </a:lnTo>
                  <a:lnTo>
                    <a:pt x="1798" y="788"/>
                  </a:lnTo>
                  <a:lnTo>
                    <a:pt x="1787" y="788"/>
                  </a:lnTo>
                  <a:lnTo>
                    <a:pt x="1787" y="778"/>
                  </a:lnTo>
                  <a:lnTo>
                    <a:pt x="1787" y="788"/>
                  </a:lnTo>
                  <a:lnTo>
                    <a:pt x="1773" y="788"/>
                  </a:lnTo>
                  <a:lnTo>
                    <a:pt x="1773" y="797"/>
                  </a:lnTo>
                  <a:lnTo>
                    <a:pt x="1787" y="797"/>
                  </a:lnTo>
                  <a:lnTo>
                    <a:pt x="1773" y="797"/>
                  </a:lnTo>
                  <a:lnTo>
                    <a:pt x="1761" y="797"/>
                  </a:lnTo>
                  <a:lnTo>
                    <a:pt x="1761" y="788"/>
                  </a:lnTo>
                  <a:lnTo>
                    <a:pt x="1761" y="797"/>
                  </a:lnTo>
                  <a:lnTo>
                    <a:pt x="1761" y="788"/>
                  </a:lnTo>
                  <a:lnTo>
                    <a:pt x="1749" y="788"/>
                  </a:lnTo>
                  <a:lnTo>
                    <a:pt x="1761" y="788"/>
                  </a:lnTo>
                  <a:lnTo>
                    <a:pt x="1749" y="788"/>
                  </a:lnTo>
                  <a:lnTo>
                    <a:pt x="1749" y="778"/>
                  </a:lnTo>
                  <a:lnTo>
                    <a:pt x="1749" y="768"/>
                  </a:lnTo>
                  <a:lnTo>
                    <a:pt x="1749" y="757"/>
                  </a:lnTo>
                  <a:lnTo>
                    <a:pt x="1736" y="757"/>
                  </a:lnTo>
                  <a:lnTo>
                    <a:pt x="1736" y="768"/>
                  </a:lnTo>
                  <a:lnTo>
                    <a:pt x="1736" y="757"/>
                  </a:lnTo>
                  <a:lnTo>
                    <a:pt x="1722" y="757"/>
                  </a:lnTo>
                  <a:lnTo>
                    <a:pt x="1711" y="757"/>
                  </a:lnTo>
                  <a:lnTo>
                    <a:pt x="1711" y="768"/>
                  </a:lnTo>
                  <a:lnTo>
                    <a:pt x="1697" y="768"/>
                  </a:lnTo>
                  <a:lnTo>
                    <a:pt x="1697" y="757"/>
                  </a:lnTo>
                  <a:lnTo>
                    <a:pt x="1686" y="757"/>
                  </a:lnTo>
                  <a:lnTo>
                    <a:pt x="1686" y="768"/>
                  </a:lnTo>
                  <a:lnTo>
                    <a:pt x="1686" y="778"/>
                  </a:lnTo>
                  <a:lnTo>
                    <a:pt x="1686" y="768"/>
                  </a:lnTo>
                  <a:lnTo>
                    <a:pt x="1672" y="768"/>
                  </a:lnTo>
                  <a:lnTo>
                    <a:pt x="1672" y="757"/>
                  </a:lnTo>
                  <a:lnTo>
                    <a:pt x="1660" y="757"/>
                  </a:lnTo>
                  <a:lnTo>
                    <a:pt x="1660" y="768"/>
                  </a:lnTo>
                  <a:lnTo>
                    <a:pt x="1660" y="757"/>
                  </a:lnTo>
                  <a:lnTo>
                    <a:pt x="1660" y="768"/>
                  </a:lnTo>
                  <a:lnTo>
                    <a:pt x="1660" y="778"/>
                  </a:lnTo>
                  <a:lnTo>
                    <a:pt x="1660" y="768"/>
                  </a:lnTo>
                  <a:lnTo>
                    <a:pt x="1648" y="768"/>
                  </a:lnTo>
                  <a:lnTo>
                    <a:pt x="1635" y="768"/>
                  </a:lnTo>
                  <a:lnTo>
                    <a:pt x="1623" y="768"/>
                  </a:lnTo>
                  <a:lnTo>
                    <a:pt x="1623" y="778"/>
                  </a:lnTo>
                  <a:lnTo>
                    <a:pt x="1610" y="778"/>
                  </a:lnTo>
                  <a:lnTo>
                    <a:pt x="1610" y="788"/>
                  </a:lnTo>
                  <a:lnTo>
                    <a:pt x="1623" y="788"/>
                  </a:lnTo>
                  <a:lnTo>
                    <a:pt x="1610" y="788"/>
                  </a:lnTo>
                  <a:lnTo>
                    <a:pt x="1610" y="797"/>
                  </a:lnTo>
                  <a:lnTo>
                    <a:pt x="1596" y="797"/>
                  </a:lnTo>
                  <a:lnTo>
                    <a:pt x="1596" y="809"/>
                  </a:lnTo>
                  <a:lnTo>
                    <a:pt x="1585" y="809"/>
                  </a:lnTo>
                  <a:lnTo>
                    <a:pt x="1585" y="797"/>
                  </a:lnTo>
                  <a:lnTo>
                    <a:pt x="1585" y="809"/>
                  </a:lnTo>
                  <a:lnTo>
                    <a:pt x="1571" y="809"/>
                  </a:lnTo>
                  <a:lnTo>
                    <a:pt x="1571" y="797"/>
                  </a:lnTo>
                  <a:lnTo>
                    <a:pt x="1571" y="809"/>
                  </a:lnTo>
                  <a:lnTo>
                    <a:pt x="1560" y="809"/>
                  </a:lnTo>
                  <a:lnTo>
                    <a:pt x="1547" y="809"/>
                  </a:lnTo>
                  <a:lnTo>
                    <a:pt x="1534" y="809"/>
                  </a:lnTo>
                  <a:lnTo>
                    <a:pt x="1523" y="809"/>
                  </a:lnTo>
                  <a:lnTo>
                    <a:pt x="1523" y="818"/>
                  </a:lnTo>
                  <a:lnTo>
                    <a:pt x="1509" y="818"/>
                  </a:lnTo>
                  <a:lnTo>
                    <a:pt x="1509" y="809"/>
                  </a:lnTo>
                  <a:lnTo>
                    <a:pt x="1509" y="818"/>
                  </a:lnTo>
                  <a:lnTo>
                    <a:pt x="1509" y="809"/>
                  </a:lnTo>
                  <a:lnTo>
                    <a:pt x="1498" y="809"/>
                  </a:lnTo>
                  <a:lnTo>
                    <a:pt x="1498" y="818"/>
                  </a:lnTo>
                  <a:lnTo>
                    <a:pt x="1498" y="809"/>
                  </a:lnTo>
                  <a:lnTo>
                    <a:pt x="1498" y="818"/>
                  </a:lnTo>
                  <a:lnTo>
                    <a:pt x="1484" y="818"/>
                  </a:lnTo>
                  <a:lnTo>
                    <a:pt x="1471" y="818"/>
                  </a:lnTo>
                  <a:lnTo>
                    <a:pt x="1459" y="818"/>
                  </a:lnTo>
                  <a:lnTo>
                    <a:pt x="1471" y="818"/>
                  </a:lnTo>
                  <a:lnTo>
                    <a:pt x="1471" y="828"/>
                  </a:lnTo>
                  <a:lnTo>
                    <a:pt x="1471" y="818"/>
                  </a:lnTo>
                  <a:lnTo>
                    <a:pt x="1459" y="818"/>
                  </a:lnTo>
                  <a:lnTo>
                    <a:pt x="1459" y="828"/>
                  </a:lnTo>
                  <a:lnTo>
                    <a:pt x="1459" y="818"/>
                  </a:lnTo>
                  <a:lnTo>
                    <a:pt x="1459" y="828"/>
                  </a:lnTo>
                  <a:lnTo>
                    <a:pt x="1446" y="828"/>
                  </a:lnTo>
                  <a:lnTo>
                    <a:pt x="1433" y="828"/>
                  </a:lnTo>
                  <a:lnTo>
                    <a:pt x="1446" y="828"/>
                  </a:lnTo>
                  <a:lnTo>
                    <a:pt x="1446" y="818"/>
                  </a:lnTo>
                  <a:lnTo>
                    <a:pt x="1433" y="818"/>
                  </a:lnTo>
                  <a:lnTo>
                    <a:pt x="1433" y="828"/>
                  </a:lnTo>
                  <a:lnTo>
                    <a:pt x="1433" y="818"/>
                  </a:lnTo>
                  <a:lnTo>
                    <a:pt x="1433" y="828"/>
                  </a:lnTo>
                  <a:lnTo>
                    <a:pt x="1422" y="828"/>
                  </a:lnTo>
                  <a:lnTo>
                    <a:pt x="1408" y="828"/>
                  </a:lnTo>
                  <a:lnTo>
                    <a:pt x="1408" y="818"/>
                  </a:lnTo>
                  <a:lnTo>
                    <a:pt x="1408" y="828"/>
                  </a:lnTo>
                  <a:lnTo>
                    <a:pt x="1397" y="828"/>
                  </a:lnTo>
                  <a:lnTo>
                    <a:pt x="1397" y="818"/>
                  </a:lnTo>
                  <a:lnTo>
                    <a:pt x="1397" y="828"/>
                  </a:lnTo>
                  <a:lnTo>
                    <a:pt x="1383" y="828"/>
                  </a:lnTo>
                  <a:lnTo>
                    <a:pt x="1397" y="828"/>
                  </a:lnTo>
                  <a:lnTo>
                    <a:pt x="1383" y="828"/>
                  </a:lnTo>
                  <a:lnTo>
                    <a:pt x="1370" y="828"/>
                  </a:lnTo>
                  <a:lnTo>
                    <a:pt x="1383" y="828"/>
                  </a:lnTo>
                  <a:lnTo>
                    <a:pt x="1383" y="838"/>
                  </a:lnTo>
                  <a:lnTo>
                    <a:pt x="1370" y="838"/>
                  </a:lnTo>
                  <a:lnTo>
                    <a:pt x="1370" y="828"/>
                  </a:lnTo>
                  <a:lnTo>
                    <a:pt x="1370" y="838"/>
                  </a:lnTo>
                  <a:lnTo>
                    <a:pt x="1358" y="838"/>
                  </a:lnTo>
                  <a:lnTo>
                    <a:pt x="1358" y="849"/>
                  </a:lnTo>
                  <a:lnTo>
                    <a:pt x="1345" y="849"/>
                  </a:lnTo>
                  <a:lnTo>
                    <a:pt x="1358" y="849"/>
                  </a:lnTo>
                  <a:lnTo>
                    <a:pt x="1345" y="849"/>
                  </a:lnTo>
                  <a:lnTo>
                    <a:pt x="1345" y="858"/>
                  </a:lnTo>
                  <a:lnTo>
                    <a:pt x="1333" y="858"/>
                  </a:lnTo>
                  <a:lnTo>
                    <a:pt x="1333" y="868"/>
                  </a:lnTo>
                  <a:lnTo>
                    <a:pt x="1321" y="868"/>
                  </a:lnTo>
                  <a:lnTo>
                    <a:pt x="1307" y="868"/>
                  </a:lnTo>
                  <a:lnTo>
                    <a:pt x="1307" y="878"/>
                  </a:lnTo>
                  <a:lnTo>
                    <a:pt x="1307" y="868"/>
                  </a:lnTo>
                  <a:lnTo>
                    <a:pt x="1307" y="878"/>
                  </a:lnTo>
                  <a:lnTo>
                    <a:pt x="1307" y="868"/>
                  </a:lnTo>
                  <a:lnTo>
                    <a:pt x="1296" y="868"/>
                  </a:lnTo>
                  <a:lnTo>
                    <a:pt x="1296" y="878"/>
                  </a:lnTo>
                  <a:lnTo>
                    <a:pt x="1283" y="878"/>
                  </a:lnTo>
                  <a:lnTo>
                    <a:pt x="1271" y="878"/>
                  </a:lnTo>
                  <a:lnTo>
                    <a:pt x="1271" y="889"/>
                  </a:lnTo>
                  <a:lnTo>
                    <a:pt x="1271" y="878"/>
                  </a:lnTo>
                  <a:lnTo>
                    <a:pt x="1258" y="878"/>
                  </a:lnTo>
                  <a:lnTo>
                    <a:pt x="1271" y="878"/>
                  </a:lnTo>
                  <a:lnTo>
                    <a:pt x="1271" y="889"/>
                  </a:lnTo>
                  <a:lnTo>
                    <a:pt x="1258" y="889"/>
                  </a:lnTo>
                  <a:lnTo>
                    <a:pt x="1271" y="889"/>
                  </a:lnTo>
                  <a:lnTo>
                    <a:pt x="1258" y="889"/>
                  </a:lnTo>
                  <a:lnTo>
                    <a:pt x="1258" y="900"/>
                  </a:lnTo>
                  <a:lnTo>
                    <a:pt x="1244" y="900"/>
                  </a:lnTo>
                  <a:lnTo>
                    <a:pt x="1244" y="909"/>
                  </a:lnTo>
                  <a:lnTo>
                    <a:pt x="1233" y="909"/>
                  </a:lnTo>
                  <a:lnTo>
                    <a:pt x="1220" y="909"/>
                  </a:lnTo>
                  <a:lnTo>
                    <a:pt x="1220" y="920"/>
                  </a:lnTo>
                  <a:lnTo>
                    <a:pt x="1207" y="920"/>
                  </a:lnTo>
                  <a:lnTo>
                    <a:pt x="1207" y="929"/>
                  </a:lnTo>
                  <a:lnTo>
                    <a:pt x="1195" y="929"/>
                  </a:lnTo>
                  <a:lnTo>
                    <a:pt x="1207" y="929"/>
                  </a:lnTo>
                  <a:lnTo>
                    <a:pt x="1195" y="929"/>
                  </a:lnTo>
                  <a:lnTo>
                    <a:pt x="1182" y="929"/>
                  </a:lnTo>
                  <a:lnTo>
                    <a:pt x="1182" y="940"/>
                  </a:lnTo>
                  <a:lnTo>
                    <a:pt x="1170" y="929"/>
                  </a:lnTo>
                  <a:lnTo>
                    <a:pt x="1170" y="940"/>
                  </a:lnTo>
                  <a:lnTo>
                    <a:pt x="1157" y="940"/>
                  </a:lnTo>
                  <a:lnTo>
                    <a:pt x="1157" y="950"/>
                  </a:lnTo>
                  <a:lnTo>
                    <a:pt x="1157" y="940"/>
                  </a:lnTo>
                  <a:lnTo>
                    <a:pt x="1157" y="950"/>
                  </a:lnTo>
                  <a:lnTo>
                    <a:pt x="1157" y="940"/>
                  </a:lnTo>
                  <a:lnTo>
                    <a:pt x="1143" y="940"/>
                  </a:lnTo>
                  <a:lnTo>
                    <a:pt x="1143" y="950"/>
                  </a:lnTo>
                  <a:lnTo>
                    <a:pt x="1143" y="960"/>
                  </a:lnTo>
                  <a:lnTo>
                    <a:pt x="1143" y="969"/>
                  </a:lnTo>
                  <a:lnTo>
                    <a:pt x="1143" y="980"/>
                  </a:lnTo>
                  <a:lnTo>
                    <a:pt x="1143" y="990"/>
                  </a:lnTo>
                  <a:lnTo>
                    <a:pt x="1132" y="990"/>
                  </a:lnTo>
                  <a:lnTo>
                    <a:pt x="1132" y="1000"/>
                  </a:lnTo>
                  <a:lnTo>
                    <a:pt x="1132" y="1009"/>
                  </a:lnTo>
                  <a:lnTo>
                    <a:pt x="1132" y="1021"/>
                  </a:lnTo>
                  <a:lnTo>
                    <a:pt x="1132" y="1030"/>
                  </a:lnTo>
                  <a:lnTo>
                    <a:pt x="1119" y="1030"/>
                  </a:lnTo>
                  <a:lnTo>
                    <a:pt x="1119" y="1041"/>
                  </a:lnTo>
                  <a:lnTo>
                    <a:pt x="1132" y="1041"/>
                  </a:lnTo>
                  <a:lnTo>
                    <a:pt x="1119" y="1041"/>
                  </a:lnTo>
                  <a:lnTo>
                    <a:pt x="1132" y="1041"/>
                  </a:lnTo>
                  <a:lnTo>
                    <a:pt x="1119" y="1041"/>
                  </a:lnTo>
                  <a:lnTo>
                    <a:pt x="1119" y="1050"/>
                  </a:lnTo>
                  <a:lnTo>
                    <a:pt x="1108" y="1050"/>
                  </a:lnTo>
                  <a:lnTo>
                    <a:pt x="1119" y="1050"/>
                  </a:lnTo>
                  <a:lnTo>
                    <a:pt x="1108" y="1061"/>
                  </a:lnTo>
                  <a:lnTo>
                    <a:pt x="1108" y="1070"/>
                  </a:lnTo>
                  <a:lnTo>
                    <a:pt x="1108" y="1061"/>
                  </a:lnTo>
                  <a:lnTo>
                    <a:pt x="1108" y="1070"/>
                  </a:lnTo>
                  <a:lnTo>
                    <a:pt x="1094" y="1070"/>
                  </a:lnTo>
                  <a:lnTo>
                    <a:pt x="1094" y="1081"/>
                  </a:lnTo>
                  <a:lnTo>
                    <a:pt x="1081" y="1081"/>
                  </a:lnTo>
                  <a:lnTo>
                    <a:pt x="1094" y="1081"/>
                  </a:lnTo>
                  <a:lnTo>
                    <a:pt x="1081" y="1081"/>
                  </a:lnTo>
                  <a:lnTo>
                    <a:pt x="1081" y="1091"/>
                  </a:lnTo>
                  <a:lnTo>
                    <a:pt x="1069" y="1091"/>
                  </a:lnTo>
                  <a:lnTo>
                    <a:pt x="1081" y="1091"/>
                  </a:lnTo>
                  <a:lnTo>
                    <a:pt x="1069" y="1091"/>
                  </a:lnTo>
                  <a:lnTo>
                    <a:pt x="1069" y="1101"/>
                  </a:lnTo>
                  <a:lnTo>
                    <a:pt x="1081" y="1101"/>
                  </a:lnTo>
                  <a:lnTo>
                    <a:pt x="1069" y="1101"/>
                  </a:lnTo>
                  <a:lnTo>
                    <a:pt x="1081" y="1101"/>
                  </a:lnTo>
                  <a:lnTo>
                    <a:pt x="1069" y="1101"/>
                  </a:lnTo>
                  <a:lnTo>
                    <a:pt x="1081" y="1101"/>
                  </a:lnTo>
                  <a:lnTo>
                    <a:pt x="1069" y="1101"/>
                  </a:lnTo>
                  <a:lnTo>
                    <a:pt x="1069" y="1112"/>
                  </a:lnTo>
                  <a:lnTo>
                    <a:pt x="1056" y="1112"/>
                  </a:lnTo>
                  <a:lnTo>
                    <a:pt x="1069" y="1112"/>
                  </a:lnTo>
                  <a:lnTo>
                    <a:pt x="1069" y="1121"/>
                  </a:lnTo>
                  <a:lnTo>
                    <a:pt x="1056" y="1121"/>
                  </a:lnTo>
                  <a:lnTo>
                    <a:pt x="1069" y="1121"/>
                  </a:lnTo>
                  <a:lnTo>
                    <a:pt x="1056" y="1121"/>
                  </a:lnTo>
                  <a:lnTo>
                    <a:pt x="1069" y="1121"/>
                  </a:lnTo>
                  <a:lnTo>
                    <a:pt x="1056" y="1121"/>
                  </a:lnTo>
                  <a:lnTo>
                    <a:pt x="1056" y="1132"/>
                  </a:lnTo>
                  <a:lnTo>
                    <a:pt x="1069" y="1132"/>
                  </a:lnTo>
                  <a:lnTo>
                    <a:pt x="1069" y="1141"/>
                  </a:lnTo>
                  <a:lnTo>
                    <a:pt x="1069" y="1152"/>
                  </a:lnTo>
                  <a:lnTo>
                    <a:pt x="1081" y="1152"/>
                  </a:lnTo>
                  <a:lnTo>
                    <a:pt x="1081" y="1162"/>
                  </a:lnTo>
                  <a:lnTo>
                    <a:pt x="1081" y="1173"/>
                  </a:lnTo>
                  <a:lnTo>
                    <a:pt x="1094" y="1173"/>
                  </a:lnTo>
                  <a:lnTo>
                    <a:pt x="1094" y="1182"/>
                  </a:lnTo>
                  <a:lnTo>
                    <a:pt x="1094" y="1192"/>
                  </a:lnTo>
                  <a:lnTo>
                    <a:pt x="1081" y="1192"/>
                  </a:lnTo>
                  <a:lnTo>
                    <a:pt x="1081" y="1202"/>
                  </a:lnTo>
                  <a:lnTo>
                    <a:pt x="1069" y="1202"/>
                  </a:lnTo>
                  <a:lnTo>
                    <a:pt x="1081" y="1202"/>
                  </a:lnTo>
                  <a:lnTo>
                    <a:pt x="1069" y="1202"/>
                  </a:lnTo>
                  <a:lnTo>
                    <a:pt x="1069" y="1213"/>
                  </a:lnTo>
                  <a:lnTo>
                    <a:pt x="1069" y="1202"/>
                  </a:lnTo>
                  <a:lnTo>
                    <a:pt x="1069" y="1213"/>
                  </a:lnTo>
                  <a:lnTo>
                    <a:pt x="1056" y="1213"/>
                  </a:lnTo>
                  <a:lnTo>
                    <a:pt x="1044" y="1213"/>
                  </a:lnTo>
                  <a:lnTo>
                    <a:pt x="1031" y="1213"/>
                  </a:lnTo>
                  <a:lnTo>
                    <a:pt x="1031" y="1222"/>
                  </a:lnTo>
                  <a:lnTo>
                    <a:pt x="1031" y="1213"/>
                  </a:lnTo>
                  <a:lnTo>
                    <a:pt x="1031" y="1222"/>
                  </a:lnTo>
                  <a:lnTo>
                    <a:pt x="1019" y="1222"/>
                  </a:lnTo>
                  <a:lnTo>
                    <a:pt x="1007" y="1222"/>
                  </a:lnTo>
                  <a:lnTo>
                    <a:pt x="1007" y="1233"/>
                  </a:lnTo>
                  <a:lnTo>
                    <a:pt x="1007" y="1222"/>
                  </a:lnTo>
                  <a:lnTo>
                    <a:pt x="1007" y="1233"/>
                  </a:lnTo>
                  <a:lnTo>
                    <a:pt x="994" y="1233"/>
                  </a:lnTo>
                  <a:lnTo>
                    <a:pt x="982" y="1233"/>
                  </a:lnTo>
                  <a:lnTo>
                    <a:pt x="982" y="1242"/>
                  </a:lnTo>
                  <a:lnTo>
                    <a:pt x="969" y="1242"/>
                  </a:lnTo>
                  <a:lnTo>
                    <a:pt x="969" y="1253"/>
                  </a:lnTo>
                  <a:lnTo>
                    <a:pt x="955" y="1253"/>
                  </a:lnTo>
                  <a:lnTo>
                    <a:pt x="955" y="1262"/>
                  </a:lnTo>
                  <a:lnTo>
                    <a:pt x="944" y="1262"/>
                  </a:lnTo>
                  <a:lnTo>
                    <a:pt x="944" y="1273"/>
                  </a:lnTo>
                  <a:lnTo>
                    <a:pt x="955" y="1273"/>
                  </a:lnTo>
                  <a:lnTo>
                    <a:pt x="944" y="1273"/>
                  </a:lnTo>
                  <a:lnTo>
                    <a:pt x="944" y="1282"/>
                  </a:lnTo>
                  <a:lnTo>
                    <a:pt x="944" y="1293"/>
                  </a:lnTo>
                  <a:lnTo>
                    <a:pt x="944" y="1303"/>
                  </a:lnTo>
                  <a:lnTo>
                    <a:pt x="930" y="1303"/>
                  </a:lnTo>
                  <a:lnTo>
                    <a:pt x="918" y="1303"/>
                  </a:lnTo>
                  <a:lnTo>
                    <a:pt x="918" y="1314"/>
                  </a:lnTo>
                  <a:lnTo>
                    <a:pt x="906" y="1314"/>
                  </a:lnTo>
                  <a:lnTo>
                    <a:pt x="906" y="1323"/>
                  </a:lnTo>
                  <a:lnTo>
                    <a:pt x="918" y="1323"/>
                  </a:lnTo>
                  <a:lnTo>
                    <a:pt x="918" y="1333"/>
                  </a:lnTo>
                  <a:lnTo>
                    <a:pt x="930" y="1333"/>
                  </a:lnTo>
                  <a:lnTo>
                    <a:pt x="930" y="1345"/>
                  </a:lnTo>
                  <a:lnTo>
                    <a:pt x="944" y="1345"/>
                  </a:lnTo>
                  <a:lnTo>
                    <a:pt x="944" y="1354"/>
                  </a:lnTo>
                  <a:lnTo>
                    <a:pt x="930" y="1354"/>
                  </a:lnTo>
                  <a:lnTo>
                    <a:pt x="918" y="1354"/>
                  </a:lnTo>
                  <a:lnTo>
                    <a:pt x="906" y="1354"/>
                  </a:lnTo>
                  <a:lnTo>
                    <a:pt x="893" y="1354"/>
                  </a:lnTo>
                  <a:lnTo>
                    <a:pt x="893" y="1364"/>
                  </a:lnTo>
                  <a:lnTo>
                    <a:pt x="906" y="1364"/>
                  </a:lnTo>
                  <a:lnTo>
                    <a:pt x="906" y="1374"/>
                  </a:lnTo>
                  <a:lnTo>
                    <a:pt x="906" y="1385"/>
                  </a:lnTo>
                  <a:lnTo>
                    <a:pt x="893" y="1385"/>
                  </a:lnTo>
                  <a:lnTo>
                    <a:pt x="881" y="1385"/>
                  </a:lnTo>
                  <a:lnTo>
                    <a:pt x="868" y="1385"/>
                  </a:lnTo>
                  <a:lnTo>
                    <a:pt x="868" y="1374"/>
                  </a:lnTo>
                  <a:lnTo>
                    <a:pt x="854" y="1374"/>
                  </a:lnTo>
                  <a:lnTo>
                    <a:pt x="843" y="1374"/>
                  </a:lnTo>
                  <a:lnTo>
                    <a:pt x="829" y="1374"/>
                  </a:lnTo>
                  <a:lnTo>
                    <a:pt x="829" y="1364"/>
                  </a:lnTo>
                  <a:lnTo>
                    <a:pt x="818" y="1364"/>
                  </a:lnTo>
                  <a:lnTo>
                    <a:pt x="818" y="1354"/>
                  </a:lnTo>
                  <a:lnTo>
                    <a:pt x="805" y="1354"/>
                  </a:lnTo>
                  <a:lnTo>
                    <a:pt x="792" y="1354"/>
                  </a:lnTo>
                  <a:lnTo>
                    <a:pt x="792" y="1345"/>
                  </a:lnTo>
                  <a:lnTo>
                    <a:pt x="780" y="1345"/>
                  </a:lnTo>
                  <a:lnTo>
                    <a:pt x="767" y="1345"/>
                  </a:lnTo>
                  <a:lnTo>
                    <a:pt x="767" y="1354"/>
                  </a:lnTo>
                  <a:lnTo>
                    <a:pt x="756" y="1354"/>
                  </a:lnTo>
                  <a:lnTo>
                    <a:pt x="756" y="1364"/>
                  </a:lnTo>
                  <a:lnTo>
                    <a:pt x="742" y="1364"/>
                  </a:lnTo>
                  <a:lnTo>
                    <a:pt x="742" y="1374"/>
                  </a:lnTo>
                  <a:lnTo>
                    <a:pt x="742" y="1385"/>
                  </a:lnTo>
                  <a:lnTo>
                    <a:pt x="742" y="1394"/>
                  </a:lnTo>
                  <a:lnTo>
                    <a:pt x="742" y="1404"/>
                  </a:lnTo>
                  <a:lnTo>
                    <a:pt x="756" y="1404"/>
                  </a:lnTo>
                  <a:lnTo>
                    <a:pt x="756" y="1414"/>
                  </a:lnTo>
                  <a:lnTo>
                    <a:pt x="756" y="1425"/>
                  </a:lnTo>
                  <a:lnTo>
                    <a:pt x="767" y="1425"/>
                  </a:lnTo>
                  <a:lnTo>
                    <a:pt x="767" y="1434"/>
                  </a:lnTo>
                  <a:lnTo>
                    <a:pt x="756" y="1434"/>
                  </a:lnTo>
                  <a:lnTo>
                    <a:pt x="756" y="1445"/>
                  </a:lnTo>
                  <a:lnTo>
                    <a:pt x="742" y="1445"/>
                  </a:lnTo>
                  <a:lnTo>
                    <a:pt x="742" y="1454"/>
                  </a:lnTo>
                  <a:lnTo>
                    <a:pt x="742" y="1465"/>
                  </a:lnTo>
                  <a:lnTo>
                    <a:pt x="729" y="1465"/>
                  </a:lnTo>
                  <a:lnTo>
                    <a:pt x="729" y="1474"/>
                  </a:lnTo>
                  <a:lnTo>
                    <a:pt x="717" y="1474"/>
                  </a:lnTo>
                  <a:lnTo>
                    <a:pt x="704" y="1474"/>
                  </a:lnTo>
                  <a:lnTo>
                    <a:pt x="691" y="1474"/>
                  </a:lnTo>
                  <a:lnTo>
                    <a:pt x="691" y="1486"/>
                  </a:lnTo>
                  <a:lnTo>
                    <a:pt x="680" y="1486"/>
                  </a:lnTo>
                  <a:lnTo>
                    <a:pt x="680" y="1474"/>
                  </a:lnTo>
                  <a:lnTo>
                    <a:pt x="666" y="1474"/>
                  </a:lnTo>
                  <a:lnTo>
                    <a:pt x="655" y="1474"/>
                  </a:lnTo>
                  <a:lnTo>
                    <a:pt x="641" y="1474"/>
                  </a:lnTo>
                  <a:lnTo>
                    <a:pt x="628" y="1474"/>
                  </a:lnTo>
                  <a:lnTo>
                    <a:pt x="616" y="1474"/>
                  </a:lnTo>
                  <a:lnTo>
                    <a:pt x="616" y="1486"/>
                  </a:lnTo>
                  <a:lnTo>
                    <a:pt x="603" y="1486"/>
                  </a:lnTo>
                  <a:lnTo>
                    <a:pt x="603" y="1495"/>
                  </a:lnTo>
                  <a:lnTo>
                    <a:pt x="603" y="1505"/>
                  </a:lnTo>
                  <a:lnTo>
                    <a:pt x="591" y="1505"/>
                  </a:lnTo>
                  <a:lnTo>
                    <a:pt x="591" y="1495"/>
                  </a:lnTo>
                  <a:lnTo>
                    <a:pt x="579" y="1495"/>
                  </a:lnTo>
                  <a:lnTo>
                    <a:pt x="579" y="1505"/>
                  </a:lnTo>
                  <a:lnTo>
                    <a:pt x="565" y="1505"/>
                  </a:lnTo>
                  <a:lnTo>
                    <a:pt x="554" y="1505"/>
                  </a:lnTo>
                  <a:lnTo>
                    <a:pt x="554" y="1515"/>
                  </a:lnTo>
                  <a:lnTo>
                    <a:pt x="540" y="1515"/>
                  </a:lnTo>
                  <a:lnTo>
                    <a:pt x="540" y="1526"/>
                  </a:lnTo>
                  <a:lnTo>
                    <a:pt x="540" y="1535"/>
                  </a:lnTo>
                  <a:lnTo>
                    <a:pt x="540" y="1545"/>
                  </a:lnTo>
                  <a:lnTo>
                    <a:pt x="554" y="1545"/>
                  </a:lnTo>
                  <a:lnTo>
                    <a:pt x="554" y="1557"/>
                  </a:lnTo>
                  <a:lnTo>
                    <a:pt x="540" y="1557"/>
                  </a:lnTo>
                  <a:lnTo>
                    <a:pt x="529" y="1557"/>
                  </a:lnTo>
                  <a:lnTo>
                    <a:pt x="529" y="1545"/>
                  </a:lnTo>
                  <a:lnTo>
                    <a:pt x="516" y="1545"/>
                  </a:lnTo>
                  <a:lnTo>
                    <a:pt x="516" y="1557"/>
                  </a:lnTo>
                  <a:lnTo>
                    <a:pt x="502" y="1557"/>
                  </a:lnTo>
                  <a:lnTo>
                    <a:pt x="491" y="1557"/>
                  </a:lnTo>
                  <a:lnTo>
                    <a:pt x="491" y="1566"/>
                  </a:lnTo>
                  <a:lnTo>
                    <a:pt x="478" y="1566"/>
                  </a:lnTo>
                  <a:lnTo>
                    <a:pt x="478" y="1576"/>
                  </a:lnTo>
                  <a:lnTo>
                    <a:pt x="478" y="1586"/>
                  </a:lnTo>
                  <a:lnTo>
                    <a:pt x="466" y="1586"/>
                  </a:lnTo>
                  <a:lnTo>
                    <a:pt x="466" y="1597"/>
                  </a:lnTo>
                  <a:lnTo>
                    <a:pt x="453" y="1597"/>
                  </a:lnTo>
                  <a:lnTo>
                    <a:pt x="453" y="1606"/>
                  </a:lnTo>
                  <a:lnTo>
                    <a:pt x="440" y="1606"/>
                  </a:lnTo>
                  <a:lnTo>
                    <a:pt x="428" y="1606"/>
                  </a:lnTo>
                  <a:lnTo>
                    <a:pt x="428" y="1597"/>
                  </a:lnTo>
                  <a:lnTo>
                    <a:pt x="428" y="1586"/>
                  </a:lnTo>
                  <a:lnTo>
                    <a:pt x="428" y="1576"/>
                  </a:lnTo>
                  <a:lnTo>
                    <a:pt x="428" y="1566"/>
                  </a:lnTo>
                  <a:lnTo>
                    <a:pt x="440" y="1566"/>
                  </a:lnTo>
                  <a:lnTo>
                    <a:pt x="428" y="1566"/>
                  </a:lnTo>
                  <a:lnTo>
                    <a:pt x="428" y="1557"/>
                  </a:lnTo>
                  <a:lnTo>
                    <a:pt x="440" y="1557"/>
                  </a:lnTo>
                  <a:lnTo>
                    <a:pt x="440" y="1545"/>
                  </a:lnTo>
                  <a:lnTo>
                    <a:pt x="428" y="1545"/>
                  </a:lnTo>
                  <a:lnTo>
                    <a:pt x="428" y="1535"/>
                  </a:lnTo>
                  <a:lnTo>
                    <a:pt x="428" y="1526"/>
                  </a:lnTo>
                  <a:lnTo>
                    <a:pt x="440" y="1526"/>
                  </a:lnTo>
                  <a:lnTo>
                    <a:pt x="440" y="1515"/>
                  </a:lnTo>
                  <a:lnTo>
                    <a:pt x="440" y="1505"/>
                  </a:lnTo>
                  <a:lnTo>
                    <a:pt x="440" y="1495"/>
                  </a:lnTo>
                  <a:lnTo>
                    <a:pt x="440" y="1486"/>
                  </a:lnTo>
                  <a:lnTo>
                    <a:pt x="453" y="1486"/>
                  </a:lnTo>
                  <a:lnTo>
                    <a:pt x="466" y="1486"/>
                  </a:lnTo>
                  <a:lnTo>
                    <a:pt x="466" y="1474"/>
                  </a:lnTo>
                  <a:lnTo>
                    <a:pt x="466" y="1465"/>
                  </a:lnTo>
                  <a:lnTo>
                    <a:pt x="453" y="1465"/>
                  </a:lnTo>
                  <a:lnTo>
                    <a:pt x="440" y="1465"/>
                  </a:lnTo>
                  <a:lnTo>
                    <a:pt x="428" y="1465"/>
                  </a:lnTo>
                  <a:lnTo>
                    <a:pt x="428" y="1454"/>
                  </a:lnTo>
                  <a:lnTo>
                    <a:pt x="428" y="1445"/>
                  </a:lnTo>
                  <a:lnTo>
                    <a:pt x="415" y="1445"/>
                  </a:lnTo>
                  <a:lnTo>
                    <a:pt x="415" y="1434"/>
                  </a:lnTo>
                  <a:lnTo>
                    <a:pt x="401" y="1434"/>
                  </a:lnTo>
                  <a:lnTo>
                    <a:pt x="401" y="1425"/>
                  </a:lnTo>
                  <a:lnTo>
                    <a:pt x="401" y="1414"/>
                  </a:lnTo>
                  <a:lnTo>
                    <a:pt x="401" y="1404"/>
                  </a:lnTo>
                  <a:lnTo>
                    <a:pt x="401" y="1394"/>
                  </a:lnTo>
                  <a:lnTo>
                    <a:pt x="390" y="1394"/>
                  </a:lnTo>
                  <a:lnTo>
                    <a:pt x="390" y="1385"/>
                  </a:lnTo>
                  <a:lnTo>
                    <a:pt x="377" y="1374"/>
                  </a:lnTo>
                  <a:lnTo>
                    <a:pt x="377" y="1364"/>
                  </a:lnTo>
                  <a:lnTo>
                    <a:pt x="377" y="1354"/>
                  </a:lnTo>
                  <a:lnTo>
                    <a:pt x="377" y="1345"/>
                  </a:lnTo>
                  <a:lnTo>
                    <a:pt x="390" y="1345"/>
                  </a:lnTo>
                  <a:lnTo>
                    <a:pt x="390" y="1333"/>
                  </a:lnTo>
                  <a:lnTo>
                    <a:pt x="390" y="1323"/>
                  </a:lnTo>
                  <a:lnTo>
                    <a:pt x="401" y="1323"/>
                  </a:lnTo>
                  <a:lnTo>
                    <a:pt x="415" y="1323"/>
                  </a:lnTo>
                  <a:lnTo>
                    <a:pt x="415" y="1314"/>
                  </a:lnTo>
                  <a:lnTo>
                    <a:pt x="428" y="1314"/>
                  </a:lnTo>
                  <a:lnTo>
                    <a:pt x="415" y="1314"/>
                  </a:lnTo>
                  <a:lnTo>
                    <a:pt x="415" y="1303"/>
                  </a:lnTo>
                  <a:lnTo>
                    <a:pt x="415" y="1293"/>
                  </a:lnTo>
                  <a:lnTo>
                    <a:pt x="428" y="1293"/>
                  </a:lnTo>
                  <a:lnTo>
                    <a:pt x="415" y="1293"/>
                  </a:lnTo>
                  <a:lnTo>
                    <a:pt x="428" y="1293"/>
                  </a:lnTo>
                  <a:lnTo>
                    <a:pt x="428" y="1282"/>
                  </a:lnTo>
                  <a:lnTo>
                    <a:pt x="415" y="1282"/>
                  </a:lnTo>
                  <a:lnTo>
                    <a:pt x="428" y="1282"/>
                  </a:lnTo>
                  <a:lnTo>
                    <a:pt x="415" y="1282"/>
                  </a:lnTo>
                  <a:lnTo>
                    <a:pt x="415" y="1273"/>
                  </a:lnTo>
                  <a:lnTo>
                    <a:pt x="415" y="1262"/>
                  </a:lnTo>
                  <a:lnTo>
                    <a:pt x="415" y="1253"/>
                  </a:lnTo>
                  <a:lnTo>
                    <a:pt x="401" y="1253"/>
                  </a:lnTo>
                  <a:lnTo>
                    <a:pt x="415" y="1253"/>
                  </a:lnTo>
                  <a:lnTo>
                    <a:pt x="428" y="1253"/>
                  </a:lnTo>
                  <a:lnTo>
                    <a:pt x="428" y="1242"/>
                  </a:lnTo>
                  <a:lnTo>
                    <a:pt x="428" y="1233"/>
                  </a:lnTo>
                  <a:lnTo>
                    <a:pt x="440" y="1233"/>
                  </a:lnTo>
                  <a:lnTo>
                    <a:pt x="440" y="1242"/>
                  </a:lnTo>
                  <a:lnTo>
                    <a:pt x="453" y="1242"/>
                  </a:lnTo>
                  <a:lnTo>
                    <a:pt x="453" y="1233"/>
                  </a:lnTo>
                  <a:lnTo>
                    <a:pt x="453" y="1242"/>
                  </a:lnTo>
                  <a:lnTo>
                    <a:pt x="466" y="1233"/>
                  </a:lnTo>
                  <a:lnTo>
                    <a:pt x="453" y="1233"/>
                  </a:lnTo>
                  <a:lnTo>
                    <a:pt x="466" y="1233"/>
                  </a:lnTo>
                  <a:lnTo>
                    <a:pt x="466" y="1222"/>
                  </a:lnTo>
                  <a:lnTo>
                    <a:pt x="478" y="1222"/>
                  </a:lnTo>
                  <a:lnTo>
                    <a:pt x="478" y="1233"/>
                  </a:lnTo>
                  <a:lnTo>
                    <a:pt x="478" y="1242"/>
                  </a:lnTo>
                  <a:lnTo>
                    <a:pt x="491" y="1242"/>
                  </a:lnTo>
                  <a:lnTo>
                    <a:pt x="502" y="1242"/>
                  </a:lnTo>
                  <a:lnTo>
                    <a:pt x="502" y="1253"/>
                  </a:lnTo>
                  <a:lnTo>
                    <a:pt x="502" y="1262"/>
                  </a:lnTo>
                  <a:lnTo>
                    <a:pt x="516" y="1262"/>
                  </a:lnTo>
                  <a:lnTo>
                    <a:pt x="516" y="1253"/>
                  </a:lnTo>
                  <a:lnTo>
                    <a:pt x="529" y="1253"/>
                  </a:lnTo>
                  <a:lnTo>
                    <a:pt x="540" y="1253"/>
                  </a:lnTo>
                  <a:lnTo>
                    <a:pt x="540" y="1242"/>
                  </a:lnTo>
                  <a:lnTo>
                    <a:pt x="529" y="1242"/>
                  </a:lnTo>
                  <a:lnTo>
                    <a:pt x="529" y="1233"/>
                  </a:lnTo>
                  <a:lnTo>
                    <a:pt x="529" y="1222"/>
                  </a:lnTo>
                  <a:lnTo>
                    <a:pt x="529" y="1213"/>
                  </a:lnTo>
                  <a:lnTo>
                    <a:pt x="529" y="1202"/>
                  </a:lnTo>
                  <a:lnTo>
                    <a:pt x="540" y="1202"/>
                  </a:lnTo>
                  <a:lnTo>
                    <a:pt x="540" y="1192"/>
                  </a:lnTo>
                  <a:lnTo>
                    <a:pt x="529" y="1192"/>
                  </a:lnTo>
                  <a:lnTo>
                    <a:pt x="529" y="1182"/>
                  </a:lnTo>
                  <a:lnTo>
                    <a:pt x="529" y="1173"/>
                  </a:lnTo>
                  <a:lnTo>
                    <a:pt x="529" y="1162"/>
                  </a:lnTo>
                  <a:lnTo>
                    <a:pt x="540" y="1162"/>
                  </a:lnTo>
                  <a:lnTo>
                    <a:pt x="540" y="1152"/>
                  </a:lnTo>
                  <a:lnTo>
                    <a:pt x="540" y="1141"/>
                  </a:lnTo>
                  <a:lnTo>
                    <a:pt x="529" y="1141"/>
                  </a:lnTo>
                  <a:lnTo>
                    <a:pt x="516" y="1141"/>
                  </a:lnTo>
                  <a:lnTo>
                    <a:pt x="516" y="1132"/>
                  </a:lnTo>
                  <a:lnTo>
                    <a:pt x="502" y="1132"/>
                  </a:lnTo>
                  <a:lnTo>
                    <a:pt x="491" y="1132"/>
                  </a:lnTo>
                  <a:lnTo>
                    <a:pt x="478" y="1132"/>
                  </a:lnTo>
                  <a:lnTo>
                    <a:pt x="478" y="1121"/>
                  </a:lnTo>
                  <a:lnTo>
                    <a:pt x="478" y="1132"/>
                  </a:lnTo>
                  <a:lnTo>
                    <a:pt x="478" y="1121"/>
                  </a:lnTo>
                  <a:lnTo>
                    <a:pt x="466" y="1121"/>
                  </a:lnTo>
                  <a:lnTo>
                    <a:pt x="466" y="1132"/>
                  </a:lnTo>
                  <a:lnTo>
                    <a:pt x="453" y="1132"/>
                  </a:lnTo>
                  <a:lnTo>
                    <a:pt x="440" y="1132"/>
                  </a:lnTo>
                  <a:lnTo>
                    <a:pt x="440" y="1121"/>
                  </a:lnTo>
                  <a:lnTo>
                    <a:pt x="428" y="1121"/>
                  </a:lnTo>
                  <a:lnTo>
                    <a:pt x="415" y="1121"/>
                  </a:lnTo>
                  <a:lnTo>
                    <a:pt x="401" y="1121"/>
                  </a:lnTo>
                  <a:lnTo>
                    <a:pt x="401" y="1132"/>
                  </a:lnTo>
                  <a:lnTo>
                    <a:pt x="390" y="1132"/>
                  </a:lnTo>
                  <a:lnTo>
                    <a:pt x="377" y="1132"/>
                  </a:lnTo>
                  <a:lnTo>
                    <a:pt x="365" y="1132"/>
                  </a:lnTo>
                  <a:lnTo>
                    <a:pt x="352" y="1121"/>
                  </a:lnTo>
                  <a:lnTo>
                    <a:pt x="352" y="1112"/>
                  </a:lnTo>
                  <a:lnTo>
                    <a:pt x="339" y="1112"/>
                  </a:lnTo>
                  <a:lnTo>
                    <a:pt x="339" y="1101"/>
                  </a:lnTo>
                  <a:lnTo>
                    <a:pt x="339" y="1091"/>
                  </a:lnTo>
                  <a:lnTo>
                    <a:pt x="327" y="1091"/>
                  </a:lnTo>
                  <a:lnTo>
                    <a:pt x="327" y="1101"/>
                  </a:lnTo>
                  <a:lnTo>
                    <a:pt x="314" y="1101"/>
                  </a:lnTo>
                  <a:lnTo>
                    <a:pt x="302" y="1101"/>
                  </a:lnTo>
                  <a:lnTo>
                    <a:pt x="302" y="1112"/>
                  </a:lnTo>
                  <a:lnTo>
                    <a:pt x="289" y="1112"/>
                  </a:lnTo>
                  <a:lnTo>
                    <a:pt x="289" y="1101"/>
                  </a:lnTo>
                  <a:lnTo>
                    <a:pt x="276" y="1101"/>
                  </a:lnTo>
                  <a:lnTo>
                    <a:pt x="276" y="1112"/>
                  </a:lnTo>
                  <a:lnTo>
                    <a:pt x="276" y="1101"/>
                  </a:lnTo>
                  <a:lnTo>
                    <a:pt x="264" y="1101"/>
                  </a:lnTo>
                  <a:lnTo>
                    <a:pt x="264" y="1112"/>
                  </a:lnTo>
                  <a:lnTo>
                    <a:pt x="264" y="1101"/>
                  </a:lnTo>
                  <a:lnTo>
                    <a:pt x="252" y="1101"/>
                  </a:lnTo>
                  <a:lnTo>
                    <a:pt x="252" y="1091"/>
                  </a:lnTo>
                  <a:lnTo>
                    <a:pt x="240" y="1091"/>
                  </a:lnTo>
                  <a:lnTo>
                    <a:pt x="240" y="1081"/>
                  </a:lnTo>
                  <a:lnTo>
                    <a:pt x="240" y="1070"/>
                  </a:lnTo>
                  <a:lnTo>
                    <a:pt x="240" y="1061"/>
                  </a:lnTo>
                  <a:lnTo>
                    <a:pt x="227" y="1061"/>
                  </a:lnTo>
                  <a:lnTo>
                    <a:pt x="213" y="1061"/>
                  </a:lnTo>
                  <a:lnTo>
                    <a:pt x="213" y="1050"/>
                  </a:lnTo>
                  <a:lnTo>
                    <a:pt x="202" y="1050"/>
                  </a:lnTo>
                  <a:lnTo>
                    <a:pt x="188" y="1050"/>
                  </a:lnTo>
                  <a:lnTo>
                    <a:pt x="188" y="1041"/>
                  </a:lnTo>
                  <a:lnTo>
                    <a:pt x="175" y="1041"/>
                  </a:lnTo>
                  <a:lnTo>
                    <a:pt x="163" y="1041"/>
                  </a:lnTo>
                  <a:lnTo>
                    <a:pt x="163" y="1030"/>
                  </a:lnTo>
                  <a:lnTo>
                    <a:pt x="151" y="1030"/>
                  </a:lnTo>
                  <a:lnTo>
                    <a:pt x="139" y="1030"/>
                  </a:lnTo>
                  <a:lnTo>
                    <a:pt x="139" y="1021"/>
                  </a:lnTo>
                  <a:lnTo>
                    <a:pt x="126" y="1021"/>
                  </a:lnTo>
                  <a:lnTo>
                    <a:pt x="126" y="1030"/>
                  </a:lnTo>
                  <a:lnTo>
                    <a:pt x="112" y="1030"/>
                  </a:lnTo>
                  <a:lnTo>
                    <a:pt x="101" y="1030"/>
                  </a:lnTo>
                  <a:lnTo>
                    <a:pt x="101" y="1021"/>
                  </a:lnTo>
                  <a:lnTo>
                    <a:pt x="101" y="1030"/>
                  </a:lnTo>
                  <a:lnTo>
                    <a:pt x="87" y="1030"/>
                  </a:lnTo>
                  <a:lnTo>
                    <a:pt x="87" y="1021"/>
                  </a:lnTo>
                  <a:lnTo>
                    <a:pt x="76" y="1021"/>
                  </a:lnTo>
                  <a:lnTo>
                    <a:pt x="76" y="1009"/>
                  </a:lnTo>
                  <a:lnTo>
                    <a:pt x="76" y="1000"/>
                  </a:lnTo>
                  <a:lnTo>
                    <a:pt x="62" y="1000"/>
                  </a:lnTo>
                  <a:lnTo>
                    <a:pt x="62" y="990"/>
                  </a:lnTo>
                  <a:lnTo>
                    <a:pt x="50" y="990"/>
                  </a:lnTo>
                  <a:lnTo>
                    <a:pt x="38" y="990"/>
                  </a:lnTo>
                  <a:lnTo>
                    <a:pt x="25" y="990"/>
                  </a:lnTo>
                  <a:lnTo>
                    <a:pt x="25" y="1000"/>
                  </a:lnTo>
                  <a:lnTo>
                    <a:pt x="25" y="990"/>
                  </a:lnTo>
                  <a:lnTo>
                    <a:pt x="38" y="980"/>
                  </a:lnTo>
                  <a:lnTo>
                    <a:pt x="38" y="969"/>
                  </a:lnTo>
                  <a:lnTo>
                    <a:pt x="25" y="960"/>
                  </a:lnTo>
                  <a:lnTo>
                    <a:pt x="25" y="950"/>
                  </a:lnTo>
                  <a:lnTo>
                    <a:pt x="25" y="940"/>
                  </a:lnTo>
                  <a:lnTo>
                    <a:pt x="25" y="929"/>
                  </a:lnTo>
                  <a:lnTo>
                    <a:pt x="25" y="920"/>
                  </a:lnTo>
                  <a:lnTo>
                    <a:pt x="25" y="909"/>
                  </a:lnTo>
                  <a:lnTo>
                    <a:pt x="13" y="909"/>
                  </a:lnTo>
                  <a:lnTo>
                    <a:pt x="13" y="900"/>
                  </a:lnTo>
                  <a:lnTo>
                    <a:pt x="0" y="900"/>
                  </a:lnTo>
                  <a:lnTo>
                    <a:pt x="0" y="889"/>
                  </a:lnTo>
                  <a:lnTo>
                    <a:pt x="0" y="878"/>
                  </a:lnTo>
                  <a:lnTo>
                    <a:pt x="13" y="878"/>
                  </a:lnTo>
                  <a:lnTo>
                    <a:pt x="13" y="868"/>
                  </a:lnTo>
                  <a:lnTo>
                    <a:pt x="13" y="858"/>
                  </a:lnTo>
                  <a:lnTo>
                    <a:pt x="25" y="858"/>
                  </a:lnTo>
                  <a:lnTo>
                    <a:pt x="38" y="858"/>
                  </a:lnTo>
                  <a:lnTo>
                    <a:pt x="38" y="849"/>
                  </a:lnTo>
                  <a:lnTo>
                    <a:pt x="38" y="838"/>
                  </a:lnTo>
                  <a:lnTo>
                    <a:pt x="38" y="828"/>
                  </a:lnTo>
                  <a:lnTo>
                    <a:pt x="50" y="828"/>
                  </a:lnTo>
                  <a:lnTo>
                    <a:pt x="50" y="818"/>
                  </a:lnTo>
                  <a:lnTo>
                    <a:pt x="62" y="818"/>
                  </a:lnTo>
                  <a:lnTo>
                    <a:pt x="62" y="809"/>
                  </a:lnTo>
                  <a:lnTo>
                    <a:pt x="62" y="797"/>
                  </a:lnTo>
                  <a:lnTo>
                    <a:pt x="62" y="788"/>
                  </a:lnTo>
                  <a:lnTo>
                    <a:pt x="50" y="788"/>
                  </a:lnTo>
                  <a:lnTo>
                    <a:pt x="50" y="778"/>
                  </a:lnTo>
                  <a:lnTo>
                    <a:pt x="50" y="768"/>
                  </a:lnTo>
                  <a:lnTo>
                    <a:pt x="62" y="768"/>
                  </a:lnTo>
                  <a:lnTo>
                    <a:pt x="62" y="757"/>
                  </a:lnTo>
                  <a:lnTo>
                    <a:pt x="62" y="748"/>
                  </a:lnTo>
                  <a:lnTo>
                    <a:pt x="62" y="738"/>
                  </a:lnTo>
                  <a:lnTo>
                    <a:pt x="62" y="728"/>
                  </a:lnTo>
                  <a:lnTo>
                    <a:pt x="62" y="717"/>
                  </a:lnTo>
                  <a:lnTo>
                    <a:pt x="62" y="708"/>
                  </a:lnTo>
                  <a:lnTo>
                    <a:pt x="50" y="708"/>
                  </a:lnTo>
                  <a:lnTo>
                    <a:pt x="50" y="697"/>
                  </a:lnTo>
                  <a:lnTo>
                    <a:pt x="38" y="697"/>
                  </a:lnTo>
                  <a:lnTo>
                    <a:pt x="38" y="687"/>
                  </a:lnTo>
                  <a:lnTo>
                    <a:pt x="50" y="687"/>
                  </a:lnTo>
                  <a:lnTo>
                    <a:pt x="50" y="677"/>
                  </a:lnTo>
                  <a:lnTo>
                    <a:pt x="50" y="666"/>
                  </a:lnTo>
                  <a:lnTo>
                    <a:pt x="38" y="666"/>
                  </a:lnTo>
                  <a:lnTo>
                    <a:pt x="38" y="656"/>
                  </a:lnTo>
                  <a:lnTo>
                    <a:pt x="38" y="646"/>
                  </a:lnTo>
                  <a:lnTo>
                    <a:pt x="25" y="646"/>
                  </a:lnTo>
                  <a:lnTo>
                    <a:pt x="25" y="637"/>
                  </a:lnTo>
                  <a:lnTo>
                    <a:pt x="13" y="637"/>
                  </a:lnTo>
                  <a:lnTo>
                    <a:pt x="13" y="626"/>
                  </a:lnTo>
                  <a:lnTo>
                    <a:pt x="13" y="616"/>
                  </a:lnTo>
                  <a:lnTo>
                    <a:pt x="13" y="606"/>
                  </a:lnTo>
                  <a:lnTo>
                    <a:pt x="13" y="597"/>
                  </a:lnTo>
                  <a:lnTo>
                    <a:pt x="13" y="586"/>
                  </a:lnTo>
                  <a:lnTo>
                    <a:pt x="13" y="576"/>
                  </a:lnTo>
                  <a:lnTo>
                    <a:pt x="13" y="565"/>
                  </a:lnTo>
                  <a:lnTo>
                    <a:pt x="0" y="565"/>
                  </a:lnTo>
                  <a:lnTo>
                    <a:pt x="13" y="565"/>
                  </a:lnTo>
                  <a:lnTo>
                    <a:pt x="0" y="565"/>
                  </a:lnTo>
                  <a:lnTo>
                    <a:pt x="0" y="556"/>
                  </a:lnTo>
                  <a:lnTo>
                    <a:pt x="0" y="545"/>
                  </a:lnTo>
                  <a:lnTo>
                    <a:pt x="151" y="505"/>
                  </a:lnTo>
                  <a:lnTo>
                    <a:pt x="276" y="465"/>
                  </a:lnTo>
                  <a:lnTo>
                    <a:pt x="302" y="454"/>
                  </a:lnTo>
                  <a:lnTo>
                    <a:pt x="314" y="444"/>
                  </a:lnTo>
                  <a:lnTo>
                    <a:pt x="327" y="444"/>
                  </a:lnTo>
                  <a:lnTo>
                    <a:pt x="352" y="424"/>
                  </a:lnTo>
                  <a:lnTo>
                    <a:pt x="352" y="414"/>
                  </a:lnTo>
                  <a:lnTo>
                    <a:pt x="365" y="414"/>
                  </a:lnTo>
                  <a:lnTo>
                    <a:pt x="377" y="404"/>
                  </a:lnTo>
                  <a:lnTo>
                    <a:pt x="390" y="404"/>
                  </a:lnTo>
                  <a:lnTo>
                    <a:pt x="401" y="384"/>
                  </a:lnTo>
                  <a:lnTo>
                    <a:pt x="415" y="384"/>
                  </a:lnTo>
                  <a:lnTo>
                    <a:pt x="428" y="374"/>
                  </a:lnTo>
                  <a:lnTo>
                    <a:pt x="440" y="364"/>
                  </a:lnTo>
                  <a:lnTo>
                    <a:pt x="440" y="353"/>
                  </a:lnTo>
                  <a:lnTo>
                    <a:pt x="453" y="344"/>
                  </a:lnTo>
                  <a:lnTo>
                    <a:pt x="466" y="333"/>
                  </a:lnTo>
                  <a:lnTo>
                    <a:pt x="466" y="324"/>
                  </a:lnTo>
                  <a:lnTo>
                    <a:pt x="478" y="324"/>
                  </a:lnTo>
                  <a:lnTo>
                    <a:pt x="478" y="313"/>
                  </a:lnTo>
                  <a:lnTo>
                    <a:pt x="491" y="313"/>
                  </a:lnTo>
                  <a:lnTo>
                    <a:pt x="491" y="303"/>
                  </a:lnTo>
                  <a:lnTo>
                    <a:pt x="502" y="303"/>
                  </a:lnTo>
                  <a:lnTo>
                    <a:pt x="502" y="292"/>
                  </a:lnTo>
                  <a:lnTo>
                    <a:pt x="516" y="283"/>
                  </a:lnTo>
                  <a:lnTo>
                    <a:pt x="516" y="273"/>
                  </a:lnTo>
                  <a:lnTo>
                    <a:pt x="516" y="283"/>
                  </a:lnTo>
                  <a:lnTo>
                    <a:pt x="529" y="283"/>
                  </a:lnTo>
                  <a:lnTo>
                    <a:pt x="529" y="273"/>
                  </a:lnTo>
                  <a:lnTo>
                    <a:pt x="529" y="283"/>
                  </a:lnTo>
                  <a:lnTo>
                    <a:pt x="529" y="273"/>
                  </a:lnTo>
                  <a:lnTo>
                    <a:pt x="554" y="181"/>
                  </a:lnTo>
                  <a:lnTo>
                    <a:pt x="565" y="172"/>
                  </a:lnTo>
                  <a:lnTo>
                    <a:pt x="565" y="162"/>
                  </a:lnTo>
                  <a:lnTo>
                    <a:pt x="579" y="172"/>
                  </a:lnTo>
                  <a:lnTo>
                    <a:pt x="591" y="172"/>
                  </a:lnTo>
                  <a:lnTo>
                    <a:pt x="603" y="172"/>
                  </a:lnTo>
                  <a:lnTo>
                    <a:pt x="603" y="162"/>
                  </a:lnTo>
                  <a:lnTo>
                    <a:pt x="603" y="152"/>
                  </a:lnTo>
                  <a:lnTo>
                    <a:pt x="591" y="152"/>
                  </a:lnTo>
                  <a:lnTo>
                    <a:pt x="591" y="141"/>
                  </a:lnTo>
                  <a:lnTo>
                    <a:pt x="603" y="141"/>
                  </a:lnTo>
                  <a:lnTo>
                    <a:pt x="591" y="141"/>
                  </a:lnTo>
                  <a:lnTo>
                    <a:pt x="591" y="132"/>
                  </a:lnTo>
                  <a:lnTo>
                    <a:pt x="591" y="121"/>
                  </a:lnTo>
                  <a:lnTo>
                    <a:pt x="591" y="111"/>
                  </a:lnTo>
                  <a:lnTo>
                    <a:pt x="603" y="111"/>
                  </a:lnTo>
                  <a:lnTo>
                    <a:pt x="603" y="101"/>
                  </a:lnTo>
                  <a:lnTo>
                    <a:pt x="603" y="91"/>
                  </a:lnTo>
                  <a:lnTo>
                    <a:pt x="591" y="91"/>
                  </a:lnTo>
                  <a:lnTo>
                    <a:pt x="603" y="91"/>
                  </a:lnTo>
                  <a:lnTo>
                    <a:pt x="591" y="91"/>
                  </a:lnTo>
                  <a:lnTo>
                    <a:pt x="603" y="91"/>
                  </a:lnTo>
                  <a:lnTo>
                    <a:pt x="591" y="91"/>
                  </a:lnTo>
                  <a:lnTo>
                    <a:pt x="591" y="80"/>
                  </a:lnTo>
                  <a:lnTo>
                    <a:pt x="591" y="91"/>
                  </a:lnTo>
                  <a:lnTo>
                    <a:pt x="591" y="80"/>
                  </a:lnTo>
                  <a:lnTo>
                    <a:pt x="579" y="80"/>
                  </a:lnTo>
                  <a:lnTo>
                    <a:pt x="579" y="71"/>
                  </a:lnTo>
                  <a:lnTo>
                    <a:pt x="565" y="71"/>
                  </a:lnTo>
                  <a:lnTo>
                    <a:pt x="565" y="61"/>
                  </a:lnTo>
                  <a:lnTo>
                    <a:pt x="554" y="61"/>
                  </a:lnTo>
                  <a:lnTo>
                    <a:pt x="554" y="51"/>
                  </a:lnTo>
                  <a:lnTo>
                    <a:pt x="540" y="51"/>
                  </a:lnTo>
                  <a:lnTo>
                    <a:pt x="540" y="40"/>
                  </a:lnTo>
                  <a:lnTo>
                    <a:pt x="529" y="40"/>
                  </a:lnTo>
                  <a:lnTo>
                    <a:pt x="529" y="31"/>
                  </a:lnTo>
                  <a:lnTo>
                    <a:pt x="516" y="31"/>
                  </a:lnTo>
                  <a:lnTo>
                    <a:pt x="516" y="21"/>
                  </a:lnTo>
                  <a:lnTo>
                    <a:pt x="516" y="9"/>
                  </a:lnTo>
                  <a:lnTo>
                    <a:pt x="529" y="9"/>
                  </a:lnTo>
                  <a:lnTo>
                    <a:pt x="540" y="9"/>
                  </a:lnTo>
                  <a:lnTo>
                    <a:pt x="540" y="21"/>
                  </a:lnTo>
                  <a:lnTo>
                    <a:pt x="554" y="21"/>
                  </a:lnTo>
                  <a:lnTo>
                    <a:pt x="565" y="21"/>
                  </a:lnTo>
                  <a:lnTo>
                    <a:pt x="579" y="21"/>
                  </a:lnTo>
                  <a:lnTo>
                    <a:pt x="591" y="21"/>
                  </a:lnTo>
                  <a:lnTo>
                    <a:pt x="591" y="9"/>
                  </a:lnTo>
                  <a:lnTo>
                    <a:pt x="603" y="9"/>
                  </a:lnTo>
                  <a:lnTo>
                    <a:pt x="603" y="0"/>
                  </a:lnTo>
                  <a:lnTo>
                    <a:pt x="616" y="0"/>
                  </a:lnTo>
                  <a:lnTo>
                    <a:pt x="628" y="0"/>
                  </a:lnTo>
                  <a:lnTo>
                    <a:pt x="641" y="9"/>
                  </a:lnTo>
                  <a:lnTo>
                    <a:pt x="655" y="9"/>
                  </a:lnTo>
                  <a:lnTo>
                    <a:pt x="655" y="21"/>
                  </a:lnTo>
                  <a:lnTo>
                    <a:pt x="666" y="21"/>
                  </a:lnTo>
                  <a:lnTo>
                    <a:pt x="666" y="31"/>
                  </a:lnTo>
                  <a:lnTo>
                    <a:pt x="680" y="31"/>
                  </a:lnTo>
                  <a:lnTo>
                    <a:pt x="691" y="31"/>
                  </a:lnTo>
                  <a:lnTo>
                    <a:pt x="691" y="21"/>
                  </a:lnTo>
                  <a:lnTo>
                    <a:pt x="704" y="21"/>
                  </a:lnTo>
                  <a:lnTo>
                    <a:pt x="704" y="31"/>
                  </a:lnTo>
                  <a:lnTo>
                    <a:pt x="717" y="31"/>
                  </a:lnTo>
                  <a:lnTo>
                    <a:pt x="717" y="40"/>
                  </a:lnTo>
                  <a:lnTo>
                    <a:pt x="717" y="51"/>
                  </a:lnTo>
                  <a:lnTo>
                    <a:pt x="729" y="51"/>
                  </a:lnTo>
                  <a:lnTo>
                    <a:pt x="729" y="61"/>
                  </a:lnTo>
                  <a:lnTo>
                    <a:pt x="742" y="61"/>
                  </a:lnTo>
                  <a:lnTo>
                    <a:pt x="742" y="51"/>
                  </a:lnTo>
                  <a:lnTo>
                    <a:pt x="742" y="61"/>
                  </a:lnTo>
                  <a:lnTo>
                    <a:pt x="756" y="61"/>
                  </a:lnTo>
                  <a:lnTo>
                    <a:pt x="756" y="71"/>
                  </a:lnTo>
                  <a:lnTo>
                    <a:pt x="767" y="71"/>
                  </a:lnTo>
                  <a:lnTo>
                    <a:pt x="767" y="80"/>
                  </a:lnTo>
                  <a:lnTo>
                    <a:pt x="767" y="71"/>
                  </a:lnTo>
                  <a:lnTo>
                    <a:pt x="767" y="80"/>
                  </a:lnTo>
                  <a:lnTo>
                    <a:pt x="780" y="80"/>
                  </a:lnTo>
                  <a:lnTo>
                    <a:pt x="792" y="80"/>
                  </a:lnTo>
                  <a:lnTo>
                    <a:pt x="792" y="91"/>
                  </a:lnTo>
                  <a:lnTo>
                    <a:pt x="792" y="101"/>
                  </a:lnTo>
                  <a:lnTo>
                    <a:pt x="805" y="101"/>
                  </a:lnTo>
                  <a:lnTo>
                    <a:pt x="805" y="111"/>
                  </a:lnTo>
                  <a:lnTo>
                    <a:pt x="805" y="121"/>
                  </a:lnTo>
                  <a:lnTo>
                    <a:pt x="792" y="121"/>
                  </a:lnTo>
                  <a:lnTo>
                    <a:pt x="805" y="121"/>
                  </a:lnTo>
                  <a:lnTo>
                    <a:pt x="805" y="132"/>
                  </a:lnTo>
                  <a:lnTo>
                    <a:pt x="818" y="132"/>
                  </a:lnTo>
                  <a:lnTo>
                    <a:pt x="818" y="141"/>
                  </a:lnTo>
                  <a:lnTo>
                    <a:pt x="818" y="132"/>
                  </a:lnTo>
                  <a:lnTo>
                    <a:pt x="818" y="141"/>
                  </a:lnTo>
                  <a:lnTo>
                    <a:pt x="829" y="141"/>
                  </a:lnTo>
                  <a:lnTo>
                    <a:pt x="829" y="152"/>
                  </a:lnTo>
                  <a:lnTo>
                    <a:pt x="818" y="152"/>
                  </a:lnTo>
                  <a:lnTo>
                    <a:pt x="829" y="152"/>
                  </a:lnTo>
                  <a:lnTo>
                    <a:pt x="818" y="152"/>
                  </a:lnTo>
                  <a:lnTo>
                    <a:pt x="818" y="162"/>
                  </a:lnTo>
                  <a:lnTo>
                    <a:pt x="829" y="162"/>
                  </a:lnTo>
                  <a:lnTo>
                    <a:pt x="818" y="172"/>
                  </a:lnTo>
                  <a:lnTo>
                    <a:pt x="829" y="172"/>
                  </a:lnTo>
                  <a:lnTo>
                    <a:pt x="829" y="181"/>
                  </a:lnTo>
                  <a:lnTo>
                    <a:pt x="843" y="181"/>
                  </a:lnTo>
                  <a:lnTo>
                    <a:pt x="843" y="172"/>
                  </a:lnTo>
                  <a:lnTo>
                    <a:pt x="843" y="181"/>
                  </a:lnTo>
                  <a:lnTo>
                    <a:pt x="854" y="181"/>
                  </a:lnTo>
                  <a:lnTo>
                    <a:pt x="868" y="181"/>
                  </a:lnTo>
                  <a:lnTo>
                    <a:pt x="881" y="181"/>
                  </a:lnTo>
                  <a:lnTo>
                    <a:pt x="881" y="172"/>
                  </a:lnTo>
                  <a:lnTo>
                    <a:pt x="881" y="181"/>
                  </a:lnTo>
                  <a:lnTo>
                    <a:pt x="881" y="192"/>
                  </a:lnTo>
                  <a:lnTo>
                    <a:pt x="893" y="192"/>
                  </a:lnTo>
                  <a:lnTo>
                    <a:pt x="893" y="202"/>
                  </a:lnTo>
                  <a:lnTo>
                    <a:pt x="906" y="202"/>
                  </a:lnTo>
                  <a:lnTo>
                    <a:pt x="906" y="212"/>
                  </a:lnTo>
                  <a:lnTo>
                    <a:pt x="918" y="212"/>
                  </a:lnTo>
                  <a:lnTo>
                    <a:pt x="918" y="221"/>
                  </a:lnTo>
                  <a:lnTo>
                    <a:pt x="930" y="221"/>
                  </a:lnTo>
                  <a:lnTo>
                    <a:pt x="944" y="221"/>
                  </a:lnTo>
                  <a:lnTo>
                    <a:pt x="944" y="212"/>
                  </a:lnTo>
                  <a:lnTo>
                    <a:pt x="944" y="221"/>
                  </a:lnTo>
                  <a:lnTo>
                    <a:pt x="955" y="221"/>
                  </a:lnTo>
                  <a:lnTo>
                    <a:pt x="969" y="221"/>
                  </a:lnTo>
                  <a:lnTo>
                    <a:pt x="982" y="221"/>
                  </a:lnTo>
                  <a:lnTo>
                    <a:pt x="982" y="232"/>
                  </a:lnTo>
                  <a:lnTo>
                    <a:pt x="994" y="232"/>
                  </a:lnTo>
                  <a:lnTo>
                    <a:pt x="982" y="232"/>
                  </a:lnTo>
                  <a:lnTo>
                    <a:pt x="982" y="242"/>
                  </a:lnTo>
                  <a:lnTo>
                    <a:pt x="994" y="242"/>
                  </a:lnTo>
                  <a:lnTo>
                    <a:pt x="994" y="252"/>
                  </a:lnTo>
                  <a:lnTo>
                    <a:pt x="982" y="252"/>
                  </a:lnTo>
                  <a:lnTo>
                    <a:pt x="994" y="252"/>
                  </a:lnTo>
                  <a:lnTo>
                    <a:pt x="994" y="263"/>
                  </a:lnTo>
                  <a:lnTo>
                    <a:pt x="1007" y="263"/>
                  </a:lnTo>
                  <a:lnTo>
                    <a:pt x="1007" y="273"/>
                  </a:lnTo>
                  <a:lnTo>
                    <a:pt x="1007" y="283"/>
                  </a:lnTo>
                  <a:lnTo>
                    <a:pt x="1019" y="283"/>
                  </a:lnTo>
                  <a:lnTo>
                    <a:pt x="1007" y="283"/>
                  </a:lnTo>
                  <a:lnTo>
                    <a:pt x="1007" y="292"/>
                  </a:lnTo>
                  <a:lnTo>
                    <a:pt x="994" y="303"/>
                  </a:lnTo>
                  <a:lnTo>
                    <a:pt x="994" y="313"/>
                  </a:lnTo>
                  <a:lnTo>
                    <a:pt x="1007" y="313"/>
                  </a:lnTo>
                  <a:lnTo>
                    <a:pt x="1019" y="313"/>
                  </a:lnTo>
                  <a:lnTo>
                    <a:pt x="1019" y="324"/>
                  </a:lnTo>
                  <a:lnTo>
                    <a:pt x="1031" y="324"/>
                  </a:lnTo>
                  <a:lnTo>
                    <a:pt x="1044" y="324"/>
                  </a:lnTo>
                  <a:lnTo>
                    <a:pt x="1044" y="333"/>
                  </a:lnTo>
                  <a:lnTo>
                    <a:pt x="1044" y="324"/>
                  </a:lnTo>
                  <a:lnTo>
                    <a:pt x="1056" y="324"/>
                  </a:lnTo>
                  <a:lnTo>
                    <a:pt x="1069" y="324"/>
                  </a:lnTo>
                  <a:lnTo>
                    <a:pt x="1056" y="324"/>
                  </a:lnTo>
                  <a:lnTo>
                    <a:pt x="1069" y="324"/>
                  </a:lnTo>
                  <a:lnTo>
                    <a:pt x="1069" y="313"/>
                  </a:lnTo>
                  <a:lnTo>
                    <a:pt x="1069" y="324"/>
                  </a:lnTo>
                  <a:lnTo>
                    <a:pt x="1081" y="324"/>
                  </a:lnTo>
                  <a:lnTo>
                    <a:pt x="1081" y="333"/>
                  </a:lnTo>
                  <a:lnTo>
                    <a:pt x="1094" y="333"/>
                  </a:lnTo>
                  <a:lnTo>
                    <a:pt x="1094" y="344"/>
                  </a:lnTo>
                  <a:lnTo>
                    <a:pt x="1094" y="353"/>
                  </a:lnTo>
                  <a:lnTo>
                    <a:pt x="1094" y="364"/>
                  </a:lnTo>
                  <a:lnTo>
                    <a:pt x="1094" y="374"/>
                  </a:lnTo>
                  <a:lnTo>
                    <a:pt x="1108" y="374"/>
                  </a:lnTo>
                  <a:lnTo>
                    <a:pt x="1108" y="384"/>
                  </a:lnTo>
                  <a:lnTo>
                    <a:pt x="1094" y="384"/>
                  </a:lnTo>
                  <a:lnTo>
                    <a:pt x="1094" y="393"/>
                  </a:lnTo>
                  <a:lnTo>
                    <a:pt x="1081" y="393"/>
                  </a:lnTo>
                  <a:lnTo>
                    <a:pt x="1081" y="404"/>
                  </a:lnTo>
                  <a:lnTo>
                    <a:pt x="1081" y="414"/>
                  </a:lnTo>
                  <a:lnTo>
                    <a:pt x="1094" y="414"/>
                  </a:lnTo>
                  <a:lnTo>
                    <a:pt x="1094" y="424"/>
                  </a:lnTo>
                  <a:lnTo>
                    <a:pt x="1094" y="414"/>
                  </a:lnTo>
                  <a:lnTo>
                    <a:pt x="1108" y="414"/>
                  </a:lnTo>
                  <a:lnTo>
                    <a:pt x="1108" y="424"/>
                  </a:lnTo>
                  <a:lnTo>
                    <a:pt x="1119" y="424"/>
                  </a:lnTo>
                  <a:lnTo>
                    <a:pt x="1132" y="424"/>
                  </a:lnTo>
                  <a:lnTo>
                    <a:pt x="1132" y="433"/>
                  </a:lnTo>
                  <a:lnTo>
                    <a:pt x="1132" y="444"/>
                  </a:lnTo>
                  <a:lnTo>
                    <a:pt x="1143" y="444"/>
                  </a:lnTo>
                  <a:lnTo>
                    <a:pt x="1157" y="444"/>
                  </a:lnTo>
                  <a:lnTo>
                    <a:pt x="1157" y="433"/>
                  </a:lnTo>
                  <a:lnTo>
                    <a:pt x="1170" y="433"/>
                  </a:lnTo>
                  <a:lnTo>
                    <a:pt x="1182" y="433"/>
                  </a:lnTo>
                  <a:lnTo>
                    <a:pt x="1182" y="444"/>
                  </a:lnTo>
                  <a:lnTo>
                    <a:pt x="1182" y="433"/>
                  </a:lnTo>
                  <a:lnTo>
                    <a:pt x="1195" y="433"/>
                  </a:lnTo>
                  <a:lnTo>
                    <a:pt x="1195" y="444"/>
                  </a:lnTo>
                  <a:lnTo>
                    <a:pt x="1195" y="433"/>
                  </a:lnTo>
                  <a:lnTo>
                    <a:pt x="1207" y="433"/>
                  </a:lnTo>
                  <a:lnTo>
                    <a:pt x="1207" y="424"/>
                  </a:lnTo>
                  <a:lnTo>
                    <a:pt x="1220" y="433"/>
                  </a:lnTo>
                  <a:lnTo>
                    <a:pt x="1233" y="433"/>
                  </a:lnTo>
                  <a:lnTo>
                    <a:pt x="1233" y="444"/>
                  </a:lnTo>
                  <a:lnTo>
                    <a:pt x="1233" y="433"/>
                  </a:lnTo>
                  <a:lnTo>
                    <a:pt x="1233" y="444"/>
                  </a:lnTo>
                  <a:lnTo>
                    <a:pt x="1244" y="444"/>
                  </a:lnTo>
                  <a:lnTo>
                    <a:pt x="1258" y="444"/>
                  </a:lnTo>
                  <a:lnTo>
                    <a:pt x="1258" y="433"/>
                  </a:lnTo>
                  <a:lnTo>
                    <a:pt x="1258" y="444"/>
                  </a:lnTo>
                  <a:lnTo>
                    <a:pt x="1271" y="444"/>
                  </a:lnTo>
                  <a:lnTo>
                    <a:pt x="1258" y="444"/>
                  </a:lnTo>
                  <a:lnTo>
                    <a:pt x="1258" y="454"/>
                  </a:lnTo>
                  <a:lnTo>
                    <a:pt x="1271" y="454"/>
                  </a:lnTo>
                  <a:lnTo>
                    <a:pt x="1283" y="454"/>
                  </a:lnTo>
                  <a:lnTo>
                    <a:pt x="1283" y="444"/>
                  </a:lnTo>
                  <a:lnTo>
                    <a:pt x="1283" y="454"/>
                  </a:lnTo>
                  <a:lnTo>
                    <a:pt x="1283" y="444"/>
                  </a:lnTo>
                  <a:lnTo>
                    <a:pt x="1296" y="444"/>
                  </a:lnTo>
                  <a:lnTo>
                    <a:pt x="1307" y="444"/>
                  </a:lnTo>
                  <a:lnTo>
                    <a:pt x="1321" y="444"/>
                  </a:lnTo>
                  <a:lnTo>
                    <a:pt x="1321" y="433"/>
                  </a:lnTo>
                  <a:lnTo>
                    <a:pt x="1333" y="433"/>
                  </a:lnTo>
                  <a:lnTo>
                    <a:pt x="1333" y="424"/>
                  </a:lnTo>
                  <a:lnTo>
                    <a:pt x="1345" y="424"/>
                  </a:lnTo>
                  <a:lnTo>
                    <a:pt x="1345" y="433"/>
                  </a:lnTo>
                  <a:lnTo>
                    <a:pt x="1358" y="433"/>
                  </a:lnTo>
                  <a:lnTo>
                    <a:pt x="1358" y="424"/>
                  </a:lnTo>
                  <a:lnTo>
                    <a:pt x="1370" y="424"/>
                  </a:lnTo>
                  <a:lnTo>
                    <a:pt x="1370" y="433"/>
                  </a:lnTo>
                  <a:lnTo>
                    <a:pt x="1370" y="424"/>
                  </a:lnTo>
                  <a:lnTo>
                    <a:pt x="1370" y="414"/>
                  </a:lnTo>
                  <a:lnTo>
                    <a:pt x="1370" y="424"/>
                  </a:lnTo>
                  <a:lnTo>
                    <a:pt x="1383" y="424"/>
                  </a:lnTo>
                  <a:lnTo>
                    <a:pt x="1383" y="414"/>
                  </a:lnTo>
                  <a:lnTo>
                    <a:pt x="1383" y="404"/>
                  </a:lnTo>
                  <a:lnTo>
                    <a:pt x="1397" y="393"/>
                  </a:lnTo>
                  <a:lnTo>
                    <a:pt x="1397" y="404"/>
                  </a:lnTo>
                  <a:lnTo>
                    <a:pt x="1397" y="393"/>
                  </a:lnTo>
                  <a:lnTo>
                    <a:pt x="1408" y="393"/>
                  </a:lnTo>
                  <a:lnTo>
                    <a:pt x="1408" y="384"/>
                  </a:lnTo>
                  <a:lnTo>
                    <a:pt x="1422" y="384"/>
                  </a:lnTo>
                  <a:lnTo>
                    <a:pt x="1422" y="393"/>
                  </a:lnTo>
                  <a:lnTo>
                    <a:pt x="1422" y="404"/>
                  </a:lnTo>
                  <a:lnTo>
                    <a:pt x="1408" y="404"/>
                  </a:lnTo>
                  <a:lnTo>
                    <a:pt x="1422" y="404"/>
                  </a:lnTo>
                  <a:lnTo>
                    <a:pt x="1433" y="404"/>
                  </a:lnTo>
                  <a:lnTo>
                    <a:pt x="1433" y="393"/>
                  </a:lnTo>
                  <a:lnTo>
                    <a:pt x="1433" y="404"/>
                  </a:lnTo>
                  <a:lnTo>
                    <a:pt x="1446" y="404"/>
                  </a:lnTo>
                  <a:lnTo>
                    <a:pt x="1459" y="404"/>
                  </a:lnTo>
                  <a:lnTo>
                    <a:pt x="1459" y="414"/>
                  </a:lnTo>
                  <a:lnTo>
                    <a:pt x="1459" y="424"/>
                  </a:lnTo>
                  <a:lnTo>
                    <a:pt x="1471" y="424"/>
                  </a:lnTo>
                  <a:lnTo>
                    <a:pt x="1471" y="414"/>
                  </a:lnTo>
                  <a:lnTo>
                    <a:pt x="1484" y="414"/>
                  </a:lnTo>
                  <a:lnTo>
                    <a:pt x="1484" y="424"/>
                  </a:lnTo>
                  <a:lnTo>
                    <a:pt x="1498" y="424"/>
                  </a:lnTo>
                  <a:lnTo>
                    <a:pt x="1498" y="433"/>
                  </a:lnTo>
                  <a:lnTo>
                    <a:pt x="1509" y="433"/>
                  </a:lnTo>
                  <a:lnTo>
                    <a:pt x="1509" y="424"/>
                  </a:lnTo>
                  <a:lnTo>
                    <a:pt x="1523" y="424"/>
                  </a:lnTo>
                  <a:lnTo>
                    <a:pt x="1534" y="424"/>
                  </a:lnTo>
                  <a:lnTo>
                    <a:pt x="1534" y="433"/>
                  </a:lnTo>
                  <a:lnTo>
                    <a:pt x="1547" y="433"/>
                  </a:lnTo>
                  <a:lnTo>
                    <a:pt x="1547" y="424"/>
                  </a:lnTo>
                  <a:lnTo>
                    <a:pt x="1560" y="424"/>
                  </a:lnTo>
                  <a:lnTo>
                    <a:pt x="1547" y="424"/>
                  </a:lnTo>
                  <a:lnTo>
                    <a:pt x="1547" y="414"/>
                  </a:lnTo>
                  <a:lnTo>
                    <a:pt x="1560" y="414"/>
                  </a:lnTo>
                  <a:lnTo>
                    <a:pt x="1571" y="414"/>
                  </a:lnTo>
                  <a:lnTo>
                    <a:pt x="1585" y="414"/>
                  </a:lnTo>
                  <a:lnTo>
                    <a:pt x="1585" y="404"/>
                  </a:lnTo>
                  <a:lnTo>
                    <a:pt x="1596" y="404"/>
                  </a:lnTo>
                  <a:lnTo>
                    <a:pt x="1610" y="404"/>
                  </a:lnTo>
                  <a:lnTo>
                    <a:pt x="1623" y="404"/>
                  </a:lnTo>
                  <a:lnTo>
                    <a:pt x="1623" y="414"/>
                  </a:lnTo>
                  <a:lnTo>
                    <a:pt x="1635" y="414"/>
                  </a:lnTo>
                  <a:lnTo>
                    <a:pt x="1635" y="424"/>
                  </a:lnTo>
                  <a:lnTo>
                    <a:pt x="1648" y="424"/>
                  </a:lnTo>
                  <a:lnTo>
                    <a:pt x="1660" y="424"/>
                  </a:lnTo>
                  <a:lnTo>
                    <a:pt x="1660" y="433"/>
                  </a:lnTo>
                  <a:lnTo>
                    <a:pt x="1672" y="433"/>
                  </a:lnTo>
                  <a:lnTo>
                    <a:pt x="1672" y="444"/>
                  </a:lnTo>
                  <a:lnTo>
                    <a:pt x="1672" y="454"/>
                  </a:lnTo>
                  <a:lnTo>
                    <a:pt x="1686" y="454"/>
                  </a:lnTo>
                  <a:lnTo>
                    <a:pt x="1686" y="444"/>
                  </a:lnTo>
                  <a:lnTo>
                    <a:pt x="1672" y="444"/>
                  </a:lnTo>
                  <a:lnTo>
                    <a:pt x="1686" y="444"/>
                  </a:lnTo>
                  <a:lnTo>
                    <a:pt x="1697" y="444"/>
                  </a:lnTo>
                  <a:lnTo>
                    <a:pt x="1697" y="454"/>
                  </a:lnTo>
                  <a:lnTo>
                    <a:pt x="1697" y="444"/>
                  </a:lnTo>
                  <a:lnTo>
                    <a:pt x="1711" y="444"/>
                  </a:lnTo>
                  <a:lnTo>
                    <a:pt x="1711" y="454"/>
                  </a:lnTo>
                  <a:lnTo>
                    <a:pt x="1722" y="465"/>
                  </a:lnTo>
                  <a:lnTo>
                    <a:pt x="1722" y="454"/>
                  </a:lnTo>
                  <a:lnTo>
                    <a:pt x="1736" y="454"/>
                  </a:lnTo>
                  <a:lnTo>
                    <a:pt x="1749" y="454"/>
                  </a:lnTo>
                  <a:lnTo>
                    <a:pt x="1749" y="465"/>
                  </a:lnTo>
                  <a:lnTo>
                    <a:pt x="1736" y="465"/>
                  </a:lnTo>
                  <a:lnTo>
                    <a:pt x="1736" y="475"/>
                  </a:lnTo>
                  <a:lnTo>
                    <a:pt x="1749" y="475"/>
                  </a:lnTo>
                  <a:lnTo>
                    <a:pt x="1749" y="465"/>
                  </a:lnTo>
                  <a:lnTo>
                    <a:pt x="1761" y="465"/>
                  </a:lnTo>
                  <a:lnTo>
                    <a:pt x="1761" y="475"/>
                  </a:lnTo>
                  <a:lnTo>
                    <a:pt x="1761" y="485"/>
                  </a:lnTo>
                  <a:lnTo>
                    <a:pt x="1773" y="485"/>
                  </a:lnTo>
                  <a:lnTo>
                    <a:pt x="1787" y="485"/>
                  </a:lnTo>
                  <a:lnTo>
                    <a:pt x="1787" y="496"/>
                  </a:lnTo>
                  <a:lnTo>
                    <a:pt x="1773" y="496"/>
                  </a:lnTo>
                  <a:lnTo>
                    <a:pt x="1787" y="496"/>
                  </a:lnTo>
                  <a:lnTo>
                    <a:pt x="1798" y="496"/>
                  </a:lnTo>
                  <a:lnTo>
                    <a:pt x="1798" y="485"/>
                  </a:lnTo>
                  <a:lnTo>
                    <a:pt x="1798" y="496"/>
                  </a:lnTo>
                  <a:lnTo>
                    <a:pt x="1798" y="505"/>
                  </a:lnTo>
                  <a:lnTo>
                    <a:pt x="1811" y="505"/>
                  </a:lnTo>
                  <a:lnTo>
                    <a:pt x="1773" y="545"/>
                  </a:lnTo>
                  <a:lnTo>
                    <a:pt x="1697" y="637"/>
                  </a:lnTo>
                  <a:lnTo>
                    <a:pt x="1697" y="646"/>
                  </a:lnTo>
                  <a:lnTo>
                    <a:pt x="1686" y="646"/>
                  </a:lnTo>
                  <a:lnTo>
                    <a:pt x="1686" y="656"/>
                  </a:lnTo>
                  <a:close/>
                </a:path>
              </a:pathLst>
            </a:custGeom>
            <a:solidFill>
              <a:srgbClr val="447A90"/>
            </a:solidFill>
            <a:ln w="11113" cap="rnd">
              <a:solidFill>
                <a:sysClr val="window" lastClr="FFFFFF"/>
              </a:solidFill>
              <a:round/>
              <a:headEnd/>
              <a:tailEnd/>
            </a:ln>
          </p:spPr>
          <p:txBody>
            <a:bodyPr/>
            <a:lstStyle/>
            <a:p>
              <a:pPr defTabSz="914377"/>
              <a:endParaRPr lang="es-PE" sz="1100" kern="0">
                <a:solidFill>
                  <a:prstClr val="white"/>
                </a:solidFill>
                <a:latin typeface="Calibri" panose="020F0502020204030204"/>
                <a:cs typeface="Arial" pitchFamily="34" charset="0"/>
              </a:endParaRPr>
            </a:p>
          </p:txBody>
        </p:sp>
        <p:sp>
          <p:nvSpPr>
            <p:cNvPr id="54" name="Freeform 23">
              <a:extLst>
                <a:ext uri="{FF2B5EF4-FFF2-40B4-BE49-F238E27FC236}">
                  <a16:creationId xmlns="" xmlns:a16="http://schemas.microsoft.com/office/drawing/2014/main" id="{CE092A50-62FD-9D7A-AACA-3E4C0A98D1E6}"/>
                </a:ext>
              </a:extLst>
            </p:cNvPr>
            <p:cNvSpPr>
              <a:spLocks/>
            </p:cNvSpPr>
            <p:nvPr/>
          </p:nvSpPr>
          <p:spPr bwMode="auto">
            <a:xfrm>
              <a:off x="2308888" y="4141287"/>
              <a:ext cx="609976" cy="779976"/>
            </a:xfrm>
            <a:custGeom>
              <a:avLst/>
              <a:gdLst>
                <a:gd name="T0" fmla="*/ 3158339 w 540"/>
                <a:gd name="T1" fmla="*/ 30508687 h 570"/>
                <a:gd name="T2" fmla="*/ 3158339 w 540"/>
                <a:gd name="T3" fmla="*/ 26919825 h 570"/>
                <a:gd name="T4" fmla="*/ 3158339 w 540"/>
                <a:gd name="T5" fmla="*/ 26919825 h 570"/>
                <a:gd name="T6" fmla="*/ 3158339 w 540"/>
                <a:gd name="T7" fmla="*/ 26919825 h 570"/>
                <a:gd name="T8" fmla="*/ 3158339 w 540"/>
                <a:gd name="T9" fmla="*/ 23330963 h 570"/>
                <a:gd name="T10" fmla="*/ 3158339 w 540"/>
                <a:gd name="T11" fmla="*/ 19740756 h 570"/>
                <a:gd name="T12" fmla="*/ 3158339 w 540"/>
                <a:gd name="T13" fmla="*/ 17946995 h 570"/>
                <a:gd name="T14" fmla="*/ 3158339 w 540"/>
                <a:gd name="T15" fmla="*/ 16151894 h 570"/>
                <a:gd name="T16" fmla="*/ 3158339 w 540"/>
                <a:gd name="T17" fmla="*/ 14356793 h 570"/>
                <a:gd name="T18" fmla="*/ 3158339 w 540"/>
                <a:gd name="T19" fmla="*/ 10767928 h 570"/>
                <a:gd name="T20" fmla="*/ 0 w 540"/>
                <a:gd name="T21" fmla="*/ 5383964 h 570"/>
                <a:gd name="T22" fmla="*/ 3158339 w 540"/>
                <a:gd name="T23" fmla="*/ 5383964 h 570"/>
                <a:gd name="T24" fmla="*/ 3158339 w 540"/>
                <a:gd name="T25" fmla="*/ 5383964 h 570"/>
                <a:gd name="T26" fmla="*/ 3158339 w 540"/>
                <a:gd name="T27" fmla="*/ 5383964 h 570"/>
                <a:gd name="T28" fmla="*/ 3158339 w 540"/>
                <a:gd name="T29" fmla="*/ 5383964 h 570"/>
                <a:gd name="T30" fmla="*/ 3158339 w 540"/>
                <a:gd name="T31" fmla="*/ 5383964 h 570"/>
                <a:gd name="T32" fmla="*/ 3158339 w 540"/>
                <a:gd name="T33" fmla="*/ 5383964 h 570"/>
                <a:gd name="T34" fmla="*/ 3158339 w 540"/>
                <a:gd name="T35" fmla="*/ 7179066 h 570"/>
                <a:gd name="T36" fmla="*/ 3158339 w 540"/>
                <a:gd name="T37" fmla="*/ 7179066 h 570"/>
                <a:gd name="T38" fmla="*/ 3158339 w 540"/>
                <a:gd name="T39" fmla="*/ 5383964 h 570"/>
                <a:gd name="T40" fmla="*/ 3158339 w 540"/>
                <a:gd name="T41" fmla="*/ 5383964 h 570"/>
                <a:gd name="T42" fmla="*/ 3158339 w 540"/>
                <a:gd name="T43" fmla="*/ 5383964 h 570"/>
                <a:gd name="T44" fmla="*/ 3158339 w 540"/>
                <a:gd name="T45" fmla="*/ 0 h 570"/>
                <a:gd name="T46" fmla="*/ 3158339 w 540"/>
                <a:gd name="T47" fmla="*/ 5383964 h 570"/>
                <a:gd name="T48" fmla="*/ 3158339 w 540"/>
                <a:gd name="T49" fmla="*/ 5383964 h 570"/>
                <a:gd name="T50" fmla="*/ 4737508 w 540"/>
                <a:gd name="T51" fmla="*/ 7179066 h 570"/>
                <a:gd name="T52" fmla="*/ 4737508 w 540"/>
                <a:gd name="T53" fmla="*/ 10767928 h 570"/>
                <a:gd name="T54" fmla="*/ 4737508 w 540"/>
                <a:gd name="T55" fmla="*/ 12563032 h 570"/>
                <a:gd name="T56" fmla="*/ 4737508 w 540"/>
                <a:gd name="T57" fmla="*/ 14356793 h 570"/>
                <a:gd name="T58" fmla="*/ 4737508 w 540"/>
                <a:gd name="T59" fmla="*/ 16151894 h 570"/>
                <a:gd name="T60" fmla="*/ 4737508 w 540"/>
                <a:gd name="T61" fmla="*/ 17946995 h 570"/>
                <a:gd name="T62" fmla="*/ 4737508 w 540"/>
                <a:gd name="T63" fmla="*/ 19740756 h 570"/>
                <a:gd name="T64" fmla="*/ 6316679 w 540"/>
                <a:gd name="T65" fmla="*/ 21535857 h 570"/>
                <a:gd name="T66" fmla="*/ 6316679 w 540"/>
                <a:gd name="T67" fmla="*/ 23330963 h 570"/>
                <a:gd name="T68" fmla="*/ 6316679 w 540"/>
                <a:gd name="T69" fmla="*/ 25124724 h 570"/>
                <a:gd name="T70" fmla="*/ 6316679 w 540"/>
                <a:gd name="T71" fmla="*/ 26919825 h 570"/>
                <a:gd name="T72" fmla="*/ 7894592 w 540"/>
                <a:gd name="T73" fmla="*/ 28713586 h 570"/>
                <a:gd name="T74" fmla="*/ 7894592 w 540"/>
                <a:gd name="T75" fmla="*/ 30508687 h 570"/>
                <a:gd name="T76" fmla="*/ 7894592 w 540"/>
                <a:gd name="T77" fmla="*/ 30508687 h 570"/>
                <a:gd name="T78" fmla="*/ 7894592 w 540"/>
                <a:gd name="T79" fmla="*/ 32303788 h 570"/>
                <a:gd name="T80" fmla="*/ 7894592 w 540"/>
                <a:gd name="T81" fmla="*/ 34097549 h 570"/>
                <a:gd name="T82" fmla="*/ 9473761 w 540"/>
                <a:gd name="T83" fmla="*/ 37687751 h 570"/>
                <a:gd name="T84" fmla="*/ 9473761 w 540"/>
                <a:gd name="T85" fmla="*/ 41276613 h 570"/>
                <a:gd name="T86" fmla="*/ 9473761 w 540"/>
                <a:gd name="T87" fmla="*/ 44865485 h 570"/>
                <a:gd name="T88" fmla="*/ 7894592 w 540"/>
                <a:gd name="T89" fmla="*/ 50249448 h 570"/>
                <a:gd name="T90" fmla="*/ 7894592 w 540"/>
                <a:gd name="T91" fmla="*/ 50249448 h 570"/>
                <a:gd name="T92" fmla="*/ 7894592 w 540"/>
                <a:gd name="T93" fmla="*/ 50249448 h 570"/>
                <a:gd name="T94" fmla="*/ 7894592 w 540"/>
                <a:gd name="T95" fmla="*/ 52044549 h 570"/>
                <a:gd name="T96" fmla="*/ 6316679 w 540"/>
                <a:gd name="T97" fmla="*/ 53839650 h 570"/>
                <a:gd name="T98" fmla="*/ 6316679 w 540"/>
                <a:gd name="T99" fmla="*/ 52044549 h 570"/>
                <a:gd name="T100" fmla="*/ 4737508 w 540"/>
                <a:gd name="T101" fmla="*/ 50249448 h 570"/>
                <a:gd name="T102" fmla="*/ 4737508 w 540"/>
                <a:gd name="T103" fmla="*/ 44865485 h 570"/>
                <a:gd name="T104" fmla="*/ 4737508 w 540"/>
                <a:gd name="T105" fmla="*/ 44865485 h 570"/>
                <a:gd name="T106" fmla="*/ 4737508 w 540"/>
                <a:gd name="T107" fmla="*/ 43071714 h 570"/>
                <a:gd name="T108" fmla="*/ 3158339 w 540"/>
                <a:gd name="T109" fmla="*/ 39481512 h 570"/>
                <a:gd name="T110" fmla="*/ 3158339 w 540"/>
                <a:gd name="T111" fmla="*/ 39481512 h 570"/>
                <a:gd name="T112" fmla="*/ 3158339 w 540"/>
                <a:gd name="T113" fmla="*/ 35892650 h 570"/>
                <a:gd name="T114" fmla="*/ 3158339 w 540"/>
                <a:gd name="T115" fmla="*/ 34097549 h 5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0"/>
                <a:gd name="T175" fmla="*/ 0 h 570"/>
                <a:gd name="T176" fmla="*/ 540 w 540"/>
                <a:gd name="T177" fmla="*/ 570 h 5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0" h="570">
                  <a:moveTo>
                    <a:pt x="188" y="356"/>
                  </a:moveTo>
                  <a:lnTo>
                    <a:pt x="188" y="346"/>
                  </a:lnTo>
                  <a:lnTo>
                    <a:pt x="188" y="337"/>
                  </a:lnTo>
                  <a:lnTo>
                    <a:pt x="175" y="337"/>
                  </a:lnTo>
                  <a:lnTo>
                    <a:pt x="175" y="326"/>
                  </a:lnTo>
                  <a:lnTo>
                    <a:pt x="175" y="316"/>
                  </a:lnTo>
                  <a:lnTo>
                    <a:pt x="175" y="305"/>
                  </a:lnTo>
                  <a:lnTo>
                    <a:pt x="175" y="295"/>
                  </a:lnTo>
                  <a:lnTo>
                    <a:pt x="175" y="284"/>
                  </a:lnTo>
                  <a:lnTo>
                    <a:pt x="163" y="284"/>
                  </a:lnTo>
                  <a:lnTo>
                    <a:pt x="151" y="284"/>
                  </a:lnTo>
                  <a:lnTo>
                    <a:pt x="151" y="295"/>
                  </a:lnTo>
                  <a:lnTo>
                    <a:pt x="151" y="284"/>
                  </a:lnTo>
                  <a:lnTo>
                    <a:pt x="163" y="284"/>
                  </a:lnTo>
                  <a:lnTo>
                    <a:pt x="151" y="284"/>
                  </a:lnTo>
                  <a:lnTo>
                    <a:pt x="151" y="274"/>
                  </a:lnTo>
                  <a:lnTo>
                    <a:pt x="151" y="284"/>
                  </a:lnTo>
                  <a:lnTo>
                    <a:pt x="163" y="284"/>
                  </a:lnTo>
                  <a:lnTo>
                    <a:pt x="163" y="274"/>
                  </a:lnTo>
                  <a:lnTo>
                    <a:pt x="163" y="265"/>
                  </a:lnTo>
                  <a:lnTo>
                    <a:pt x="151" y="265"/>
                  </a:lnTo>
                  <a:lnTo>
                    <a:pt x="151" y="254"/>
                  </a:lnTo>
                  <a:lnTo>
                    <a:pt x="139" y="254"/>
                  </a:lnTo>
                  <a:lnTo>
                    <a:pt x="139" y="244"/>
                  </a:lnTo>
                  <a:lnTo>
                    <a:pt x="139" y="233"/>
                  </a:lnTo>
                  <a:lnTo>
                    <a:pt x="126" y="233"/>
                  </a:lnTo>
                  <a:lnTo>
                    <a:pt x="126" y="224"/>
                  </a:lnTo>
                  <a:lnTo>
                    <a:pt x="112" y="224"/>
                  </a:lnTo>
                  <a:lnTo>
                    <a:pt x="112" y="214"/>
                  </a:lnTo>
                  <a:lnTo>
                    <a:pt x="101" y="214"/>
                  </a:lnTo>
                  <a:lnTo>
                    <a:pt x="87" y="214"/>
                  </a:lnTo>
                  <a:lnTo>
                    <a:pt x="87" y="204"/>
                  </a:lnTo>
                  <a:lnTo>
                    <a:pt x="76" y="204"/>
                  </a:lnTo>
                  <a:lnTo>
                    <a:pt x="62" y="204"/>
                  </a:lnTo>
                  <a:lnTo>
                    <a:pt x="62" y="193"/>
                  </a:lnTo>
                  <a:lnTo>
                    <a:pt x="50" y="193"/>
                  </a:lnTo>
                  <a:lnTo>
                    <a:pt x="50" y="184"/>
                  </a:lnTo>
                  <a:lnTo>
                    <a:pt x="50" y="173"/>
                  </a:lnTo>
                  <a:lnTo>
                    <a:pt x="62" y="173"/>
                  </a:lnTo>
                  <a:lnTo>
                    <a:pt x="62" y="163"/>
                  </a:lnTo>
                  <a:lnTo>
                    <a:pt x="50" y="163"/>
                  </a:lnTo>
                  <a:lnTo>
                    <a:pt x="62" y="163"/>
                  </a:lnTo>
                  <a:lnTo>
                    <a:pt x="62" y="153"/>
                  </a:lnTo>
                  <a:lnTo>
                    <a:pt x="50" y="153"/>
                  </a:lnTo>
                  <a:lnTo>
                    <a:pt x="50" y="143"/>
                  </a:lnTo>
                  <a:lnTo>
                    <a:pt x="50" y="132"/>
                  </a:lnTo>
                  <a:lnTo>
                    <a:pt x="50" y="123"/>
                  </a:lnTo>
                  <a:lnTo>
                    <a:pt x="38" y="123"/>
                  </a:lnTo>
                  <a:lnTo>
                    <a:pt x="38" y="112"/>
                  </a:lnTo>
                  <a:lnTo>
                    <a:pt x="38" y="102"/>
                  </a:lnTo>
                  <a:lnTo>
                    <a:pt x="25" y="102"/>
                  </a:lnTo>
                  <a:lnTo>
                    <a:pt x="25" y="91"/>
                  </a:lnTo>
                  <a:lnTo>
                    <a:pt x="13" y="91"/>
                  </a:lnTo>
                  <a:lnTo>
                    <a:pt x="13" y="82"/>
                  </a:lnTo>
                  <a:lnTo>
                    <a:pt x="0" y="72"/>
                  </a:lnTo>
                  <a:lnTo>
                    <a:pt x="0" y="61"/>
                  </a:lnTo>
                  <a:lnTo>
                    <a:pt x="0" y="51"/>
                  </a:lnTo>
                  <a:lnTo>
                    <a:pt x="13" y="51"/>
                  </a:lnTo>
                  <a:lnTo>
                    <a:pt x="13" y="61"/>
                  </a:lnTo>
                  <a:lnTo>
                    <a:pt x="13" y="51"/>
                  </a:lnTo>
                  <a:lnTo>
                    <a:pt x="13" y="61"/>
                  </a:lnTo>
                  <a:lnTo>
                    <a:pt x="25" y="61"/>
                  </a:lnTo>
                  <a:lnTo>
                    <a:pt x="25" y="51"/>
                  </a:lnTo>
                  <a:lnTo>
                    <a:pt x="25" y="40"/>
                  </a:lnTo>
                  <a:lnTo>
                    <a:pt x="13" y="40"/>
                  </a:lnTo>
                  <a:lnTo>
                    <a:pt x="13" y="31"/>
                  </a:lnTo>
                  <a:lnTo>
                    <a:pt x="25" y="31"/>
                  </a:lnTo>
                  <a:lnTo>
                    <a:pt x="25" y="20"/>
                  </a:lnTo>
                  <a:lnTo>
                    <a:pt x="25" y="11"/>
                  </a:lnTo>
                  <a:lnTo>
                    <a:pt x="38" y="11"/>
                  </a:lnTo>
                  <a:lnTo>
                    <a:pt x="50" y="11"/>
                  </a:lnTo>
                  <a:lnTo>
                    <a:pt x="62" y="11"/>
                  </a:lnTo>
                  <a:lnTo>
                    <a:pt x="62" y="20"/>
                  </a:lnTo>
                  <a:lnTo>
                    <a:pt x="50" y="20"/>
                  </a:lnTo>
                  <a:lnTo>
                    <a:pt x="50" y="31"/>
                  </a:lnTo>
                  <a:lnTo>
                    <a:pt x="50" y="20"/>
                  </a:lnTo>
                  <a:lnTo>
                    <a:pt x="50" y="31"/>
                  </a:lnTo>
                  <a:lnTo>
                    <a:pt x="38" y="31"/>
                  </a:lnTo>
                  <a:lnTo>
                    <a:pt x="38" y="40"/>
                  </a:lnTo>
                  <a:lnTo>
                    <a:pt x="25" y="40"/>
                  </a:lnTo>
                  <a:lnTo>
                    <a:pt x="25" y="51"/>
                  </a:lnTo>
                  <a:lnTo>
                    <a:pt x="38" y="51"/>
                  </a:lnTo>
                  <a:lnTo>
                    <a:pt x="50" y="51"/>
                  </a:lnTo>
                  <a:lnTo>
                    <a:pt x="50" y="61"/>
                  </a:lnTo>
                  <a:lnTo>
                    <a:pt x="62" y="61"/>
                  </a:lnTo>
                  <a:lnTo>
                    <a:pt x="62" y="72"/>
                  </a:lnTo>
                  <a:lnTo>
                    <a:pt x="62" y="82"/>
                  </a:lnTo>
                  <a:lnTo>
                    <a:pt x="62" y="91"/>
                  </a:lnTo>
                  <a:lnTo>
                    <a:pt x="76" y="91"/>
                  </a:lnTo>
                  <a:lnTo>
                    <a:pt x="76" y="82"/>
                  </a:lnTo>
                  <a:lnTo>
                    <a:pt x="87" y="82"/>
                  </a:lnTo>
                  <a:lnTo>
                    <a:pt x="87" y="91"/>
                  </a:lnTo>
                  <a:lnTo>
                    <a:pt x="87" y="82"/>
                  </a:lnTo>
                  <a:lnTo>
                    <a:pt x="101" y="82"/>
                  </a:lnTo>
                  <a:lnTo>
                    <a:pt x="112" y="82"/>
                  </a:lnTo>
                  <a:lnTo>
                    <a:pt x="101" y="82"/>
                  </a:lnTo>
                  <a:lnTo>
                    <a:pt x="101" y="72"/>
                  </a:lnTo>
                  <a:lnTo>
                    <a:pt x="112" y="72"/>
                  </a:lnTo>
                  <a:lnTo>
                    <a:pt x="112" y="61"/>
                  </a:lnTo>
                  <a:lnTo>
                    <a:pt x="126" y="61"/>
                  </a:lnTo>
                  <a:lnTo>
                    <a:pt x="126" y="51"/>
                  </a:lnTo>
                  <a:lnTo>
                    <a:pt x="139" y="51"/>
                  </a:lnTo>
                  <a:lnTo>
                    <a:pt x="151" y="51"/>
                  </a:lnTo>
                  <a:lnTo>
                    <a:pt x="151" y="40"/>
                  </a:lnTo>
                  <a:lnTo>
                    <a:pt x="163" y="40"/>
                  </a:lnTo>
                  <a:lnTo>
                    <a:pt x="151" y="40"/>
                  </a:lnTo>
                  <a:lnTo>
                    <a:pt x="151" y="31"/>
                  </a:lnTo>
                  <a:lnTo>
                    <a:pt x="163" y="31"/>
                  </a:lnTo>
                  <a:lnTo>
                    <a:pt x="163" y="20"/>
                  </a:lnTo>
                  <a:lnTo>
                    <a:pt x="175" y="20"/>
                  </a:lnTo>
                  <a:lnTo>
                    <a:pt x="175" y="11"/>
                  </a:lnTo>
                  <a:lnTo>
                    <a:pt x="175" y="20"/>
                  </a:lnTo>
                  <a:lnTo>
                    <a:pt x="175" y="11"/>
                  </a:lnTo>
                  <a:lnTo>
                    <a:pt x="188" y="11"/>
                  </a:lnTo>
                  <a:lnTo>
                    <a:pt x="188" y="0"/>
                  </a:lnTo>
                  <a:lnTo>
                    <a:pt x="201" y="0"/>
                  </a:lnTo>
                  <a:lnTo>
                    <a:pt x="213" y="0"/>
                  </a:lnTo>
                  <a:lnTo>
                    <a:pt x="226" y="0"/>
                  </a:lnTo>
                  <a:lnTo>
                    <a:pt x="226" y="11"/>
                  </a:lnTo>
                  <a:lnTo>
                    <a:pt x="226" y="20"/>
                  </a:lnTo>
                  <a:lnTo>
                    <a:pt x="240" y="20"/>
                  </a:lnTo>
                  <a:lnTo>
                    <a:pt x="240" y="31"/>
                  </a:lnTo>
                  <a:lnTo>
                    <a:pt x="251" y="31"/>
                  </a:lnTo>
                  <a:lnTo>
                    <a:pt x="251" y="40"/>
                  </a:lnTo>
                  <a:lnTo>
                    <a:pt x="264" y="40"/>
                  </a:lnTo>
                  <a:lnTo>
                    <a:pt x="264" y="51"/>
                  </a:lnTo>
                  <a:lnTo>
                    <a:pt x="264" y="61"/>
                  </a:lnTo>
                  <a:lnTo>
                    <a:pt x="276" y="61"/>
                  </a:lnTo>
                  <a:lnTo>
                    <a:pt x="276" y="72"/>
                  </a:lnTo>
                  <a:lnTo>
                    <a:pt x="276" y="82"/>
                  </a:lnTo>
                  <a:lnTo>
                    <a:pt x="276" y="91"/>
                  </a:lnTo>
                  <a:lnTo>
                    <a:pt x="289" y="91"/>
                  </a:lnTo>
                  <a:lnTo>
                    <a:pt x="276" y="91"/>
                  </a:lnTo>
                  <a:lnTo>
                    <a:pt x="276" y="102"/>
                  </a:lnTo>
                  <a:lnTo>
                    <a:pt x="289" y="102"/>
                  </a:lnTo>
                  <a:lnTo>
                    <a:pt x="289" y="112"/>
                  </a:lnTo>
                  <a:lnTo>
                    <a:pt x="289" y="123"/>
                  </a:lnTo>
                  <a:lnTo>
                    <a:pt x="302" y="123"/>
                  </a:lnTo>
                  <a:lnTo>
                    <a:pt x="289" y="123"/>
                  </a:lnTo>
                  <a:lnTo>
                    <a:pt x="302" y="123"/>
                  </a:lnTo>
                  <a:lnTo>
                    <a:pt x="302" y="132"/>
                  </a:lnTo>
                  <a:lnTo>
                    <a:pt x="289" y="132"/>
                  </a:lnTo>
                  <a:lnTo>
                    <a:pt x="289" y="143"/>
                  </a:lnTo>
                  <a:lnTo>
                    <a:pt x="289" y="132"/>
                  </a:lnTo>
                  <a:lnTo>
                    <a:pt x="302" y="132"/>
                  </a:lnTo>
                  <a:lnTo>
                    <a:pt x="302" y="143"/>
                  </a:lnTo>
                  <a:lnTo>
                    <a:pt x="314" y="143"/>
                  </a:lnTo>
                  <a:lnTo>
                    <a:pt x="314" y="153"/>
                  </a:lnTo>
                  <a:lnTo>
                    <a:pt x="302" y="153"/>
                  </a:lnTo>
                  <a:lnTo>
                    <a:pt x="314" y="153"/>
                  </a:lnTo>
                  <a:lnTo>
                    <a:pt x="314" y="163"/>
                  </a:lnTo>
                  <a:lnTo>
                    <a:pt x="314" y="173"/>
                  </a:lnTo>
                  <a:lnTo>
                    <a:pt x="314" y="184"/>
                  </a:lnTo>
                  <a:lnTo>
                    <a:pt x="327" y="184"/>
                  </a:lnTo>
                  <a:lnTo>
                    <a:pt x="314" y="184"/>
                  </a:lnTo>
                  <a:lnTo>
                    <a:pt x="314" y="193"/>
                  </a:lnTo>
                  <a:lnTo>
                    <a:pt x="327" y="193"/>
                  </a:lnTo>
                  <a:lnTo>
                    <a:pt x="314" y="193"/>
                  </a:lnTo>
                  <a:lnTo>
                    <a:pt x="327" y="193"/>
                  </a:lnTo>
                  <a:lnTo>
                    <a:pt x="327" y="204"/>
                  </a:lnTo>
                  <a:lnTo>
                    <a:pt x="339" y="204"/>
                  </a:lnTo>
                  <a:lnTo>
                    <a:pt x="339" y="214"/>
                  </a:lnTo>
                  <a:lnTo>
                    <a:pt x="327" y="214"/>
                  </a:lnTo>
                  <a:lnTo>
                    <a:pt x="339" y="214"/>
                  </a:lnTo>
                  <a:lnTo>
                    <a:pt x="339" y="224"/>
                  </a:lnTo>
                  <a:lnTo>
                    <a:pt x="339" y="233"/>
                  </a:lnTo>
                  <a:lnTo>
                    <a:pt x="352" y="233"/>
                  </a:lnTo>
                  <a:lnTo>
                    <a:pt x="352" y="244"/>
                  </a:lnTo>
                  <a:lnTo>
                    <a:pt x="365" y="244"/>
                  </a:lnTo>
                  <a:lnTo>
                    <a:pt x="377" y="244"/>
                  </a:lnTo>
                  <a:lnTo>
                    <a:pt x="377" y="233"/>
                  </a:lnTo>
                  <a:lnTo>
                    <a:pt x="377" y="244"/>
                  </a:lnTo>
                  <a:lnTo>
                    <a:pt x="389" y="244"/>
                  </a:lnTo>
                  <a:lnTo>
                    <a:pt x="377" y="254"/>
                  </a:lnTo>
                  <a:lnTo>
                    <a:pt x="389" y="254"/>
                  </a:lnTo>
                  <a:lnTo>
                    <a:pt x="377" y="254"/>
                  </a:lnTo>
                  <a:lnTo>
                    <a:pt x="377" y="265"/>
                  </a:lnTo>
                  <a:lnTo>
                    <a:pt x="377" y="274"/>
                  </a:lnTo>
                  <a:lnTo>
                    <a:pt x="389" y="274"/>
                  </a:lnTo>
                  <a:lnTo>
                    <a:pt x="389" y="284"/>
                  </a:lnTo>
                  <a:lnTo>
                    <a:pt x="389" y="274"/>
                  </a:lnTo>
                  <a:lnTo>
                    <a:pt x="389" y="284"/>
                  </a:lnTo>
                  <a:lnTo>
                    <a:pt x="401" y="284"/>
                  </a:lnTo>
                  <a:lnTo>
                    <a:pt x="401" y="295"/>
                  </a:lnTo>
                  <a:lnTo>
                    <a:pt x="414" y="295"/>
                  </a:lnTo>
                  <a:lnTo>
                    <a:pt x="414" y="305"/>
                  </a:lnTo>
                  <a:lnTo>
                    <a:pt x="414" y="316"/>
                  </a:lnTo>
                  <a:lnTo>
                    <a:pt x="428" y="316"/>
                  </a:lnTo>
                  <a:lnTo>
                    <a:pt x="439" y="316"/>
                  </a:lnTo>
                  <a:lnTo>
                    <a:pt x="453" y="316"/>
                  </a:lnTo>
                  <a:lnTo>
                    <a:pt x="453" y="326"/>
                  </a:lnTo>
                  <a:lnTo>
                    <a:pt x="453" y="316"/>
                  </a:lnTo>
                  <a:lnTo>
                    <a:pt x="453" y="326"/>
                  </a:lnTo>
                  <a:lnTo>
                    <a:pt x="466" y="326"/>
                  </a:lnTo>
                  <a:lnTo>
                    <a:pt x="478" y="326"/>
                  </a:lnTo>
                  <a:lnTo>
                    <a:pt x="478" y="337"/>
                  </a:lnTo>
                  <a:lnTo>
                    <a:pt x="478" y="326"/>
                  </a:lnTo>
                  <a:lnTo>
                    <a:pt x="490" y="326"/>
                  </a:lnTo>
                  <a:lnTo>
                    <a:pt x="502" y="326"/>
                  </a:lnTo>
                  <a:lnTo>
                    <a:pt x="502" y="337"/>
                  </a:lnTo>
                  <a:lnTo>
                    <a:pt x="502" y="346"/>
                  </a:lnTo>
                  <a:lnTo>
                    <a:pt x="515" y="346"/>
                  </a:lnTo>
                  <a:lnTo>
                    <a:pt x="502" y="346"/>
                  </a:lnTo>
                  <a:lnTo>
                    <a:pt x="515" y="346"/>
                  </a:lnTo>
                  <a:lnTo>
                    <a:pt x="502" y="346"/>
                  </a:lnTo>
                  <a:lnTo>
                    <a:pt x="502" y="356"/>
                  </a:lnTo>
                  <a:lnTo>
                    <a:pt x="502" y="366"/>
                  </a:lnTo>
                  <a:lnTo>
                    <a:pt x="515" y="366"/>
                  </a:lnTo>
                  <a:lnTo>
                    <a:pt x="515" y="377"/>
                  </a:lnTo>
                  <a:lnTo>
                    <a:pt x="515" y="386"/>
                  </a:lnTo>
                  <a:lnTo>
                    <a:pt x="528" y="386"/>
                  </a:lnTo>
                  <a:lnTo>
                    <a:pt x="528" y="397"/>
                  </a:lnTo>
                  <a:lnTo>
                    <a:pt x="528" y="407"/>
                  </a:lnTo>
                  <a:lnTo>
                    <a:pt x="528" y="417"/>
                  </a:lnTo>
                  <a:lnTo>
                    <a:pt x="528" y="426"/>
                  </a:lnTo>
                  <a:lnTo>
                    <a:pt x="528" y="437"/>
                  </a:lnTo>
                  <a:lnTo>
                    <a:pt x="528" y="447"/>
                  </a:lnTo>
                  <a:lnTo>
                    <a:pt x="528" y="458"/>
                  </a:lnTo>
                  <a:lnTo>
                    <a:pt x="540" y="467"/>
                  </a:lnTo>
                  <a:lnTo>
                    <a:pt x="528" y="479"/>
                  </a:lnTo>
                  <a:lnTo>
                    <a:pt x="515" y="479"/>
                  </a:lnTo>
                  <a:lnTo>
                    <a:pt x="515" y="488"/>
                  </a:lnTo>
                  <a:lnTo>
                    <a:pt x="515" y="498"/>
                  </a:lnTo>
                  <a:lnTo>
                    <a:pt x="515" y="508"/>
                  </a:lnTo>
                  <a:lnTo>
                    <a:pt x="502" y="508"/>
                  </a:lnTo>
                  <a:lnTo>
                    <a:pt x="502" y="519"/>
                  </a:lnTo>
                  <a:lnTo>
                    <a:pt x="490" y="519"/>
                  </a:lnTo>
                  <a:lnTo>
                    <a:pt x="490" y="508"/>
                  </a:lnTo>
                  <a:lnTo>
                    <a:pt x="478" y="508"/>
                  </a:lnTo>
                  <a:lnTo>
                    <a:pt x="478" y="519"/>
                  </a:lnTo>
                  <a:lnTo>
                    <a:pt x="466" y="519"/>
                  </a:lnTo>
                  <a:lnTo>
                    <a:pt x="466" y="508"/>
                  </a:lnTo>
                  <a:lnTo>
                    <a:pt x="466" y="519"/>
                  </a:lnTo>
                  <a:lnTo>
                    <a:pt x="466" y="508"/>
                  </a:lnTo>
                  <a:lnTo>
                    <a:pt x="453" y="508"/>
                  </a:lnTo>
                  <a:lnTo>
                    <a:pt x="439" y="508"/>
                  </a:lnTo>
                  <a:lnTo>
                    <a:pt x="439" y="519"/>
                  </a:lnTo>
                  <a:lnTo>
                    <a:pt x="428" y="519"/>
                  </a:lnTo>
                  <a:lnTo>
                    <a:pt x="428" y="530"/>
                  </a:lnTo>
                  <a:lnTo>
                    <a:pt x="414" y="530"/>
                  </a:lnTo>
                  <a:lnTo>
                    <a:pt x="414" y="539"/>
                  </a:lnTo>
                  <a:lnTo>
                    <a:pt x="401" y="539"/>
                  </a:lnTo>
                  <a:lnTo>
                    <a:pt x="389" y="539"/>
                  </a:lnTo>
                  <a:lnTo>
                    <a:pt x="389" y="549"/>
                  </a:lnTo>
                  <a:lnTo>
                    <a:pt x="389" y="559"/>
                  </a:lnTo>
                  <a:lnTo>
                    <a:pt x="377" y="559"/>
                  </a:lnTo>
                  <a:lnTo>
                    <a:pt x="377" y="570"/>
                  </a:lnTo>
                  <a:lnTo>
                    <a:pt x="365" y="570"/>
                  </a:lnTo>
                  <a:lnTo>
                    <a:pt x="365" y="559"/>
                  </a:lnTo>
                  <a:lnTo>
                    <a:pt x="352" y="549"/>
                  </a:lnTo>
                  <a:lnTo>
                    <a:pt x="352" y="539"/>
                  </a:lnTo>
                  <a:lnTo>
                    <a:pt x="339" y="539"/>
                  </a:lnTo>
                  <a:lnTo>
                    <a:pt x="339" y="530"/>
                  </a:lnTo>
                  <a:lnTo>
                    <a:pt x="327" y="530"/>
                  </a:lnTo>
                  <a:lnTo>
                    <a:pt x="327" y="519"/>
                  </a:lnTo>
                  <a:lnTo>
                    <a:pt x="314" y="519"/>
                  </a:lnTo>
                  <a:lnTo>
                    <a:pt x="314" y="508"/>
                  </a:lnTo>
                  <a:lnTo>
                    <a:pt x="314" y="498"/>
                  </a:lnTo>
                  <a:lnTo>
                    <a:pt x="314" y="488"/>
                  </a:lnTo>
                  <a:lnTo>
                    <a:pt x="314" y="479"/>
                  </a:lnTo>
                  <a:lnTo>
                    <a:pt x="302" y="479"/>
                  </a:lnTo>
                  <a:lnTo>
                    <a:pt x="302" y="467"/>
                  </a:lnTo>
                  <a:lnTo>
                    <a:pt x="289" y="467"/>
                  </a:lnTo>
                  <a:lnTo>
                    <a:pt x="289" y="458"/>
                  </a:lnTo>
                  <a:lnTo>
                    <a:pt x="276" y="458"/>
                  </a:lnTo>
                  <a:lnTo>
                    <a:pt x="289" y="458"/>
                  </a:lnTo>
                  <a:lnTo>
                    <a:pt x="276" y="458"/>
                  </a:lnTo>
                  <a:lnTo>
                    <a:pt x="289" y="458"/>
                  </a:lnTo>
                  <a:lnTo>
                    <a:pt x="276" y="458"/>
                  </a:lnTo>
                  <a:lnTo>
                    <a:pt x="276" y="447"/>
                  </a:lnTo>
                  <a:lnTo>
                    <a:pt x="276" y="437"/>
                  </a:lnTo>
                  <a:lnTo>
                    <a:pt x="264" y="437"/>
                  </a:lnTo>
                  <a:lnTo>
                    <a:pt x="264" y="426"/>
                  </a:lnTo>
                  <a:lnTo>
                    <a:pt x="251" y="417"/>
                  </a:lnTo>
                  <a:lnTo>
                    <a:pt x="240" y="417"/>
                  </a:lnTo>
                  <a:lnTo>
                    <a:pt x="251" y="417"/>
                  </a:lnTo>
                  <a:lnTo>
                    <a:pt x="240" y="417"/>
                  </a:lnTo>
                  <a:lnTo>
                    <a:pt x="251" y="417"/>
                  </a:lnTo>
                  <a:lnTo>
                    <a:pt x="251" y="407"/>
                  </a:lnTo>
                  <a:lnTo>
                    <a:pt x="240" y="407"/>
                  </a:lnTo>
                  <a:lnTo>
                    <a:pt x="251" y="407"/>
                  </a:lnTo>
                  <a:lnTo>
                    <a:pt x="251" y="397"/>
                  </a:lnTo>
                  <a:lnTo>
                    <a:pt x="251" y="386"/>
                  </a:lnTo>
                  <a:lnTo>
                    <a:pt x="240" y="386"/>
                  </a:lnTo>
                  <a:lnTo>
                    <a:pt x="240" y="377"/>
                  </a:lnTo>
                  <a:lnTo>
                    <a:pt x="226" y="377"/>
                  </a:lnTo>
                  <a:lnTo>
                    <a:pt x="213" y="366"/>
                  </a:lnTo>
                  <a:lnTo>
                    <a:pt x="201" y="366"/>
                  </a:lnTo>
                  <a:lnTo>
                    <a:pt x="188" y="366"/>
                  </a:lnTo>
                  <a:lnTo>
                    <a:pt x="188" y="356"/>
                  </a:lnTo>
                  <a:close/>
                </a:path>
              </a:pathLst>
            </a:custGeom>
            <a:solidFill>
              <a:srgbClr val="447A90"/>
            </a:solidFill>
            <a:ln w="11113" cap="rnd">
              <a:solidFill>
                <a:sysClr val="window" lastClr="FFFFFF"/>
              </a:solidFill>
              <a:round/>
              <a:headEnd/>
              <a:tailEnd/>
            </a:ln>
          </p:spPr>
          <p:txBody>
            <a:bodyPr/>
            <a:lstStyle/>
            <a:p>
              <a:pPr defTabSz="914377"/>
              <a:endParaRPr lang="es-PE" sz="1100" kern="0">
                <a:solidFill>
                  <a:prstClr val="white"/>
                </a:solidFill>
                <a:latin typeface="Calibri" panose="020F0502020204030204"/>
                <a:cs typeface="Arial" pitchFamily="34" charset="0"/>
              </a:endParaRPr>
            </a:p>
          </p:txBody>
        </p:sp>
      </p:grpSp>
      <p:pic>
        <p:nvPicPr>
          <p:cNvPr id="2" name="Imagen 1"/>
          <p:cNvPicPr>
            <a:picLocks noChangeAspect="1"/>
          </p:cNvPicPr>
          <p:nvPr/>
        </p:nvPicPr>
        <p:blipFill rotWithShape="1">
          <a:blip r:embed="rId2"/>
          <a:srcRect l="23922" t="18855" r="23801" b="26831"/>
          <a:stretch/>
        </p:blipFill>
        <p:spPr>
          <a:xfrm>
            <a:off x="969709" y="3242460"/>
            <a:ext cx="638309" cy="714192"/>
          </a:xfrm>
          <a:prstGeom prst="rect">
            <a:avLst/>
          </a:prstGeom>
        </p:spPr>
      </p:pic>
      <p:pic>
        <p:nvPicPr>
          <p:cNvPr id="4" name="Imagen 3"/>
          <p:cNvPicPr>
            <a:picLocks noChangeAspect="1"/>
          </p:cNvPicPr>
          <p:nvPr/>
        </p:nvPicPr>
        <p:blipFill>
          <a:blip r:embed="rId3">
            <a:duotone>
              <a:schemeClr val="accent5">
                <a:shade val="45000"/>
                <a:satMod val="135000"/>
              </a:schemeClr>
              <a:prstClr val="white"/>
            </a:duotone>
          </a:blip>
          <a:stretch>
            <a:fillRect/>
          </a:stretch>
        </p:blipFill>
        <p:spPr>
          <a:xfrm>
            <a:off x="907755" y="4162227"/>
            <a:ext cx="776878" cy="821493"/>
          </a:xfrm>
          <a:prstGeom prst="rect">
            <a:avLst/>
          </a:prstGeom>
        </p:spPr>
      </p:pic>
      <p:pic>
        <p:nvPicPr>
          <p:cNvPr id="5" name="Imagen 4"/>
          <p:cNvPicPr>
            <a:picLocks noChangeAspect="1"/>
          </p:cNvPicPr>
          <p:nvPr/>
        </p:nvPicPr>
        <p:blipFill rotWithShape="1">
          <a:blip r:embed="rId4">
            <a:duotone>
              <a:schemeClr val="accent5">
                <a:shade val="45000"/>
                <a:satMod val="135000"/>
              </a:schemeClr>
              <a:prstClr val="white"/>
            </a:duotone>
          </a:blip>
          <a:srcRect l="11924" t="16138" r="12382" b="22559"/>
          <a:stretch/>
        </p:blipFill>
        <p:spPr>
          <a:xfrm>
            <a:off x="828066" y="5153439"/>
            <a:ext cx="946205" cy="803082"/>
          </a:xfrm>
          <a:prstGeom prst="rect">
            <a:avLst/>
          </a:prstGeom>
        </p:spPr>
      </p:pic>
      <p:sp>
        <p:nvSpPr>
          <p:cNvPr id="107" name="Google Shape;304;g8f3807065e_1_221">
            <a:extLst>
              <a:ext uri="{FF2B5EF4-FFF2-40B4-BE49-F238E27FC236}">
                <a16:creationId xmlns="" xmlns:a16="http://schemas.microsoft.com/office/drawing/2014/main" id="{418292D8-5DDB-085C-4739-A9AEFA0DD6A8}"/>
              </a:ext>
            </a:extLst>
          </p:cNvPr>
          <p:cNvSpPr/>
          <p:nvPr/>
        </p:nvSpPr>
        <p:spPr>
          <a:xfrm>
            <a:off x="1734764" y="4330488"/>
            <a:ext cx="2939058" cy="644214"/>
          </a:xfrm>
          <a:prstGeom prst="rect">
            <a:avLst/>
          </a:prstGeom>
          <a:noFill/>
          <a:ln>
            <a:noFill/>
          </a:ln>
        </p:spPr>
        <p:txBody>
          <a:bodyPr spcFirstLastPara="1" wrap="square" lIns="91419" tIns="45698" rIns="91419" bIns="45698" anchor="ctr" anchorCtr="0">
            <a:noAutofit/>
          </a:bodyPr>
          <a:lstStyle/>
          <a:p>
            <a:pPr algn="just">
              <a:lnSpc>
                <a:spcPct val="90000"/>
              </a:lnSpc>
            </a:pPr>
            <a:r>
              <a:rPr lang="es-ES" sz="1600" b="1">
                <a:solidFill>
                  <a:srgbClr val="333F50"/>
                </a:solidFill>
                <a:latin typeface="Century Gothic"/>
                <a:ea typeface="Arial"/>
                <a:cs typeface="Arial"/>
                <a:sym typeface="Arial"/>
              </a:rPr>
              <a:t>Gobierno Regional</a:t>
            </a:r>
            <a:r>
              <a:rPr lang="es-ES" sz="1600">
                <a:solidFill>
                  <a:srgbClr val="333F50"/>
                </a:solidFill>
                <a:latin typeface="Century Gothic"/>
                <a:ea typeface="Arial"/>
                <a:cs typeface="Arial"/>
                <a:sym typeface="Arial"/>
              </a:rPr>
              <a:t>: S/ </a:t>
            </a:r>
            <a:r>
              <a:rPr lang="es-PE" sz="1600">
                <a:solidFill>
                  <a:srgbClr val="333F50"/>
                </a:solidFill>
                <a:latin typeface="Century Gothic"/>
                <a:ea typeface="Arial"/>
                <a:cs typeface="Arial"/>
              </a:rPr>
              <a:t>3,199 millones ($ 833 millones)</a:t>
            </a:r>
          </a:p>
        </p:txBody>
      </p:sp>
      <p:sp>
        <p:nvSpPr>
          <p:cNvPr id="108" name="Google Shape;304;g8f3807065e_1_221">
            <a:extLst>
              <a:ext uri="{FF2B5EF4-FFF2-40B4-BE49-F238E27FC236}">
                <a16:creationId xmlns="" xmlns:a16="http://schemas.microsoft.com/office/drawing/2014/main" id="{418292D8-5DDB-085C-4739-A9AEFA0DD6A8}"/>
              </a:ext>
            </a:extLst>
          </p:cNvPr>
          <p:cNvSpPr/>
          <p:nvPr/>
        </p:nvSpPr>
        <p:spPr>
          <a:xfrm>
            <a:off x="1742920" y="5360213"/>
            <a:ext cx="2859198" cy="644214"/>
          </a:xfrm>
          <a:prstGeom prst="rect">
            <a:avLst/>
          </a:prstGeom>
          <a:noFill/>
          <a:ln>
            <a:noFill/>
          </a:ln>
        </p:spPr>
        <p:txBody>
          <a:bodyPr spcFirstLastPara="1" wrap="square" lIns="91419" tIns="45698" rIns="91419" bIns="45698" anchor="ctr" anchorCtr="0">
            <a:noAutofit/>
          </a:bodyPr>
          <a:lstStyle/>
          <a:p>
            <a:pPr algn="just">
              <a:lnSpc>
                <a:spcPct val="90000"/>
              </a:lnSpc>
            </a:pPr>
            <a:r>
              <a:rPr lang="es-ES" sz="1600" b="1">
                <a:solidFill>
                  <a:srgbClr val="333F50"/>
                </a:solidFill>
                <a:latin typeface="Century Gothic"/>
                <a:ea typeface="Arial"/>
                <a:cs typeface="Arial"/>
                <a:sym typeface="Arial"/>
              </a:rPr>
              <a:t>Gobierno Local: </a:t>
            </a:r>
            <a:r>
              <a:rPr lang="es-ES" sz="1600">
                <a:solidFill>
                  <a:srgbClr val="333F50"/>
                </a:solidFill>
                <a:latin typeface="Century Gothic"/>
                <a:ea typeface="Arial"/>
                <a:cs typeface="Arial"/>
                <a:sym typeface="Arial"/>
              </a:rPr>
              <a:t>S/ </a:t>
            </a:r>
            <a:r>
              <a:rPr lang="es-PE" sz="1600">
                <a:solidFill>
                  <a:srgbClr val="333F50"/>
                </a:solidFill>
                <a:latin typeface="Century Gothic"/>
                <a:ea typeface="Arial"/>
                <a:cs typeface="Arial"/>
              </a:rPr>
              <a:t>612 millones ($159 millones)</a:t>
            </a:r>
          </a:p>
        </p:txBody>
      </p:sp>
      <p:sp>
        <p:nvSpPr>
          <p:cNvPr id="6" name="Rectángulo 5"/>
          <p:cNvSpPr/>
          <p:nvPr/>
        </p:nvSpPr>
        <p:spPr>
          <a:xfrm>
            <a:off x="657553" y="1460431"/>
            <a:ext cx="10577640" cy="618631"/>
          </a:xfrm>
          <a:prstGeom prst="rect">
            <a:avLst/>
          </a:prstGeom>
        </p:spPr>
        <p:txBody>
          <a:bodyPr wrap="square">
            <a:spAutoFit/>
          </a:bodyPr>
          <a:lstStyle/>
          <a:p>
            <a:pPr algn="just">
              <a:lnSpc>
                <a:spcPct val="90000"/>
              </a:lnSpc>
            </a:pPr>
            <a:r>
              <a:rPr lang="es-PE">
                <a:solidFill>
                  <a:srgbClr val="333F50"/>
                </a:solidFill>
                <a:latin typeface="Century Gothic"/>
                <a:ea typeface="Arial"/>
                <a:cs typeface="Arial"/>
              </a:rPr>
              <a:t>El presupuesto total asignado para la primera infancia en el sector Educación para el 2022  asciende a un total de </a:t>
            </a:r>
            <a:r>
              <a:rPr lang="es-PE" sz="2000" b="1">
                <a:solidFill>
                  <a:srgbClr val="333F50"/>
                </a:solidFill>
                <a:latin typeface="Century Gothic"/>
                <a:ea typeface="Arial"/>
                <a:cs typeface="Arial"/>
              </a:rPr>
              <a:t>S/ 4,459 millones ($ 1,161 millones)</a:t>
            </a:r>
          </a:p>
        </p:txBody>
      </p:sp>
      <p:sp>
        <p:nvSpPr>
          <p:cNvPr id="110" name="CuadroTexto 109"/>
          <p:cNvSpPr txBox="1"/>
          <p:nvPr/>
        </p:nvSpPr>
        <p:spPr>
          <a:xfrm>
            <a:off x="118593" y="6549088"/>
            <a:ext cx="12000528" cy="338554"/>
          </a:xfrm>
          <a:prstGeom prst="rect">
            <a:avLst/>
          </a:prstGeom>
          <a:noFill/>
        </p:spPr>
        <p:txBody>
          <a:bodyPr wrap="square" lIns="91440" tIns="45720" rIns="91440" bIns="45720" rtlCol="0" anchor="t">
            <a:spAutoFit/>
          </a:bodyPr>
          <a:lstStyle/>
          <a:p>
            <a:pPr algn="ctr"/>
            <a:r>
              <a:rPr lang="es-ES" sz="800"/>
              <a:t>Presupuesto al 15.09.22. Se considera el tipo de cambio promedio referencial 3.84 soles por dólar americano (fuente: MMM 2023-2026). Función: 22 Educación, División Funcional: Básica, Grupo Funcional: Inicial</a:t>
            </a:r>
            <a:endParaRPr lang="es-ES"/>
          </a:p>
          <a:p>
            <a:pPr algn="ctr"/>
            <a:r>
              <a:rPr lang="es-ES" sz="800"/>
              <a:t>* Incluye el presupuesto ejecutado por ARCC</a:t>
            </a:r>
            <a:endParaRPr lang="es-ES" sz="800">
              <a:ea typeface="Calibri"/>
              <a:cs typeface="Calibri"/>
            </a:endParaRPr>
          </a:p>
        </p:txBody>
      </p:sp>
      <p:sp>
        <p:nvSpPr>
          <p:cNvPr id="111" name="CuadroTexto 110">
            <a:extLst>
              <a:ext uri="{FF2B5EF4-FFF2-40B4-BE49-F238E27FC236}">
                <a16:creationId xmlns="" xmlns:a16="http://schemas.microsoft.com/office/drawing/2014/main" id="{E91FDCDE-B0DB-06A6-5592-B990D88A13A0}"/>
              </a:ext>
            </a:extLst>
          </p:cNvPr>
          <p:cNvSpPr txBox="1"/>
          <p:nvPr/>
        </p:nvSpPr>
        <p:spPr>
          <a:xfrm>
            <a:off x="828066" y="2499560"/>
            <a:ext cx="2885708" cy="442674"/>
          </a:xfrm>
          <a:prstGeom prst="roundRect">
            <a:avLst/>
          </a:prstGeom>
          <a:solidFill>
            <a:schemeClr val="bg1">
              <a:lumMod val="85000"/>
            </a:schemeClr>
          </a:solidFill>
        </p:spPr>
        <p:txBody>
          <a:bodyPr wrap="square">
            <a:spAutoFit/>
          </a:bodyPr>
          <a:lstStyle/>
          <a:p>
            <a:pPr algn="ctr"/>
            <a:r>
              <a:rPr lang="es-ES" sz="2000" b="1">
                <a:solidFill>
                  <a:srgbClr val="333F50"/>
                </a:solidFill>
                <a:latin typeface="Century Gothic" panose="020B0502020202020204" pitchFamily="34" charset="0"/>
              </a:rPr>
              <a:t>Niveles de gobierno</a:t>
            </a:r>
            <a:endParaRPr lang="es-PE" sz="2000" b="1">
              <a:solidFill>
                <a:srgbClr val="333F50"/>
              </a:solidFill>
              <a:latin typeface="Century Gothic" panose="020B0502020202020204" pitchFamily="34" charset="0"/>
            </a:endParaRPr>
          </a:p>
        </p:txBody>
      </p:sp>
      <p:sp>
        <p:nvSpPr>
          <p:cNvPr id="112" name="CuadroTexto 111">
            <a:extLst>
              <a:ext uri="{FF2B5EF4-FFF2-40B4-BE49-F238E27FC236}">
                <a16:creationId xmlns="" xmlns:a16="http://schemas.microsoft.com/office/drawing/2014/main" id="{E91FDCDE-B0DB-06A6-5592-B990D88A13A0}"/>
              </a:ext>
            </a:extLst>
          </p:cNvPr>
          <p:cNvSpPr txBox="1"/>
          <p:nvPr/>
        </p:nvSpPr>
        <p:spPr>
          <a:xfrm>
            <a:off x="8465575" y="2161855"/>
            <a:ext cx="2514431" cy="442674"/>
          </a:xfrm>
          <a:prstGeom prst="roundRect">
            <a:avLst/>
          </a:prstGeom>
          <a:solidFill>
            <a:schemeClr val="bg1">
              <a:lumMod val="85000"/>
            </a:schemeClr>
          </a:solidFill>
        </p:spPr>
        <p:txBody>
          <a:bodyPr wrap="square">
            <a:spAutoFit/>
          </a:bodyPr>
          <a:lstStyle/>
          <a:p>
            <a:pPr algn="ctr"/>
            <a:r>
              <a:rPr lang="es-ES" sz="2000" b="1">
                <a:solidFill>
                  <a:srgbClr val="333F50"/>
                </a:solidFill>
                <a:latin typeface="Century Gothic" panose="020B0502020202020204" pitchFamily="34" charset="0"/>
              </a:rPr>
              <a:t>Tipo de gasto</a:t>
            </a:r>
            <a:endParaRPr lang="es-PE" sz="2000" b="1">
              <a:solidFill>
                <a:srgbClr val="333F50"/>
              </a:solidFill>
              <a:latin typeface="Century Gothic" panose="020B0502020202020204" pitchFamily="34" charset="0"/>
            </a:endParaRPr>
          </a:p>
        </p:txBody>
      </p:sp>
      <p:sp>
        <p:nvSpPr>
          <p:cNvPr id="113" name="Google Shape;304;g8f3807065e_1_221">
            <a:extLst>
              <a:ext uri="{FF2B5EF4-FFF2-40B4-BE49-F238E27FC236}">
                <a16:creationId xmlns="" xmlns:a16="http://schemas.microsoft.com/office/drawing/2014/main" id="{418292D8-5DDB-085C-4739-A9AEFA0DD6A8}"/>
              </a:ext>
            </a:extLst>
          </p:cNvPr>
          <p:cNvSpPr/>
          <p:nvPr/>
        </p:nvSpPr>
        <p:spPr>
          <a:xfrm>
            <a:off x="8304254" y="3328532"/>
            <a:ext cx="3554569" cy="943459"/>
          </a:xfrm>
          <a:prstGeom prst="rect">
            <a:avLst/>
          </a:prstGeom>
          <a:noFill/>
          <a:ln>
            <a:noFill/>
          </a:ln>
        </p:spPr>
        <p:txBody>
          <a:bodyPr spcFirstLastPara="1" wrap="square" lIns="91419" tIns="45698" rIns="91419" bIns="45698" anchor="ctr" anchorCtr="0">
            <a:noAutofit/>
          </a:bodyPr>
          <a:lstStyle/>
          <a:p>
            <a:pPr algn="just">
              <a:lnSpc>
                <a:spcPct val="90000"/>
              </a:lnSpc>
            </a:pPr>
            <a:r>
              <a:rPr lang="es-ES" sz="1600" b="1">
                <a:solidFill>
                  <a:srgbClr val="333F50"/>
                </a:solidFill>
                <a:latin typeface="Century Gothic"/>
                <a:ea typeface="Arial"/>
                <a:cs typeface="Arial"/>
                <a:sym typeface="Arial"/>
              </a:rPr>
              <a:t>Gasto de capital: </a:t>
            </a:r>
            <a:r>
              <a:rPr lang="es-ES" sz="1600">
                <a:solidFill>
                  <a:srgbClr val="333F50"/>
                </a:solidFill>
                <a:latin typeface="Century Gothic"/>
                <a:ea typeface="Arial"/>
                <a:cs typeface="Arial"/>
                <a:sym typeface="Arial"/>
              </a:rPr>
              <a:t>23% del presupuesto (S/</a:t>
            </a:r>
            <a:r>
              <a:rPr lang="es-PE" sz="1600">
                <a:solidFill>
                  <a:srgbClr val="333F50"/>
                </a:solidFill>
                <a:latin typeface="Century Gothic"/>
                <a:ea typeface="Arial"/>
                <a:cs typeface="Arial"/>
              </a:rPr>
              <a:t>1,008 millones - $263 millones).</a:t>
            </a:r>
            <a:r>
              <a:rPr lang="es-PE" sz="1600">
                <a:solidFill>
                  <a:srgbClr val="333F50"/>
                </a:solidFill>
                <a:latin typeface="Century Gothic"/>
                <a:cs typeface="Arial"/>
              </a:rPr>
              <a:t> incluye gastos en la adquisición de activos fijos, vehículos, elaboración de estudios de pre inversión e implementación de proyectos. A la fecha se cuenta con 1 332 proyectos con financiamiento para el 2022 (fuente SIAF-MEF)</a:t>
            </a:r>
            <a:endParaRPr lang="es-ES" sz="1600">
              <a:solidFill>
                <a:srgbClr val="333F50"/>
              </a:solidFill>
              <a:latin typeface="Century Gothic"/>
              <a:cs typeface="Arial"/>
            </a:endParaRPr>
          </a:p>
        </p:txBody>
      </p:sp>
      <p:sp>
        <p:nvSpPr>
          <p:cNvPr id="114" name="Google Shape;304;g8f3807065e_1_221">
            <a:extLst>
              <a:ext uri="{FF2B5EF4-FFF2-40B4-BE49-F238E27FC236}">
                <a16:creationId xmlns="" xmlns:a16="http://schemas.microsoft.com/office/drawing/2014/main" id="{418292D8-5DDB-085C-4739-A9AEFA0DD6A8}"/>
              </a:ext>
            </a:extLst>
          </p:cNvPr>
          <p:cNvSpPr/>
          <p:nvPr/>
        </p:nvSpPr>
        <p:spPr>
          <a:xfrm>
            <a:off x="8304255" y="4984499"/>
            <a:ext cx="3554568" cy="1602500"/>
          </a:xfrm>
          <a:prstGeom prst="rect">
            <a:avLst/>
          </a:prstGeom>
          <a:noFill/>
          <a:ln>
            <a:noFill/>
          </a:ln>
        </p:spPr>
        <p:txBody>
          <a:bodyPr spcFirstLastPara="1" wrap="square" lIns="91419" tIns="45698" rIns="91419" bIns="45698" anchor="ctr" anchorCtr="0">
            <a:noAutofit/>
          </a:bodyPr>
          <a:lstStyle/>
          <a:p>
            <a:pPr algn="just">
              <a:lnSpc>
                <a:spcPct val="90000"/>
              </a:lnSpc>
            </a:pPr>
            <a:r>
              <a:rPr lang="es-ES" sz="1600" b="1">
                <a:solidFill>
                  <a:srgbClr val="333F50"/>
                </a:solidFill>
                <a:latin typeface="Century Gothic"/>
                <a:ea typeface="Arial"/>
                <a:cs typeface="Arial"/>
                <a:sym typeface="Arial"/>
              </a:rPr>
              <a:t>Gasto corriente: </a:t>
            </a:r>
            <a:r>
              <a:rPr lang="es-ES" sz="1600">
                <a:solidFill>
                  <a:srgbClr val="333F50"/>
                </a:solidFill>
                <a:latin typeface="Century Gothic"/>
                <a:ea typeface="Arial"/>
                <a:cs typeface="Arial"/>
                <a:sym typeface="Arial"/>
              </a:rPr>
              <a:t>77% del presupuesto (S/ 3,451 millones – $898 millones)</a:t>
            </a:r>
          </a:p>
          <a:p>
            <a:pPr algn="just">
              <a:lnSpc>
                <a:spcPct val="90000"/>
              </a:lnSpc>
            </a:pPr>
            <a:endParaRPr lang="es-ES" sz="1200">
              <a:solidFill>
                <a:srgbClr val="333F50"/>
              </a:solidFill>
              <a:latin typeface="Century Gothic"/>
              <a:ea typeface="Arial"/>
              <a:cs typeface="Arial"/>
              <a:sym typeface="Arial"/>
            </a:endParaRPr>
          </a:p>
          <a:p>
            <a:pPr algn="just">
              <a:lnSpc>
                <a:spcPct val="90000"/>
              </a:lnSpc>
            </a:pPr>
            <a:r>
              <a:rPr lang="es-ES" sz="1200">
                <a:solidFill>
                  <a:srgbClr val="333F50"/>
                </a:solidFill>
                <a:latin typeface="Century Gothic"/>
                <a:ea typeface="Arial"/>
                <a:cs typeface="Arial"/>
                <a:sym typeface="Arial"/>
              </a:rPr>
              <a:t>Incluye pago de remuneraciones a personal, mantenimiento de escuelas, materiales educativos, intervenciones pedagógicas</a:t>
            </a:r>
          </a:p>
        </p:txBody>
      </p:sp>
      <p:sp>
        <p:nvSpPr>
          <p:cNvPr id="115" name="Flecha: cheurón 101">
            <a:extLst>
              <a:ext uri="{FF2B5EF4-FFF2-40B4-BE49-F238E27FC236}">
                <a16:creationId xmlns="" xmlns:a16="http://schemas.microsoft.com/office/drawing/2014/main" id="{F2DF6E62-685B-E4C8-EA38-99A17495B8D6}"/>
              </a:ext>
            </a:extLst>
          </p:cNvPr>
          <p:cNvSpPr/>
          <p:nvPr/>
        </p:nvSpPr>
        <p:spPr bwMode="auto">
          <a:xfrm>
            <a:off x="7935488" y="3481408"/>
            <a:ext cx="222630" cy="245718"/>
          </a:xfrm>
          <a:prstGeom prst="chevron">
            <a:avLst>
              <a:gd name="adj" fmla="val 45845"/>
            </a:avLst>
          </a:prstGeom>
          <a:noFill/>
          <a:ln w="19050">
            <a:solidFill>
              <a:srgbClr val="00206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s-PE" sz="1100">
              <a:solidFill>
                <a:srgbClr val="000000"/>
              </a:solidFill>
              <a:latin typeface="Arial"/>
            </a:endParaRPr>
          </a:p>
        </p:txBody>
      </p:sp>
      <p:sp>
        <p:nvSpPr>
          <p:cNvPr id="116" name="Flecha: cheurón 101">
            <a:extLst>
              <a:ext uri="{FF2B5EF4-FFF2-40B4-BE49-F238E27FC236}">
                <a16:creationId xmlns="" xmlns:a16="http://schemas.microsoft.com/office/drawing/2014/main" id="{F2DF6E62-685B-E4C8-EA38-99A17495B8D6}"/>
              </a:ext>
            </a:extLst>
          </p:cNvPr>
          <p:cNvSpPr/>
          <p:nvPr/>
        </p:nvSpPr>
        <p:spPr bwMode="auto">
          <a:xfrm>
            <a:off x="8010618" y="5493595"/>
            <a:ext cx="222630" cy="245718"/>
          </a:xfrm>
          <a:prstGeom prst="chevron">
            <a:avLst>
              <a:gd name="adj" fmla="val 45845"/>
            </a:avLst>
          </a:prstGeom>
          <a:noFill/>
          <a:ln w="19050">
            <a:solidFill>
              <a:srgbClr val="00206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s-PE" sz="1100">
              <a:solidFill>
                <a:srgbClr val="000000"/>
              </a:solidFill>
              <a:latin typeface="Arial"/>
            </a:endParaRPr>
          </a:p>
        </p:txBody>
      </p:sp>
      <p:sp>
        <p:nvSpPr>
          <p:cNvPr id="117" name="Google Shape;304;g8f3807065e_1_221">
            <a:extLst>
              <a:ext uri="{FF2B5EF4-FFF2-40B4-BE49-F238E27FC236}">
                <a16:creationId xmlns="" xmlns:a16="http://schemas.microsoft.com/office/drawing/2014/main" id="{418292D8-5DDB-085C-4739-A9AEFA0DD6A8}"/>
              </a:ext>
            </a:extLst>
          </p:cNvPr>
          <p:cNvSpPr/>
          <p:nvPr/>
        </p:nvSpPr>
        <p:spPr>
          <a:xfrm>
            <a:off x="316502" y="3255960"/>
            <a:ext cx="629067" cy="624511"/>
          </a:xfrm>
          <a:prstGeom prst="rect">
            <a:avLst/>
          </a:prstGeom>
          <a:noFill/>
          <a:ln>
            <a:noFill/>
          </a:ln>
        </p:spPr>
        <p:txBody>
          <a:bodyPr spcFirstLastPara="1" wrap="square" lIns="91419" tIns="45698" rIns="91419" bIns="45698" anchor="ctr" anchorCtr="0">
            <a:noAutofit/>
          </a:bodyPr>
          <a:lstStyle/>
          <a:p>
            <a:pPr algn="just">
              <a:lnSpc>
                <a:spcPct val="90000"/>
              </a:lnSpc>
            </a:pPr>
            <a:r>
              <a:rPr lang="es-ES" sz="1600" b="1">
                <a:solidFill>
                  <a:srgbClr val="333F50"/>
                </a:solidFill>
                <a:latin typeface="Century Gothic"/>
                <a:ea typeface="Arial"/>
                <a:cs typeface="Arial"/>
                <a:sym typeface="Arial"/>
              </a:rPr>
              <a:t>15%</a:t>
            </a:r>
            <a:endParaRPr lang="es-ES" sz="1600">
              <a:solidFill>
                <a:srgbClr val="333F50"/>
              </a:solidFill>
              <a:latin typeface="Century Gothic"/>
              <a:ea typeface="Arial"/>
              <a:cs typeface="Arial"/>
              <a:sym typeface="Arial"/>
            </a:endParaRPr>
          </a:p>
        </p:txBody>
      </p:sp>
      <p:sp>
        <p:nvSpPr>
          <p:cNvPr id="118" name="Google Shape;304;g8f3807065e_1_221">
            <a:extLst>
              <a:ext uri="{FF2B5EF4-FFF2-40B4-BE49-F238E27FC236}">
                <a16:creationId xmlns="" xmlns:a16="http://schemas.microsoft.com/office/drawing/2014/main" id="{418292D8-5DDB-085C-4739-A9AEFA0DD6A8}"/>
              </a:ext>
            </a:extLst>
          </p:cNvPr>
          <p:cNvSpPr/>
          <p:nvPr/>
        </p:nvSpPr>
        <p:spPr>
          <a:xfrm>
            <a:off x="307625" y="4122397"/>
            <a:ext cx="629067" cy="943459"/>
          </a:xfrm>
          <a:prstGeom prst="rect">
            <a:avLst/>
          </a:prstGeom>
          <a:noFill/>
          <a:ln>
            <a:noFill/>
          </a:ln>
        </p:spPr>
        <p:txBody>
          <a:bodyPr spcFirstLastPara="1" wrap="square" lIns="91419" tIns="45698" rIns="91419" bIns="45698" anchor="ctr" anchorCtr="0">
            <a:noAutofit/>
          </a:bodyPr>
          <a:lstStyle/>
          <a:p>
            <a:pPr algn="just">
              <a:lnSpc>
                <a:spcPct val="90000"/>
              </a:lnSpc>
            </a:pPr>
            <a:r>
              <a:rPr lang="es-ES" sz="1600" b="1">
                <a:solidFill>
                  <a:srgbClr val="333F50"/>
                </a:solidFill>
                <a:latin typeface="Century Gothic"/>
                <a:ea typeface="Arial"/>
                <a:cs typeface="Arial"/>
                <a:sym typeface="Arial"/>
              </a:rPr>
              <a:t>72%</a:t>
            </a:r>
            <a:endParaRPr lang="es-ES" sz="1600">
              <a:solidFill>
                <a:srgbClr val="333F50"/>
              </a:solidFill>
              <a:latin typeface="Century Gothic"/>
              <a:ea typeface="Arial"/>
              <a:cs typeface="Arial"/>
              <a:sym typeface="Arial"/>
            </a:endParaRPr>
          </a:p>
        </p:txBody>
      </p:sp>
      <p:sp>
        <p:nvSpPr>
          <p:cNvPr id="119" name="Google Shape;304;g8f3807065e_1_221">
            <a:extLst>
              <a:ext uri="{FF2B5EF4-FFF2-40B4-BE49-F238E27FC236}">
                <a16:creationId xmlns="" xmlns:a16="http://schemas.microsoft.com/office/drawing/2014/main" id="{418292D8-5DDB-085C-4739-A9AEFA0DD6A8}"/>
              </a:ext>
            </a:extLst>
          </p:cNvPr>
          <p:cNvSpPr/>
          <p:nvPr/>
        </p:nvSpPr>
        <p:spPr>
          <a:xfrm>
            <a:off x="280532" y="5188337"/>
            <a:ext cx="629067" cy="943459"/>
          </a:xfrm>
          <a:prstGeom prst="rect">
            <a:avLst/>
          </a:prstGeom>
          <a:noFill/>
          <a:ln>
            <a:noFill/>
          </a:ln>
        </p:spPr>
        <p:txBody>
          <a:bodyPr spcFirstLastPara="1" wrap="square" lIns="91419" tIns="45698" rIns="91419" bIns="45698" anchor="ctr" anchorCtr="0">
            <a:noAutofit/>
          </a:bodyPr>
          <a:lstStyle/>
          <a:p>
            <a:pPr algn="just">
              <a:lnSpc>
                <a:spcPct val="90000"/>
              </a:lnSpc>
            </a:pPr>
            <a:r>
              <a:rPr lang="es-ES" sz="1600" b="1">
                <a:solidFill>
                  <a:srgbClr val="333F50"/>
                </a:solidFill>
                <a:latin typeface="Century Gothic"/>
                <a:ea typeface="Arial"/>
                <a:cs typeface="Arial"/>
                <a:sym typeface="Arial"/>
              </a:rPr>
              <a:t>13%</a:t>
            </a:r>
            <a:endParaRPr lang="es-ES" sz="1600">
              <a:solidFill>
                <a:srgbClr val="333F50"/>
              </a:solidFill>
              <a:latin typeface="Century Gothic"/>
              <a:ea typeface="Arial"/>
              <a:cs typeface="Arial"/>
              <a:sym typeface="Arial"/>
            </a:endParaRPr>
          </a:p>
        </p:txBody>
      </p:sp>
    </p:spTree>
    <p:extLst>
      <p:ext uri="{BB962C8B-B14F-4D97-AF65-F5344CB8AC3E}">
        <p14:creationId xmlns:p14="http://schemas.microsoft.com/office/powerpoint/2010/main" val="1350533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
            <a:extLst>
              <a:ext uri="{FF2B5EF4-FFF2-40B4-BE49-F238E27FC236}">
                <a16:creationId xmlns="" xmlns:a16="http://schemas.microsoft.com/office/drawing/2014/main" id="{8ACFDD67-EEF5-0A6E-F797-9F956495B5AA}"/>
              </a:ext>
            </a:extLst>
          </p:cNvPr>
          <p:cNvSpPr txBox="1"/>
          <p:nvPr/>
        </p:nvSpPr>
        <p:spPr>
          <a:xfrm>
            <a:off x="7457795" y="3110365"/>
            <a:ext cx="767279" cy="480123"/>
          </a:xfrm>
          <a:prstGeom prst="rect">
            <a:avLst/>
          </a:prstGeom>
          <a:ln>
            <a:solidFill>
              <a:srgbClr val="CB1B4A"/>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465" b="1">
                <a:solidFill>
                  <a:srgbClr val="CB1B4A"/>
                </a:solidFill>
                <a:latin typeface="Arial" panose="020B0604020202020204" pitchFamily="34" charset="0"/>
                <a:cs typeface="Arial" panose="020B0604020202020204" pitchFamily="34" charset="0"/>
              </a:rPr>
              <a:t>4.08%</a:t>
            </a:r>
          </a:p>
          <a:p>
            <a:pPr algn="ctr"/>
            <a:r>
              <a:rPr lang="es-PE" sz="1066" b="1">
                <a:solidFill>
                  <a:srgbClr val="333F50"/>
                </a:solidFill>
                <a:latin typeface="Arial" panose="020B0604020202020204" pitchFamily="34" charset="0"/>
                <a:cs typeface="Arial" panose="020B0604020202020204" pitchFamily="34" charset="0"/>
              </a:rPr>
              <a:t>41,966</a:t>
            </a:r>
          </a:p>
        </p:txBody>
      </p:sp>
      <p:graphicFrame>
        <p:nvGraphicFramePr>
          <p:cNvPr id="15" name="Gráfico 14">
            <a:extLst>
              <a:ext uri="{FF2B5EF4-FFF2-40B4-BE49-F238E27FC236}">
                <a16:creationId xmlns="" xmlns:a16="http://schemas.microsoft.com/office/drawing/2014/main" id="{8BD4C031-96FD-79F0-BF7D-65A7610325BB}"/>
              </a:ext>
            </a:extLst>
          </p:cNvPr>
          <p:cNvGraphicFramePr>
            <a:graphicFrameLocks/>
          </p:cNvGraphicFramePr>
          <p:nvPr>
            <p:extLst>
              <p:ext uri="{D42A27DB-BD31-4B8C-83A1-F6EECF244321}">
                <p14:modId xmlns:p14="http://schemas.microsoft.com/office/powerpoint/2010/main" val="1126545021"/>
              </p:ext>
            </p:extLst>
          </p:nvPr>
        </p:nvGraphicFramePr>
        <p:xfrm>
          <a:off x="0" y="1713723"/>
          <a:ext cx="7603165" cy="4805918"/>
        </p:xfrm>
        <a:graphic>
          <a:graphicData uri="http://schemas.openxmlformats.org/drawingml/2006/chart">
            <c:chart xmlns:c="http://schemas.openxmlformats.org/drawingml/2006/chart" xmlns:r="http://schemas.openxmlformats.org/officeDocument/2006/relationships" r:id="rId2"/>
          </a:graphicData>
        </a:graphic>
      </p:graphicFrame>
      <p:sp>
        <p:nvSpPr>
          <p:cNvPr id="16" name="CuadroTexto 1">
            <a:extLst>
              <a:ext uri="{FF2B5EF4-FFF2-40B4-BE49-F238E27FC236}">
                <a16:creationId xmlns="" xmlns:a16="http://schemas.microsoft.com/office/drawing/2014/main" id="{E48AC765-86C1-6775-3845-A05844A3CC31}"/>
              </a:ext>
            </a:extLst>
          </p:cNvPr>
          <p:cNvSpPr txBox="1"/>
          <p:nvPr/>
        </p:nvSpPr>
        <p:spPr>
          <a:xfrm>
            <a:off x="324255" y="4027655"/>
            <a:ext cx="687172" cy="312872"/>
          </a:xfrm>
          <a:prstGeom prst="rect">
            <a:avLst/>
          </a:prstGeom>
          <a:ln>
            <a:solidFill>
              <a:srgbClr val="CB1B4A"/>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199" b="1">
                <a:solidFill>
                  <a:srgbClr val="CB1B4A"/>
                </a:solidFill>
                <a:latin typeface="Arial" panose="020B0604020202020204" pitchFamily="34" charset="0"/>
                <a:cs typeface="Arial" panose="020B0604020202020204" pitchFamily="34" charset="0"/>
              </a:rPr>
              <a:t>3.97%</a:t>
            </a:r>
          </a:p>
        </p:txBody>
      </p:sp>
      <p:sp>
        <p:nvSpPr>
          <p:cNvPr id="17" name="CuadroTexto 1">
            <a:extLst>
              <a:ext uri="{FF2B5EF4-FFF2-40B4-BE49-F238E27FC236}">
                <a16:creationId xmlns="" xmlns:a16="http://schemas.microsoft.com/office/drawing/2014/main" id="{31013711-174B-2E09-1C35-B8DEBB0C606D}"/>
              </a:ext>
            </a:extLst>
          </p:cNvPr>
          <p:cNvSpPr txBox="1"/>
          <p:nvPr/>
        </p:nvSpPr>
        <p:spPr>
          <a:xfrm>
            <a:off x="1382684" y="3956328"/>
            <a:ext cx="687173" cy="301657"/>
          </a:xfrm>
          <a:prstGeom prst="rect">
            <a:avLst/>
          </a:prstGeom>
          <a:ln>
            <a:solidFill>
              <a:srgbClr val="CB1B4A"/>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199" b="1">
                <a:solidFill>
                  <a:srgbClr val="CB1B4A"/>
                </a:solidFill>
                <a:latin typeface="Arial" panose="020B0604020202020204" pitchFamily="34" charset="0"/>
                <a:cs typeface="Arial" panose="020B0604020202020204" pitchFamily="34" charset="0"/>
              </a:rPr>
              <a:t>3.92%</a:t>
            </a:r>
          </a:p>
        </p:txBody>
      </p:sp>
      <p:sp>
        <p:nvSpPr>
          <p:cNvPr id="18" name="CuadroTexto 1">
            <a:extLst>
              <a:ext uri="{FF2B5EF4-FFF2-40B4-BE49-F238E27FC236}">
                <a16:creationId xmlns="" xmlns:a16="http://schemas.microsoft.com/office/drawing/2014/main" id="{A322DB1C-348A-6304-A975-5F82BD73CB8F}"/>
              </a:ext>
            </a:extLst>
          </p:cNvPr>
          <p:cNvSpPr txBox="1"/>
          <p:nvPr/>
        </p:nvSpPr>
        <p:spPr>
          <a:xfrm>
            <a:off x="6629943" y="1803178"/>
            <a:ext cx="676570" cy="309741"/>
          </a:xfrm>
          <a:prstGeom prst="rect">
            <a:avLst/>
          </a:prstGeom>
          <a:ln>
            <a:solidFill>
              <a:srgbClr val="CB1B4A"/>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200" b="1">
                <a:solidFill>
                  <a:srgbClr val="CB1B4A"/>
                </a:solidFill>
                <a:latin typeface="Arial" panose="020B0604020202020204" pitchFamily="34" charset="0"/>
                <a:cs typeface="Arial" panose="020B0604020202020204" pitchFamily="34" charset="0"/>
              </a:rPr>
              <a:t>6.00%</a:t>
            </a:r>
          </a:p>
        </p:txBody>
      </p:sp>
      <p:cxnSp>
        <p:nvCxnSpPr>
          <p:cNvPr id="19" name="Conector recto 18">
            <a:extLst>
              <a:ext uri="{FF2B5EF4-FFF2-40B4-BE49-F238E27FC236}">
                <a16:creationId xmlns="" xmlns:a16="http://schemas.microsoft.com/office/drawing/2014/main" id="{F68A4080-5417-E68C-AB4B-9F38CDAA1BC4}"/>
              </a:ext>
            </a:extLst>
          </p:cNvPr>
          <p:cNvCxnSpPr>
            <a:cxnSpLocks/>
          </p:cNvCxnSpPr>
          <p:nvPr/>
        </p:nvCxnSpPr>
        <p:spPr>
          <a:xfrm flipV="1">
            <a:off x="6666296" y="3350426"/>
            <a:ext cx="791499" cy="1"/>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26" name="Título 25">
            <a:extLst>
              <a:ext uri="{FF2B5EF4-FFF2-40B4-BE49-F238E27FC236}">
                <a16:creationId xmlns="" xmlns:a16="http://schemas.microsoft.com/office/drawing/2014/main" id="{EFACC837-5193-D752-D0FD-F8EF5E58CBD1}"/>
              </a:ext>
            </a:extLst>
          </p:cNvPr>
          <p:cNvSpPr>
            <a:spLocks noGrp="1"/>
          </p:cNvSpPr>
          <p:nvPr>
            <p:ph type="title"/>
          </p:nvPr>
        </p:nvSpPr>
        <p:spPr>
          <a:xfrm>
            <a:off x="0" y="1151071"/>
            <a:ext cx="7386320" cy="405334"/>
          </a:xfrm>
        </p:spPr>
        <p:txBody>
          <a:bodyPr>
            <a:normAutofit fontScale="90000"/>
          </a:bodyPr>
          <a:lstStyle/>
          <a:p>
            <a:pPr algn="ctr"/>
            <a:r>
              <a:rPr lang="es-PE" sz="2800"/>
              <a:t>Evolución del presupuesto en Educación </a:t>
            </a:r>
          </a:p>
        </p:txBody>
      </p:sp>
      <p:sp>
        <p:nvSpPr>
          <p:cNvPr id="36" name="Flecha: cheurón 101">
            <a:extLst>
              <a:ext uri="{FF2B5EF4-FFF2-40B4-BE49-F238E27FC236}">
                <a16:creationId xmlns="" xmlns:a16="http://schemas.microsoft.com/office/drawing/2014/main" id="{8742766B-F664-ABA5-BF70-53B35F785E64}"/>
              </a:ext>
            </a:extLst>
          </p:cNvPr>
          <p:cNvSpPr/>
          <p:nvPr/>
        </p:nvSpPr>
        <p:spPr bwMode="auto">
          <a:xfrm>
            <a:off x="8544587" y="2307916"/>
            <a:ext cx="222630" cy="245718"/>
          </a:xfrm>
          <a:prstGeom prst="chevron">
            <a:avLst>
              <a:gd name="adj" fmla="val 45845"/>
            </a:avLst>
          </a:prstGeom>
          <a:noFill/>
          <a:ln w="19050">
            <a:solidFill>
              <a:srgbClr val="00206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s-PE" sz="1100">
              <a:solidFill>
                <a:srgbClr val="000000"/>
              </a:solidFill>
              <a:latin typeface="Arial"/>
            </a:endParaRPr>
          </a:p>
        </p:txBody>
      </p:sp>
      <p:sp>
        <p:nvSpPr>
          <p:cNvPr id="38" name="Google Shape;304;g8f3807065e_1_221">
            <a:extLst>
              <a:ext uri="{FF2B5EF4-FFF2-40B4-BE49-F238E27FC236}">
                <a16:creationId xmlns="" xmlns:a16="http://schemas.microsoft.com/office/drawing/2014/main" id="{695BE027-4B60-9104-C9A3-43CE4847C49B}"/>
              </a:ext>
            </a:extLst>
          </p:cNvPr>
          <p:cNvSpPr/>
          <p:nvPr/>
        </p:nvSpPr>
        <p:spPr>
          <a:xfrm>
            <a:off x="8878532" y="1713723"/>
            <a:ext cx="3181388" cy="1427377"/>
          </a:xfrm>
          <a:prstGeom prst="rect">
            <a:avLst/>
          </a:prstGeom>
          <a:noFill/>
          <a:ln>
            <a:noFill/>
          </a:ln>
        </p:spPr>
        <p:txBody>
          <a:bodyPr spcFirstLastPara="1" wrap="square" lIns="91419" tIns="45698" rIns="91419" bIns="45698" anchor="ctr" anchorCtr="0">
            <a:noAutofit/>
          </a:bodyPr>
          <a:lstStyle/>
          <a:p>
            <a:pPr algn="just">
              <a:lnSpc>
                <a:spcPct val="90000"/>
              </a:lnSpc>
            </a:pPr>
            <a:r>
              <a:rPr lang="es-ES" sz="1600">
                <a:solidFill>
                  <a:srgbClr val="333F50"/>
                </a:solidFill>
                <a:latin typeface="Century Gothic" panose="020B0502020202020204" pitchFamily="34" charset="0"/>
                <a:ea typeface="Arial"/>
                <a:cs typeface="Arial"/>
                <a:sym typeface="Arial"/>
              </a:rPr>
              <a:t>El presupuesto de Educación </a:t>
            </a:r>
            <a:r>
              <a:rPr lang="es-ES" sz="1600" b="1">
                <a:solidFill>
                  <a:srgbClr val="333F50"/>
                </a:solidFill>
                <a:latin typeface="Century Gothic" panose="020B0502020202020204" pitchFamily="34" charset="0"/>
                <a:ea typeface="Arial"/>
                <a:cs typeface="Arial"/>
                <a:sym typeface="Arial"/>
              </a:rPr>
              <a:t>ha crecido en un 60% respecto al presupuesto del 2017</a:t>
            </a:r>
            <a:r>
              <a:rPr lang="es-ES" sz="1600">
                <a:solidFill>
                  <a:srgbClr val="333F50"/>
                </a:solidFill>
                <a:latin typeface="Century Gothic" panose="020B0502020202020204" pitchFamily="34" charset="0"/>
                <a:ea typeface="Arial"/>
                <a:cs typeface="Arial"/>
                <a:sym typeface="Arial"/>
              </a:rPr>
              <a:t>, lo que representa             S/ 15,758 millones ($4,104 millones)</a:t>
            </a:r>
            <a:endParaRPr lang="es-ES" sz="1600" b="1">
              <a:solidFill>
                <a:srgbClr val="CB1B4A"/>
              </a:solidFill>
              <a:latin typeface="Century Gothic" panose="020B0502020202020204" pitchFamily="34" charset="0"/>
              <a:ea typeface="Arial"/>
              <a:cs typeface="Arial"/>
              <a:sym typeface="Arial"/>
            </a:endParaRPr>
          </a:p>
        </p:txBody>
      </p:sp>
      <p:sp>
        <p:nvSpPr>
          <p:cNvPr id="40" name="Flecha: cheurón 101">
            <a:extLst>
              <a:ext uri="{FF2B5EF4-FFF2-40B4-BE49-F238E27FC236}">
                <a16:creationId xmlns="" xmlns:a16="http://schemas.microsoft.com/office/drawing/2014/main" id="{7C3E9D12-1B22-960A-9E85-A7643567E545}"/>
              </a:ext>
            </a:extLst>
          </p:cNvPr>
          <p:cNvSpPr/>
          <p:nvPr/>
        </p:nvSpPr>
        <p:spPr bwMode="auto">
          <a:xfrm>
            <a:off x="8655902" y="5002701"/>
            <a:ext cx="222630" cy="304431"/>
          </a:xfrm>
          <a:prstGeom prst="chevron">
            <a:avLst>
              <a:gd name="adj" fmla="val 45845"/>
            </a:avLst>
          </a:prstGeom>
          <a:noFill/>
          <a:ln w="19050">
            <a:solidFill>
              <a:srgbClr val="00206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s-PE" sz="1100">
              <a:solidFill>
                <a:srgbClr val="000000"/>
              </a:solidFill>
              <a:latin typeface="Arial"/>
            </a:endParaRPr>
          </a:p>
        </p:txBody>
      </p:sp>
      <p:sp>
        <p:nvSpPr>
          <p:cNvPr id="42" name="Google Shape;304;g8f3807065e_1_221">
            <a:extLst>
              <a:ext uri="{FF2B5EF4-FFF2-40B4-BE49-F238E27FC236}">
                <a16:creationId xmlns="" xmlns:a16="http://schemas.microsoft.com/office/drawing/2014/main" id="{A98C1F85-6190-9164-02EC-499329555442}"/>
              </a:ext>
            </a:extLst>
          </p:cNvPr>
          <p:cNvSpPr/>
          <p:nvPr/>
        </p:nvSpPr>
        <p:spPr>
          <a:xfrm>
            <a:off x="8954703" y="3858812"/>
            <a:ext cx="3105217" cy="2287777"/>
          </a:xfrm>
          <a:prstGeom prst="rect">
            <a:avLst/>
          </a:prstGeom>
          <a:noFill/>
          <a:ln>
            <a:noFill/>
          </a:ln>
        </p:spPr>
        <p:txBody>
          <a:bodyPr spcFirstLastPara="1" wrap="square" lIns="91419" tIns="45698" rIns="91419" bIns="45698" anchor="ctr" anchorCtr="0">
            <a:noAutofit/>
          </a:bodyPr>
          <a:lstStyle/>
          <a:p>
            <a:pPr algn="just">
              <a:lnSpc>
                <a:spcPct val="90000"/>
              </a:lnSpc>
            </a:pPr>
            <a:r>
              <a:rPr lang="es-ES" sz="1600">
                <a:solidFill>
                  <a:srgbClr val="333F50"/>
                </a:solidFill>
                <a:latin typeface="Century Gothic" panose="020B0502020202020204" pitchFamily="34" charset="0"/>
                <a:ea typeface="Arial"/>
                <a:cs typeface="Arial"/>
                <a:sym typeface="Arial"/>
              </a:rPr>
              <a:t>Para </a:t>
            </a:r>
            <a:r>
              <a:rPr lang="es-ES" sz="1600" b="1">
                <a:solidFill>
                  <a:srgbClr val="333F50"/>
                </a:solidFill>
                <a:latin typeface="Century Gothic" panose="020B0502020202020204" pitchFamily="34" charset="0"/>
                <a:ea typeface="Arial"/>
                <a:cs typeface="Arial"/>
                <a:sym typeface="Arial"/>
              </a:rPr>
              <a:t>2023</a:t>
            </a:r>
            <a:r>
              <a:rPr lang="es-ES" sz="1600">
                <a:solidFill>
                  <a:srgbClr val="333F50"/>
                </a:solidFill>
                <a:latin typeface="Century Gothic" panose="020B0502020202020204" pitchFamily="34" charset="0"/>
                <a:ea typeface="Arial"/>
                <a:cs typeface="Arial"/>
                <a:sym typeface="Arial"/>
              </a:rPr>
              <a:t>, el presupuesto de </a:t>
            </a:r>
            <a:r>
              <a:rPr lang="es-ES" sz="1600" b="1">
                <a:solidFill>
                  <a:srgbClr val="333F50"/>
                </a:solidFill>
                <a:latin typeface="Century Gothic" panose="020B0502020202020204" pitchFamily="34" charset="0"/>
                <a:ea typeface="Arial"/>
                <a:cs typeface="Arial"/>
                <a:sym typeface="Arial"/>
              </a:rPr>
              <a:t>educación asciende a               S/ 41,966 millones ($10,929 millones), </a:t>
            </a:r>
            <a:r>
              <a:rPr lang="es-ES" sz="1600">
                <a:solidFill>
                  <a:srgbClr val="333F50"/>
                </a:solidFill>
                <a:latin typeface="Century Gothic" panose="020B0502020202020204" pitchFamily="34" charset="0"/>
                <a:ea typeface="Arial"/>
                <a:cs typeface="Arial"/>
                <a:sym typeface="Arial"/>
              </a:rPr>
              <a:t>lo que representa el </a:t>
            </a:r>
            <a:r>
              <a:rPr lang="es-ES" sz="1600" b="1">
                <a:solidFill>
                  <a:srgbClr val="333F50"/>
                </a:solidFill>
                <a:latin typeface="Century Gothic" panose="020B0502020202020204" pitchFamily="34" charset="0"/>
                <a:ea typeface="Arial"/>
                <a:cs typeface="Arial"/>
                <a:sym typeface="Arial"/>
              </a:rPr>
              <a:t>4.08% del PBI</a:t>
            </a:r>
            <a:r>
              <a:rPr lang="es-ES" sz="1600">
                <a:solidFill>
                  <a:srgbClr val="333F50"/>
                </a:solidFill>
                <a:latin typeface="Century Gothic" panose="020B0502020202020204" pitchFamily="34" charset="0"/>
                <a:ea typeface="Arial"/>
                <a:cs typeface="Arial"/>
                <a:sym typeface="Arial"/>
              </a:rPr>
              <a:t>. Ello significa un </a:t>
            </a:r>
            <a:r>
              <a:rPr lang="es-ES" sz="1600" b="1">
                <a:solidFill>
                  <a:srgbClr val="333F50"/>
                </a:solidFill>
                <a:latin typeface="Century Gothic" panose="020B0502020202020204" pitchFamily="34" charset="0"/>
                <a:ea typeface="Arial"/>
                <a:cs typeface="Arial"/>
                <a:sym typeface="Arial"/>
              </a:rPr>
              <a:t>crecimiento del 17%</a:t>
            </a:r>
            <a:r>
              <a:rPr lang="es-ES" sz="1600">
                <a:solidFill>
                  <a:srgbClr val="333F50"/>
                </a:solidFill>
                <a:latin typeface="Century Gothic" panose="020B0502020202020204" pitchFamily="34" charset="0"/>
                <a:ea typeface="Arial"/>
                <a:cs typeface="Arial"/>
                <a:sym typeface="Arial"/>
              </a:rPr>
              <a:t>, lo que representa S/ 6,071 millones </a:t>
            </a:r>
            <a:r>
              <a:rPr lang="es-ES" sz="1600" b="1">
                <a:solidFill>
                  <a:srgbClr val="333F50"/>
                </a:solidFill>
                <a:latin typeface="Century Gothic" panose="020B0502020202020204" pitchFamily="34" charset="0"/>
                <a:ea typeface="Arial"/>
                <a:cs typeface="Arial"/>
                <a:sym typeface="Arial"/>
              </a:rPr>
              <a:t>($1,581millones) respecto al 2022</a:t>
            </a:r>
            <a:r>
              <a:rPr lang="es-ES" sz="1600">
                <a:solidFill>
                  <a:srgbClr val="333F50"/>
                </a:solidFill>
                <a:latin typeface="Century Gothic" panose="020B0502020202020204" pitchFamily="34" charset="0"/>
                <a:ea typeface="Arial"/>
                <a:cs typeface="Arial"/>
                <a:sym typeface="Arial"/>
              </a:rPr>
              <a:t>.</a:t>
            </a:r>
            <a:endParaRPr lang="es-ES" sz="1600" b="1">
              <a:solidFill>
                <a:srgbClr val="CB1B4A"/>
              </a:solidFill>
              <a:latin typeface="Century Gothic" panose="020B0502020202020204" pitchFamily="34" charset="0"/>
              <a:ea typeface="Arial"/>
              <a:cs typeface="Arial"/>
              <a:sym typeface="Arial"/>
            </a:endParaRPr>
          </a:p>
        </p:txBody>
      </p:sp>
      <p:sp>
        <p:nvSpPr>
          <p:cNvPr id="3" name="CuadroTexto 2">
            <a:extLst>
              <a:ext uri="{FF2B5EF4-FFF2-40B4-BE49-F238E27FC236}">
                <a16:creationId xmlns="" xmlns:a16="http://schemas.microsoft.com/office/drawing/2014/main" id="{5C52F300-C468-A262-47C9-3EF2EDD300F0}"/>
              </a:ext>
            </a:extLst>
          </p:cNvPr>
          <p:cNvSpPr txBox="1"/>
          <p:nvPr/>
        </p:nvSpPr>
        <p:spPr>
          <a:xfrm>
            <a:off x="0" y="6568966"/>
            <a:ext cx="12193813" cy="246221"/>
          </a:xfrm>
          <a:prstGeom prst="rect">
            <a:avLst/>
          </a:prstGeom>
          <a:noFill/>
        </p:spPr>
        <p:txBody>
          <a:bodyPr wrap="square">
            <a:spAutoFit/>
          </a:bodyPr>
          <a:lstStyle/>
          <a:p>
            <a:r>
              <a:rPr lang="es-ES" sz="1000" i="1">
                <a:solidFill>
                  <a:schemeClr val="tx2">
                    <a:lumMod val="75000"/>
                  </a:schemeClr>
                </a:solidFill>
                <a:latin typeface="+mj-lt"/>
              </a:rPr>
              <a:t>Se considera el tipo de cambio promedio referencial 3.84 soles por dólar americano (fuente: MMM 2023-2026)</a:t>
            </a:r>
            <a:endParaRPr lang="es-PE" sz="1000">
              <a:solidFill>
                <a:schemeClr val="tx2">
                  <a:lumMod val="75000"/>
                </a:schemeClr>
              </a:solidFill>
              <a:latin typeface="+mj-lt"/>
            </a:endParaRPr>
          </a:p>
        </p:txBody>
      </p:sp>
      <p:sp>
        <p:nvSpPr>
          <p:cNvPr id="5" name="CuadroTexto 1">
            <a:extLst>
              <a:ext uri="{FF2B5EF4-FFF2-40B4-BE49-F238E27FC236}">
                <a16:creationId xmlns="" xmlns:a16="http://schemas.microsoft.com/office/drawing/2014/main" id="{810DD206-E7F5-1535-A7C3-BF2C20F4D90B}"/>
              </a:ext>
            </a:extLst>
          </p:cNvPr>
          <p:cNvSpPr txBox="1"/>
          <p:nvPr/>
        </p:nvSpPr>
        <p:spPr>
          <a:xfrm>
            <a:off x="7382968" y="3484395"/>
            <a:ext cx="968614" cy="480123"/>
          </a:xfrm>
          <a:prstGeom prst="rect">
            <a:avLst/>
          </a:prstGeom>
          <a:ln>
            <a:no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066" b="1">
                <a:solidFill>
                  <a:srgbClr val="333F50"/>
                </a:solidFill>
                <a:latin typeface="Arial" panose="020B0604020202020204" pitchFamily="34" charset="0"/>
                <a:cs typeface="Arial" panose="020B0604020202020204" pitchFamily="34" charset="0"/>
              </a:rPr>
              <a:t>($ 10,929)</a:t>
            </a:r>
          </a:p>
        </p:txBody>
      </p:sp>
      <p:sp>
        <p:nvSpPr>
          <p:cNvPr id="9" name="CuadroTexto 1">
            <a:extLst>
              <a:ext uri="{FF2B5EF4-FFF2-40B4-BE49-F238E27FC236}">
                <a16:creationId xmlns="" xmlns:a16="http://schemas.microsoft.com/office/drawing/2014/main" id="{876C49AC-A47E-ABAA-4FDF-D1E2A6A9C623}"/>
              </a:ext>
            </a:extLst>
          </p:cNvPr>
          <p:cNvSpPr txBox="1"/>
          <p:nvPr/>
        </p:nvSpPr>
        <p:spPr>
          <a:xfrm>
            <a:off x="7071837" y="2006825"/>
            <a:ext cx="968614" cy="480123"/>
          </a:xfrm>
          <a:prstGeom prst="rect">
            <a:avLst/>
          </a:prstGeom>
          <a:ln>
            <a:no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066" b="1">
                <a:solidFill>
                  <a:srgbClr val="333F50"/>
                </a:solidFill>
                <a:latin typeface="Arial" panose="020B0604020202020204" pitchFamily="34" charset="0"/>
                <a:cs typeface="Arial" panose="020B0604020202020204" pitchFamily="34" charset="0"/>
              </a:rPr>
              <a:t>($ 16,064)</a:t>
            </a:r>
          </a:p>
        </p:txBody>
      </p:sp>
      <p:sp>
        <p:nvSpPr>
          <p:cNvPr id="11" name="CuadroTexto 1">
            <a:extLst>
              <a:ext uri="{FF2B5EF4-FFF2-40B4-BE49-F238E27FC236}">
                <a16:creationId xmlns="" xmlns:a16="http://schemas.microsoft.com/office/drawing/2014/main" id="{D16741E9-6608-D8A7-44D0-ADC0F047F691}"/>
              </a:ext>
            </a:extLst>
          </p:cNvPr>
          <p:cNvSpPr txBox="1"/>
          <p:nvPr/>
        </p:nvSpPr>
        <p:spPr>
          <a:xfrm>
            <a:off x="5392097" y="3399009"/>
            <a:ext cx="968614" cy="480123"/>
          </a:xfrm>
          <a:prstGeom prst="rect">
            <a:avLst/>
          </a:prstGeom>
          <a:ln>
            <a:no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066" b="1">
                <a:solidFill>
                  <a:srgbClr val="333F50"/>
                </a:solidFill>
                <a:latin typeface="Arial" panose="020B0604020202020204" pitchFamily="34" charset="0"/>
                <a:cs typeface="Arial" panose="020B0604020202020204" pitchFamily="34" charset="0"/>
              </a:rPr>
              <a:t>($ 9,348)</a:t>
            </a:r>
          </a:p>
        </p:txBody>
      </p:sp>
      <p:sp>
        <p:nvSpPr>
          <p:cNvPr id="2" name="CuadroTexto 1">
            <a:extLst>
              <a:ext uri="{FF2B5EF4-FFF2-40B4-BE49-F238E27FC236}">
                <a16:creationId xmlns="" xmlns:a16="http://schemas.microsoft.com/office/drawing/2014/main" id="{034E53A1-AD24-0CA0-C9E0-0EC7CE0291FA}"/>
              </a:ext>
            </a:extLst>
          </p:cNvPr>
          <p:cNvSpPr txBox="1"/>
          <p:nvPr/>
        </p:nvSpPr>
        <p:spPr>
          <a:xfrm>
            <a:off x="348731" y="5792051"/>
            <a:ext cx="606291" cy="400110"/>
          </a:xfrm>
          <a:prstGeom prst="rect">
            <a:avLst/>
          </a:prstGeom>
          <a:solidFill>
            <a:srgbClr val="00B0F0"/>
          </a:solidFill>
        </p:spPr>
        <p:txBody>
          <a:bodyPr wrap="square" rtlCol="0">
            <a:spAutoFit/>
          </a:bodyPr>
          <a:lstStyle/>
          <a:p>
            <a:pPr algn="ctr"/>
            <a:r>
              <a:rPr lang="es-PE" sz="1000" b="1">
                <a:latin typeface="Arial" panose="020B0604020202020204" pitchFamily="34" charset="0"/>
                <a:cs typeface="Arial" panose="020B0604020202020204" pitchFamily="34" charset="0"/>
              </a:rPr>
              <a:t>2,379</a:t>
            </a:r>
          </a:p>
          <a:p>
            <a:r>
              <a:rPr lang="es-PE" sz="1000" b="1">
                <a:latin typeface="Arial" panose="020B0604020202020204" pitchFamily="34" charset="0"/>
                <a:cs typeface="Arial" panose="020B0604020202020204" pitchFamily="34" charset="0"/>
              </a:rPr>
              <a:t>($ 620)</a:t>
            </a:r>
          </a:p>
        </p:txBody>
      </p:sp>
      <p:sp>
        <p:nvSpPr>
          <p:cNvPr id="6" name="Rectángulo 5">
            <a:extLst>
              <a:ext uri="{FF2B5EF4-FFF2-40B4-BE49-F238E27FC236}">
                <a16:creationId xmlns="" xmlns:a16="http://schemas.microsoft.com/office/drawing/2014/main" id="{0C328021-B5AF-5C46-3637-2CFCCF0A5351}"/>
              </a:ext>
            </a:extLst>
          </p:cNvPr>
          <p:cNvSpPr/>
          <p:nvPr/>
        </p:nvSpPr>
        <p:spPr>
          <a:xfrm>
            <a:off x="5892862" y="6663467"/>
            <a:ext cx="91378" cy="929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 xmlns:a16="http://schemas.microsoft.com/office/drawing/2014/main" id="{34DCAC75-12DD-01EA-D2E0-7B0C61691969}"/>
              </a:ext>
            </a:extLst>
          </p:cNvPr>
          <p:cNvSpPr txBox="1"/>
          <p:nvPr/>
        </p:nvSpPr>
        <p:spPr>
          <a:xfrm>
            <a:off x="5984240" y="6568966"/>
            <a:ext cx="2646199" cy="246221"/>
          </a:xfrm>
          <a:prstGeom prst="rect">
            <a:avLst/>
          </a:prstGeom>
          <a:noFill/>
        </p:spPr>
        <p:txBody>
          <a:bodyPr wrap="square">
            <a:spAutoFit/>
          </a:bodyPr>
          <a:lstStyle/>
          <a:p>
            <a:r>
              <a:rPr lang="es-ES" sz="1000" i="1">
                <a:solidFill>
                  <a:schemeClr val="tx2">
                    <a:lumMod val="75000"/>
                  </a:schemeClr>
                </a:solidFill>
                <a:latin typeface="+mj-lt"/>
              </a:rPr>
              <a:t>Participación de la Educación Inicial</a:t>
            </a:r>
            <a:endParaRPr lang="es-PE" sz="1000">
              <a:solidFill>
                <a:schemeClr val="tx2">
                  <a:lumMod val="75000"/>
                </a:schemeClr>
              </a:solidFill>
              <a:latin typeface="+mj-lt"/>
            </a:endParaRPr>
          </a:p>
        </p:txBody>
      </p:sp>
    </p:spTree>
    <p:extLst>
      <p:ext uri="{BB962C8B-B14F-4D97-AF65-F5344CB8AC3E}">
        <p14:creationId xmlns:p14="http://schemas.microsoft.com/office/powerpoint/2010/main" val="781889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81D21FA0-68D9-5346-A91D-E0DE69E957CC}"/>
              </a:ext>
            </a:extLst>
          </p:cNvPr>
          <p:cNvSpPr>
            <a:spLocks noGrp="1"/>
          </p:cNvSpPr>
          <p:nvPr>
            <p:ph type="title"/>
          </p:nvPr>
        </p:nvSpPr>
        <p:spPr>
          <a:xfrm>
            <a:off x="1856817" y="2444437"/>
            <a:ext cx="9481580" cy="3122260"/>
          </a:xfrm>
        </p:spPr>
        <p:txBody>
          <a:bodyPr anchor="ctr"/>
          <a:lstStyle/>
          <a:p>
            <a:pPr algn="ctr"/>
            <a:r>
              <a:rPr lang="es-ES" sz="4000" b="1" dirty="0">
                <a:latin typeface="Century Gothic"/>
              </a:rPr>
              <a:t>Marco Teórico y Programático que ordena las Prestaciones y Servicios de Atención y Educación para la Primera Infancia (AEPI) en Perú</a:t>
            </a:r>
            <a:endParaRPr lang="es-PE" sz="4400" b="1" dirty="0">
              <a:latin typeface="Century Gothic"/>
            </a:endParaRPr>
          </a:p>
        </p:txBody>
      </p:sp>
      <p:sp>
        <p:nvSpPr>
          <p:cNvPr id="5" name="Marcador de texto 4">
            <a:extLst>
              <a:ext uri="{FF2B5EF4-FFF2-40B4-BE49-F238E27FC236}">
                <a16:creationId xmlns="" xmlns:a16="http://schemas.microsoft.com/office/drawing/2014/main" id="{F1E65062-3E30-6049-A5DA-265D50EEAEB5}"/>
              </a:ext>
            </a:extLst>
          </p:cNvPr>
          <p:cNvSpPr>
            <a:spLocks noGrp="1"/>
          </p:cNvSpPr>
          <p:nvPr>
            <p:ph type="body" idx="1"/>
          </p:nvPr>
        </p:nvSpPr>
        <p:spPr/>
        <p:txBody>
          <a:bodyPr/>
          <a:lstStyle/>
          <a:p>
            <a:pPr algn="ctr"/>
            <a:r>
              <a:rPr lang="es-PE">
                <a:solidFill>
                  <a:schemeClr val="bg1"/>
                </a:solidFill>
              </a:rPr>
              <a:t>I.</a:t>
            </a:r>
            <a:endParaRPr lang="es-PE" sz="4400">
              <a:solidFill>
                <a:schemeClr val="bg1"/>
              </a:solidFill>
              <a:ea typeface="+mj-ea"/>
              <a:cs typeface="+mj-cs"/>
            </a:endParaRPr>
          </a:p>
        </p:txBody>
      </p:sp>
    </p:spTree>
    <p:extLst>
      <p:ext uri="{BB962C8B-B14F-4D97-AF65-F5344CB8AC3E}">
        <p14:creationId xmlns:p14="http://schemas.microsoft.com/office/powerpoint/2010/main" val="1413994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81D21FA0-68D9-5346-A91D-E0DE69E957CC}"/>
              </a:ext>
            </a:extLst>
          </p:cNvPr>
          <p:cNvSpPr>
            <a:spLocks noGrp="1"/>
          </p:cNvSpPr>
          <p:nvPr>
            <p:ph type="title"/>
          </p:nvPr>
        </p:nvSpPr>
        <p:spPr>
          <a:xfrm>
            <a:off x="1923020" y="2454661"/>
            <a:ext cx="9481580" cy="2257290"/>
          </a:xfrm>
        </p:spPr>
        <p:txBody>
          <a:bodyPr anchor="ctr"/>
          <a:lstStyle/>
          <a:p>
            <a:pPr algn="ctr"/>
            <a:r>
              <a:rPr lang="es-ES" sz="4400" b="1"/>
              <a:t>Arreglos necesarios y desafío para hacer efectivo el financiamiento sostenible.</a:t>
            </a:r>
          </a:p>
        </p:txBody>
      </p:sp>
      <p:sp>
        <p:nvSpPr>
          <p:cNvPr id="5" name="Marcador de texto 4">
            <a:extLst>
              <a:ext uri="{FF2B5EF4-FFF2-40B4-BE49-F238E27FC236}">
                <a16:creationId xmlns="" xmlns:a16="http://schemas.microsoft.com/office/drawing/2014/main" id="{F1E65062-3E30-6049-A5DA-265D50EEAEB5}"/>
              </a:ext>
            </a:extLst>
          </p:cNvPr>
          <p:cNvSpPr>
            <a:spLocks noGrp="1"/>
          </p:cNvSpPr>
          <p:nvPr>
            <p:ph type="body" idx="1"/>
          </p:nvPr>
        </p:nvSpPr>
        <p:spPr>
          <a:xfrm>
            <a:off x="220705" y="2777568"/>
            <a:ext cx="1577718" cy="1500187"/>
          </a:xfrm>
        </p:spPr>
        <p:txBody>
          <a:bodyPr/>
          <a:lstStyle/>
          <a:p>
            <a:pPr algn="ctr"/>
            <a:r>
              <a:rPr lang="es-PE">
                <a:solidFill>
                  <a:schemeClr val="bg1"/>
                </a:solidFill>
              </a:rPr>
              <a:t>V.</a:t>
            </a:r>
            <a:endParaRPr lang="es-PE" sz="4400">
              <a:solidFill>
                <a:schemeClr val="bg1"/>
              </a:solidFill>
              <a:ea typeface="+mj-ea"/>
              <a:cs typeface="+mj-cs"/>
            </a:endParaRPr>
          </a:p>
        </p:txBody>
      </p:sp>
    </p:spTree>
    <p:extLst>
      <p:ext uri="{BB962C8B-B14F-4D97-AF65-F5344CB8AC3E}">
        <p14:creationId xmlns:p14="http://schemas.microsoft.com/office/powerpoint/2010/main" val="3300395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sz="3000"/>
              <a:t>Arreglos necesarios y </a:t>
            </a:r>
            <a:r>
              <a:rPr lang="es-ES" sz="3000" err="1"/>
              <a:t>desafios</a:t>
            </a:r>
            <a:endParaRPr lang="es-PE" sz="3000"/>
          </a:p>
        </p:txBody>
      </p:sp>
      <p:sp>
        <p:nvSpPr>
          <p:cNvPr id="9" name="Marcador de contenido 5">
            <a:extLst>
              <a:ext uri="{FF2B5EF4-FFF2-40B4-BE49-F238E27FC236}">
                <a16:creationId xmlns="" xmlns:a16="http://schemas.microsoft.com/office/drawing/2014/main" id="{D93C0BC9-63FA-E567-CFA1-B50136CF52CC}"/>
              </a:ext>
            </a:extLst>
          </p:cNvPr>
          <p:cNvSpPr txBox="1">
            <a:spLocks/>
          </p:cNvSpPr>
          <p:nvPr/>
        </p:nvSpPr>
        <p:spPr>
          <a:xfrm>
            <a:off x="578312" y="2309198"/>
            <a:ext cx="10584031" cy="39485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11643"/>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1643"/>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1643"/>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1643"/>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164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AutoNum type="arabicPeriod"/>
            </a:pPr>
            <a:r>
              <a:rPr lang="es-ES" sz="1800">
                <a:latin typeface="Century Gothic"/>
              </a:rPr>
              <a:t>Promover el uso del mecanismo de "Obras por impuestos" por parte de las empresas.</a:t>
            </a:r>
          </a:p>
          <a:p>
            <a:pPr marL="342900" indent="-342900" algn="just">
              <a:buFont typeface="Arial" panose="020B0604020202020204" pitchFamily="34" charset="0"/>
              <a:buAutoNum type="arabicPeriod"/>
            </a:pPr>
            <a:r>
              <a:rPr lang="es-ES" sz="1800">
                <a:latin typeface="Century Gothic"/>
              </a:rPr>
              <a:t>Evaluar la creación de nuevos productos o servicios en el ciclo II de la Educación básica regular (3 a 5 años) en los programas presupuestales y estrategias de Desarrollo Infantil Temprano enfoque de Presupuesto por Resultados (acompañamiento familiar y el cuidado extra familiar).</a:t>
            </a:r>
          </a:p>
          <a:p>
            <a:pPr marL="342900" indent="-342900" algn="just">
              <a:buFont typeface="Arial" panose="020B0604020202020204" pitchFamily="34" charset="0"/>
              <a:buAutoNum type="arabicPeriod"/>
            </a:pPr>
            <a:r>
              <a:rPr lang="es-ES" sz="1800">
                <a:latin typeface="Century Gothic"/>
              </a:rPr>
              <a:t>Lograr una mayor cobertura de la educación inicial en las zonas de selva y zonas desatendidas.</a:t>
            </a:r>
          </a:p>
          <a:p>
            <a:pPr marL="342900" indent="-342900" algn="just">
              <a:buFont typeface="Arial" panose="020B0604020202020204" pitchFamily="34" charset="0"/>
              <a:buAutoNum type="arabicPeriod"/>
            </a:pPr>
            <a:r>
              <a:rPr lang="es-ES" sz="1800">
                <a:latin typeface="Century Gothic"/>
              </a:rPr>
              <a:t>Definir estrategias multisectoriales consensuadas sobre la atención de los niños y niñas de 0 a 2 años.</a:t>
            </a:r>
            <a:endParaRPr lang="es-ES">
              <a:latin typeface="Century Gothic"/>
            </a:endParaRPr>
          </a:p>
        </p:txBody>
      </p:sp>
    </p:spTree>
    <p:extLst>
      <p:ext uri="{BB962C8B-B14F-4D97-AF65-F5344CB8AC3E}">
        <p14:creationId xmlns:p14="http://schemas.microsoft.com/office/powerpoint/2010/main" val="2324939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81D21FA0-68D9-5346-A91D-E0DE69E957CC}"/>
              </a:ext>
            </a:extLst>
          </p:cNvPr>
          <p:cNvSpPr>
            <a:spLocks noGrp="1"/>
          </p:cNvSpPr>
          <p:nvPr>
            <p:ph type="title"/>
          </p:nvPr>
        </p:nvSpPr>
        <p:spPr>
          <a:xfrm>
            <a:off x="1869873" y="2513648"/>
            <a:ext cx="9481580" cy="1722188"/>
          </a:xfrm>
        </p:spPr>
        <p:txBody>
          <a:bodyPr/>
          <a:lstStyle/>
          <a:p>
            <a:pPr algn="ctr"/>
            <a:r>
              <a:rPr lang="es-PE" sz="4400" b="1"/>
              <a:t>Conclusiones y Recomendaciones</a:t>
            </a:r>
            <a:r>
              <a:rPr lang="es-PE" sz="4600" b="1">
                <a:latin typeface="Century Gothic"/>
              </a:rPr>
              <a:t> </a:t>
            </a:r>
          </a:p>
        </p:txBody>
      </p:sp>
      <p:sp>
        <p:nvSpPr>
          <p:cNvPr id="5" name="Marcador de texto 4">
            <a:extLst>
              <a:ext uri="{FF2B5EF4-FFF2-40B4-BE49-F238E27FC236}">
                <a16:creationId xmlns="" xmlns:a16="http://schemas.microsoft.com/office/drawing/2014/main" id="{F1E65062-3E30-6049-A5DA-265D50EEAEB5}"/>
              </a:ext>
            </a:extLst>
          </p:cNvPr>
          <p:cNvSpPr>
            <a:spLocks noGrp="1"/>
          </p:cNvSpPr>
          <p:nvPr>
            <p:ph type="body" idx="1"/>
          </p:nvPr>
        </p:nvSpPr>
        <p:spPr>
          <a:xfrm>
            <a:off x="933174" y="2735649"/>
            <a:ext cx="1873399" cy="1500187"/>
          </a:xfrm>
        </p:spPr>
        <p:txBody>
          <a:bodyPr/>
          <a:lstStyle/>
          <a:p>
            <a:pPr algn="ctr"/>
            <a:r>
              <a:rPr lang="es-PE">
                <a:solidFill>
                  <a:schemeClr val="bg1"/>
                </a:solidFill>
              </a:rPr>
              <a:t>VI.</a:t>
            </a:r>
            <a:endParaRPr lang="es-PE" sz="4400">
              <a:solidFill>
                <a:schemeClr val="bg1"/>
              </a:solidFill>
              <a:ea typeface="+mj-ea"/>
              <a:cs typeface="+mj-cs"/>
            </a:endParaRPr>
          </a:p>
        </p:txBody>
      </p:sp>
    </p:spTree>
    <p:extLst>
      <p:ext uri="{BB962C8B-B14F-4D97-AF65-F5344CB8AC3E}">
        <p14:creationId xmlns:p14="http://schemas.microsoft.com/office/powerpoint/2010/main" val="1386731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p:cNvSpPr>
            <a:spLocks noGrp="1"/>
          </p:cNvSpPr>
          <p:nvPr>
            <p:ph sz="half" idx="2"/>
          </p:nvPr>
        </p:nvSpPr>
        <p:spPr>
          <a:xfrm>
            <a:off x="804734" y="2126318"/>
            <a:ext cx="10584031" cy="3948528"/>
          </a:xfrm>
        </p:spPr>
        <p:txBody>
          <a:bodyPr vert="horz" lIns="91440" tIns="45720" rIns="91440" bIns="45720" rtlCol="0" anchor="t">
            <a:noAutofit/>
          </a:bodyPr>
          <a:lstStyle/>
          <a:p>
            <a:pPr marL="342900" indent="-342900" algn="just">
              <a:buAutoNum type="arabicPeriod"/>
            </a:pPr>
            <a:r>
              <a:rPr lang="es-ES" sz="1800">
                <a:latin typeface="Century Gothic"/>
              </a:rPr>
              <a:t>Si bien se han dado avances importantes en el logro de los objetivos sobre el Desarrollo Infantil temprano, aún queda un largo camino por recorrer. La pandemia represento muchas veces un retroceso en lo avanzado.</a:t>
            </a:r>
            <a:endParaRPr lang="es-ES"/>
          </a:p>
          <a:p>
            <a:pPr marL="342900" indent="-342900" algn="just">
              <a:buAutoNum type="arabicPeriod"/>
            </a:pPr>
            <a:r>
              <a:rPr lang="es-ES" sz="1800">
                <a:latin typeface="Century Gothic"/>
              </a:rPr>
              <a:t>En cuanto al acceso a la educación inicial para niños de 3 a 5 años, persisten brechas importantes sobre todo para poblaciones más pobres y de zonas de la selva. </a:t>
            </a:r>
          </a:p>
          <a:p>
            <a:pPr marL="342900" indent="-342900" algn="just">
              <a:buAutoNum type="arabicPeriod"/>
            </a:pPr>
            <a:r>
              <a:rPr lang="es-ES" sz="1800">
                <a:latin typeface="Century Gothic"/>
              </a:rPr>
              <a:t>La pandemia de Covid-19 ha afectado el perfil de acceso entre zonas urbanas y rurales, y por regiones (reduciéndose significativamente en la costa).</a:t>
            </a:r>
            <a:endParaRPr lang="es-ES"/>
          </a:p>
          <a:p>
            <a:pPr marL="342900" indent="-342900" algn="just">
              <a:buAutoNum type="arabicPeriod"/>
            </a:pPr>
            <a:r>
              <a:rPr lang="es-ES" sz="1800">
                <a:latin typeface="Century Gothic"/>
              </a:rPr>
              <a:t>En relación a la calidad estructural de las IEI, la mayoría de las IEI públicas tienen condiciones adecuadas de seguridad, limpieza, higiene y SSHH, aunque por debajo de las IEI privadas. En su mayoría cuentan con cantidades adecuadas de sectores de juego y de materiales dentro estos. Además, existe una baja ocurrencia de actividades curriculares de ciencias, matemáticas y comunicación (y con bajos niveles de efectividad), y una mayor ocurrencia de actividades artísticas. </a:t>
            </a:r>
            <a:endParaRPr lang="es-ES">
              <a:latin typeface="Century Gothic"/>
            </a:endParaRPr>
          </a:p>
        </p:txBody>
      </p:sp>
      <p:sp>
        <p:nvSpPr>
          <p:cNvPr id="3" name="Título 25">
            <a:extLst>
              <a:ext uri="{FF2B5EF4-FFF2-40B4-BE49-F238E27FC236}">
                <a16:creationId xmlns="" xmlns:a16="http://schemas.microsoft.com/office/drawing/2014/main" id="{B6B24F4F-3C31-DB05-70D4-FB4408D0028F}"/>
              </a:ext>
            </a:extLst>
          </p:cNvPr>
          <p:cNvSpPr>
            <a:spLocks noGrp="1"/>
          </p:cNvSpPr>
          <p:nvPr>
            <p:ph type="title"/>
          </p:nvPr>
        </p:nvSpPr>
        <p:spPr>
          <a:xfrm>
            <a:off x="657552" y="947373"/>
            <a:ext cx="7386320" cy="405334"/>
          </a:xfrm>
        </p:spPr>
        <p:txBody>
          <a:bodyPr>
            <a:normAutofit fontScale="90000"/>
          </a:bodyPr>
          <a:lstStyle/>
          <a:p>
            <a:r>
              <a:rPr lang="es-PE" sz="2800">
                <a:latin typeface="Century Gothic"/>
              </a:rPr>
              <a:t>Principales conclusiones</a:t>
            </a:r>
            <a:endParaRPr lang="es-PE" sz="2800"/>
          </a:p>
        </p:txBody>
      </p:sp>
    </p:spTree>
    <p:extLst>
      <p:ext uri="{BB962C8B-B14F-4D97-AF65-F5344CB8AC3E}">
        <p14:creationId xmlns:p14="http://schemas.microsoft.com/office/powerpoint/2010/main" val="2495728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p:cNvSpPr>
            <a:spLocks noGrp="1"/>
          </p:cNvSpPr>
          <p:nvPr>
            <p:ph sz="half" idx="2"/>
          </p:nvPr>
        </p:nvSpPr>
        <p:spPr>
          <a:xfrm>
            <a:off x="804734" y="2061004"/>
            <a:ext cx="10625220" cy="3948528"/>
          </a:xfrm>
        </p:spPr>
        <p:txBody>
          <a:bodyPr vert="horz" lIns="91440" tIns="45720" rIns="91440" bIns="45720" rtlCol="0" anchor="t">
            <a:noAutofit/>
          </a:bodyPr>
          <a:lstStyle/>
          <a:p>
            <a:pPr marL="342900" indent="-342900" algn="just">
              <a:buAutoNum type="arabicPeriod"/>
            </a:pPr>
            <a:r>
              <a:rPr lang="es-ES" sz="1800">
                <a:latin typeface="Century Gothic"/>
              </a:rPr>
              <a:t>Respecto a las prácticas pedagógicas transversales en las IEI, las estrategias que tienen mayor frecuencia son: 1) Conducción de actividades dirigidas al grupo completo por encima de estrategias de trabajo colaborativo en grupos pequeños, 2) Formulación de preguntas cerradas por la docente/promotora a fin de evocar respuestas únicas o específicas por parte de los niños, en vez de promover que elaboren opiniones personales, y 3) Retroalimentación elemental (brindar la respuesta correcta) ante dudas, dificultades o errores. </a:t>
            </a:r>
            <a:endParaRPr lang="es-ES"/>
          </a:p>
          <a:p>
            <a:pPr marL="342900" indent="-342900" algn="just">
              <a:buAutoNum type="arabicPeriod"/>
            </a:pPr>
            <a:r>
              <a:rPr lang="es-ES" sz="1800">
                <a:latin typeface="Century Gothic"/>
              </a:rPr>
              <a:t>Al interior de las aulas conviven tanto interacciones positivas entre docente/promotora y estudiantes, como también interacciones negativas verbales (amenazas) y físicas (uso de la fuerza para redirigir). También se observan interacciones negativas (agresiones físicas o daño intencional a la propiedad de otra persona).</a:t>
            </a:r>
          </a:p>
          <a:p>
            <a:pPr marL="342900" indent="-342900" algn="just">
              <a:buAutoNum type="arabicPeriod"/>
            </a:pPr>
            <a:r>
              <a:rPr lang="es-ES" sz="1800">
                <a:latin typeface="Century Gothic"/>
              </a:rPr>
              <a:t>El financiamiento de brechas se está dando de manera progresiva y constante; en este sentido, el</a:t>
            </a:r>
            <a:r>
              <a:rPr lang="es-ES" sz="1800">
                <a:solidFill>
                  <a:srgbClr val="333F50"/>
                </a:solidFill>
                <a:latin typeface="Century Gothic"/>
              </a:rPr>
              <a:t> presupuesto de Educación en el 2023 ha crecido en un 60% respecto al presupuesto del 2017.</a:t>
            </a:r>
            <a:endParaRPr lang="es-ES"/>
          </a:p>
          <a:p>
            <a:pPr marL="342900" indent="-342900" algn="just">
              <a:buAutoNum type="arabicPeriod"/>
            </a:pPr>
            <a:r>
              <a:rPr lang="es-ES" sz="1800">
                <a:solidFill>
                  <a:srgbClr val="333F50"/>
                </a:solidFill>
                <a:latin typeface="Century Gothic"/>
              </a:rPr>
              <a:t>Para 2023, el presupuesto de educación asciende a S/ 41,966 millones ($10,929 millones), lo que representa el 4.08% del PBI. Ello significa un crecimiento del 17%, respecto al 2022.</a:t>
            </a:r>
            <a:endParaRPr lang="es-ES">
              <a:latin typeface="Century Gothic"/>
            </a:endParaRPr>
          </a:p>
        </p:txBody>
      </p:sp>
      <p:sp>
        <p:nvSpPr>
          <p:cNvPr id="3" name="Título 25">
            <a:extLst>
              <a:ext uri="{FF2B5EF4-FFF2-40B4-BE49-F238E27FC236}">
                <a16:creationId xmlns="" xmlns:a16="http://schemas.microsoft.com/office/drawing/2014/main" id="{A1F101EE-9006-92B9-8E7D-FCF57B1FA81F}"/>
              </a:ext>
            </a:extLst>
          </p:cNvPr>
          <p:cNvSpPr>
            <a:spLocks noGrp="1"/>
          </p:cNvSpPr>
          <p:nvPr>
            <p:ph type="title"/>
          </p:nvPr>
        </p:nvSpPr>
        <p:spPr>
          <a:xfrm>
            <a:off x="657552" y="947373"/>
            <a:ext cx="7386320" cy="405334"/>
          </a:xfrm>
        </p:spPr>
        <p:txBody>
          <a:bodyPr>
            <a:normAutofit fontScale="90000"/>
          </a:bodyPr>
          <a:lstStyle/>
          <a:p>
            <a:r>
              <a:rPr lang="es-PE" sz="2800">
                <a:latin typeface="Century Gothic"/>
              </a:rPr>
              <a:t>Principales conclusiones</a:t>
            </a:r>
            <a:endParaRPr lang="es-PE" sz="2800"/>
          </a:p>
        </p:txBody>
      </p:sp>
    </p:spTree>
    <p:extLst>
      <p:ext uri="{BB962C8B-B14F-4D97-AF65-F5344CB8AC3E}">
        <p14:creationId xmlns:p14="http://schemas.microsoft.com/office/powerpoint/2010/main" val="2449135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a:blip r:embed="rId2">
            <a:duotone>
              <a:prstClr val="black"/>
              <a:schemeClr val="tx2">
                <a:tint val="45000"/>
                <a:satMod val="400000"/>
              </a:schemeClr>
            </a:duotone>
          </a:blip>
          <a:stretch>
            <a:fillRect/>
          </a:stretch>
        </p:blipFill>
        <p:spPr>
          <a:xfrm>
            <a:off x="6164553" y="3310569"/>
            <a:ext cx="2054530" cy="2847079"/>
          </a:xfrm>
          <a:prstGeom prst="rect">
            <a:avLst/>
          </a:prstGeom>
          <a:ln>
            <a:noFill/>
          </a:ln>
          <a:effectLst>
            <a:outerShdw blurRad="292100" dist="139700" dir="2700000" algn="tl" rotWithShape="0">
              <a:srgbClr val="333333">
                <a:alpha val="65000"/>
              </a:srgbClr>
            </a:outerShdw>
          </a:effectLst>
        </p:spPr>
      </p:pic>
      <p:pic>
        <p:nvPicPr>
          <p:cNvPr id="22" name="Imagen 21"/>
          <p:cNvPicPr>
            <a:picLocks noChangeAspect="1"/>
          </p:cNvPicPr>
          <p:nvPr/>
        </p:nvPicPr>
        <p:blipFill>
          <a:blip r:embed="rId2">
            <a:duotone>
              <a:prstClr val="black"/>
              <a:schemeClr val="tx2">
                <a:tint val="45000"/>
                <a:satMod val="400000"/>
              </a:schemeClr>
            </a:duotone>
          </a:blip>
          <a:stretch>
            <a:fillRect/>
          </a:stretch>
        </p:blipFill>
        <p:spPr>
          <a:xfrm>
            <a:off x="6348246" y="3172184"/>
            <a:ext cx="2054530" cy="2847079"/>
          </a:xfrm>
          <a:prstGeom prst="rect">
            <a:avLst/>
          </a:prstGeom>
          <a:ln>
            <a:noFill/>
          </a:ln>
          <a:effectLst>
            <a:outerShdw blurRad="292100" dist="139700" dir="2700000" algn="tl" rotWithShape="0">
              <a:srgbClr val="333333">
                <a:alpha val="65000"/>
              </a:srgbClr>
            </a:outerShdw>
          </a:effectLst>
        </p:spPr>
      </p:pic>
      <p:pic>
        <p:nvPicPr>
          <p:cNvPr id="21" name="Imagen 20"/>
          <p:cNvPicPr>
            <a:picLocks noChangeAspect="1"/>
          </p:cNvPicPr>
          <p:nvPr/>
        </p:nvPicPr>
        <p:blipFill>
          <a:blip r:embed="rId2">
            <a:duotone>
              <a:prstClr val="black"/>
              <a:schemeClr val="tx2">
                <a:tint val="45000"/>
                <a:satMod val="400000"/>
              </a:schemeClr>
            </a:duotone>
          </a:blip>
          <a:stretch>
            <a:fillRect/>
          </a:stretch>
        </p:blipFill>
        <p:spPr>
          <a:xfrm>
            <a:off x="6494122" y="3073534"/>
            <a:ext cx="2054530" cy="2847079"/>
          </a:xfrm>
          <a:prstGeom prst="rect">
            <a:avLst/>
          </a:prstGeom>
          <a:ln>
            <a:noFill/>
          </a:ln>
          <a:effectLst>
            <a:outerShdw blurRad="292100" dist="139700" dir="2700000" algn="tl" rotWithShape="0">
              <a:srgbClr val="333333">
                <a:alpha val="65000"/>
              </a:srgbClr>
            </a:outerShdw>
          </a:effectLst>
        </p:spPr>
      </p:pic>
      <p:sp>
        <p:nvSpPr>
          <p:cNvPr id="3" name="Marcador de contenido 2"/>
          <p:cNvSpPr>
            <a:spLocks noGrp="1"/>
          </p:cNvSpPr>
          <p:nvPr>
            <p:ph sz="half" idx="1"/>
          </p:nvPr>
        </p:nvSpPr>
        <p:spPr>
          <a:xfrm>
            <a:off x="765771" y="3565352"/>
            <a:ext cx="3978245" cy="2654379"/>
          </a:xfrm>
        </p:spPr>
        <p:txBody>
          <a:bodyPr>
            <a:normAutofit fontScale="92500"/>
          </a:bodyPr>
          <a:lstStyle/>
          <a:p>
            <a:pPr marL="0" indent="0" algn="just">
              <a:buNone/>
            </a:pPr>
            <a:r>
              <a:rPr lang="es-ES" sz="1600" dirty="0">
                <a:latin typeface="+mn-lt"/>
              </a:rPr>
              <a:t>4.2  De aquí a 2030, asegurar que todas las niñas y todos los niños tengan acceso a servicios de atención y desarrollo en la primera infancia y educación preescolar de calidad, a fin de que estén preparados para la enseñanza primaria</a:t>
            </a:r>
            <a:r>
              <a:rPr lang="es-PE" sz="1600" dirty="0">
                <a:latin typeface="+mn-lt"/>
              </a:rPr>
              <a:t>.</a:t>
            </a:r>
          </a:p>
          <a:p>
            <a:pPr marL="0" indent="0" algn="just">
              <a:buNone/>
            </a:pPr>
            <a:r>
              <a:rPr lang="es-ES" sz="1600" dirty="0">
                <a:latin typeface="+mn-lt"/>
              </a:rPr>
              <a:t>4.8  Construir y adecuar instalaciones educativas que tengan en cuenta las necesidades de los niños y las personas con discapacidad y las diferencias de género, y que ofrezcan entornos de aprendizaje seguros, no violentos, inclusivos y eficaces para todos.</a:t>
            </a:r>
            <a:endParaRPr lang="es-PE" sz="1600" dirty="0">
              <a:latin typeface="+mn-lt"/>
            </a:endParaRPr>
          </a:p>
        </p:txBody>
      </p:sp>
      <p:sp>
        <p:nvSpPr>
          <p:cNvPr id="6" name="Título 3"/>
          <p:cNvSpPr>
            <a:spLocks noGrp="1"/>
          </p:cNvSpPr>
          <p:nvPr>
            <p:ph type="title"/>
          </p:nvPr>
        </p:nvSpPr>
        <p:spPr>
          <a:xfrm>
            <a:off x="552261" y="854949"/>
            <a:ext cx="11343992" cy="462947"/>
          </a:xfrm>
        </p:spPr>
        <p:txBody>
          <a:bodyPr>
            <a:normAutofit fontScale="90000"/>
          </a:bodyPr>
          <a:lstStyle/>
          <a:p>
            <a:pPr algn="ctr"/>
            <a:r>
              <a:rPr lang="es-ES" sz="2800" dirty="0">
                <a:solidFill>
                  <a:schemeClr val="bg2">
                    <a:lumMod val="75000"/>
                  </a:schemeClr>
                </a:solidFill>
                <a:latin typeface="+mn-lt"/>
              </a:rPr>
              <a:t>Marco Teórico y Normativo</a:t>
            </a:r>
            <a:endParaRPr lang="es-PE" sz="2800" dirty="0">
              <a:solidFill>
                <a:schemeClr val="bg2">
                  <a:lumMod val="75000"/>
                </a:schemeClr>
              </a:solidFill>
              <a:latin typeface="+mn-lt"/>
            </a:endParaRPr>
          </a:p>
        </p:txBody>
      </p:sp>
      <p:sp>
        <p:nvSpPr>
          <p:cNvPr id="7" name="Rectángulo 6"/>
          <p:cNvSpPr/>
          <p:nvPr/>
        </p:nvSpPr>
        <p:spPr>
          <a:xfrm>
            <a:off x="1806607" y="1353287"/>
            <a:ext cx="8883329" cy="523220"/>
          </a:xfrm>
          <a:prstGeom prst="rect">
            <a:avLst/>
          </a:prstGeom>
        </p:spPr>
        <p:txBody>
          <a:bodyPr wrap="none">
            <a:spAutoFit/>
          </a:bodyPr>
          <a:lstStyle/>
          <a:p>
            <a:r>
              <a:rPr lang="es-ES" sz="2800" b="1" dirty="0"/>
              <a:t>Atención y Educación de la Primera Infancia en Perú (AEPI)</a:t>
            </a:r>
            <a:endParaRPr lang="es-PE" sz="2800" b="1" dirty="0"/>
          </a:p>
        </p:txBody>
      </p:sp>
      <p:sp>
        <p:nvSpPr>
          <p:cNvPr id="10" name="Cerrar llave 9"/>
          <p:cNvSpPr/>
          <p:nvPr/>
        </p:nvSpPr>
        <p:spPr>
          <a:xfrm>
            <a:off x="4653481" y="2696473"/>
            <a:ext cx="389299" cy="356316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11" name="Rectángulo 10"/>
          <p:cNvSpPr/>
          <p:nvPr/>
        </p:nvSpPr>
        <p:spPr>
          <a:xfrm>
            <a:off x="765771" y="6603376"/>
            <a:ext cx="11130482" cy="184666"/>
          </a:xfrm>
          <a:prstGeom prst="rect">
            <a:avLst/>
          </a:prstGeom>
        </p:spPr>
        <p:txBody>
          <a:bodyPr wrap="square">
            <a:spAutoFit/>
          </a:bodyPr>
          <a:lstStyle/>
          <a:p>
            <a:pPr algn="ctr"/>
            <a:r>
              <a:rPr lang="es-ES" sz="600"/>
              <a:t>Fuente: </a:t>
            </a:r>
            <a:r>
              <a:rPr lang="es-ES" sz="600">
                <a:hlinkClick r:id="rId3"/>
              </a:rPr>
              <a:t>https://www.un.org/sustainabledevelopment/es/education</a:t>
            </a:r>
            <a:r>
              <a:rPr lang="es-PE" sz="600"/>
              <a:t> / </a:t>
            </a:r>
            <a:r>
              <a:rPr lang="es-PE" sz="600">
                <a:hlinkClick r:id="rId4"/>
              </a:rPr>
              <a:t>https://centroderecursos.cultura.pe/es/registrobibliografico/plan-nacional-de-acci%C3%B3n-por-la-infancia-y-la-adolescencia-2012-%E2%80%93-2021-pnaia</a:t>
            </a:r>
            <a:r>
              <a:rPr lang="es-PE" sz="600"/>
              <a:t> / </a:t>
            </a:r>
            <a:r>
              <a:rPr lang="es-PE" sz="600">
                <a:hlinkClick r:id="rId5"/>
              </a:rPr>
              <a:t>https://www.gob.pe/institucion/mimp/normas-legales/1985697-008-2021-mimp</a:t>
            </a:r>
            <a:r>
              <a:rPr lang="es-PE" sz="600"/>
              <a:t>   </a:t>
            </a:r>
          </a:p>
        </p:txBody>
      </p:sp>
      <p:pic>
        <p:nvPicPr>
          <p:cNvPr id="12" name="Imagen 11"/>
          <p:cNvPicPr>
            <a:picLocks noChangeAspect="1"/>
          </p:cNvPicPr>
          <p:nvPr/>
        </p:nvPicPr>
        <p:blipFill rotWithShape="1">
          <a:blip r:embed="rId6"/>
          <a:srcRect l="33787" t="19274" r="38217" b="13136"/>
          <a:stretch/>
        </p:blipFill>
        <p:spPr>
          <a:xfrm>
            <a:off x="9433711" y="2889520"/>
            <a:ext cx="2318138" cy="3215108"/>
          </a:xfrm>
          <a:prstGeom prst="rect">
            <a:avLst/>
          </a:prstGeom>
          <a:ln>
            <a:noFill/>
          </a:ln>
          <a:effectLst>
            <a:outerShdw blurRad="292100" dist="139700" dir="2700000" algn="tl" rotWithShape="0">
              <a:srgbClr val="333333">
                <a:alpha val="65000"/>
              </a:srgbClr>
            </a:outerShdw>
          </a:effectLst>
        </p:spPr>
      </p:pic>
      <p:sp>
        <p:nvSpPr>
          <p:cNvPr id="13" name="Flecha a la derecha con muesca 12"/>
          <p:cNvSpPr/>
          <p:nvPr/>
        </p:nvSpPr>
        <p:spPr>
          <a:xfrm>
            <a:off x="8819676" y="4240843"/>
            <a:ext cx="488887" cy="438215"/>
          </a:xfrm>
          <a:prstGeom prst="notched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PE"/>
          </a:p>
        </p:txBody>
      </p:sp>
      <p:pic>
        <p:nvPicPr>
          <p:cNvPr id="1026" name="Picture 2" descr="Resultado de imagen para objetivos de desarrollo sostenib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062" y="2479206"/>
            <a:ext cx="1016545" cy="101654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8"/>
          <a:stretch>
            <a:fillRect/>
          </a:stretch>
        </p:blipFill>
        <p:spPr>
          <a:xfrm>
            <a:off x="1870518" y="2828943"/>
            <a:ext cx="2782963" cy="481626"/>
          </a:xfrm>
          <a:prstGeom prst="rect">
            <a:avLst/>
          </a:prstGeom>
        </p:spPr>
      </p:pic>
      <p:cxnSp>
        <p:nvCxnSpPr>
          <p:cNvPr id="16" name="Conector recto de flecha 15"/>
          <p:cNvCxnSpPr/>
          <p:nvPr/>
        </p:nvCxnSpPr>
        <p:spPr>
          <a:xfrm>
            <a:off x="5486400" y="6323535"/>
            <a:ext cx="6409853" cy="3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Imagen 18"/>
          <p:cNvPicPr>
            <a:picLocks noChangeAspect="1"/>
          </p:cNvPicPr>
          <p:nvPr/>
        </p:nvPicPr>
        <p:blipFill>
          <a:blip r:embed="rId2"/>
          <a:stretch>
            <a:fillRect/>
          </a:stretch>
        </p:blipFill>
        <p:spPr>
          <a:xfrm>
            <a:off x="6639998" y="3012268"/>
            <a:ext cx="2054530" cy="2847079"/>
          </a:xfrm>
          <a:prstGeom prst="rect">
            <a:avLst/>
          </a:prstGeom>
          <a:ln>
            <a:noFill/>
          </a:ln>
          <a:effectLst>
            <a:outerShdw blurRad="292100" dist="139700" dir="2700000" algn="tl" rotWithShape="0">
              <a:srgbClr val="333333">
                <a:alpha val="65000"/>
              </a:srgbClr>
            </a:outerShdw>
          </a:effectLst>
        </p:spPr>
      </p:pic>
      <p:sp>
        <p:nvSpPr>
          <p:cNvPr id="26" name="CuadroTexto 25"/>
          <p:cNvSpPr txBox="1"/>
          <p:nvPr/>
        </p:nvSpPr>
        <p:spPr>
          <a:xfrm>
            <a:off x="5567881" y="6354878"/>
            <a:ext cx="748923" cy="246221"/>
          </a:xfrm>
          <a:prstGeom prst="rect">
            <a:avLst/>
          </a:prstGeom>
          <a:noFill/>
        </p:spPr>
        <p:txBody>
          <a:bodyPr wrap="none" rtlCol="0">
            <a:spAutoFit/>
          </a:bodyPr>
          <a:lstStyle/>
          <a:p>
            <a:r>
              <a:rPr lang="es-PE" sz="1000" dirty="0">
                <a:solidFill>
                  <a:schemeClr val="accent1"/>
                </a:solidFill>
              </a:rPr>
              <a:t>1992-1995</a:t>
            </a:r>
          </a:p>
        </p:txBody>
      </p:sp>
      <p:sp>
        <p:nvSpPr>
          <p:cNvPr id="29" name="Rectángulo 28"/>
          <p:cNvSpPr/>
          <p:nvPr/>
        </p:nvSpPr>
        <p:spPr>
          <a:xfrm>
            <a:off x="5760907" y="6252828"/>
            <a:ext cx="45719" cy="11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00"/>
          </a:p>
        </p:txBody>
      </p:sp>
      <p:sp>
        <p:nvSpPr>
          <p:cNvPr id="31" name="CuadroTexto 30"/>
          <p:cNvSpPr txBox="1"/>
          <p:nvPr/>
        </p:nvSpPr>
        <p:spPr>
          <a:xfrm>
            <a:off x="6348246" y="6362884"/>
            <a:ext cx="748923" cy="246221"/>
          </a:xfrm>
          <a:prstGeom prst="rect">
            <a:avLst/>
          </a:prstGeom>
          <a:noFill/>
        </p:spPr>
        <p:txBody>
          <a:bodyPr wrap="none" rtlCol="0">
            <a:spAutoFit/>
          </a:bodyPr>
          <a:lstStyle/>
          <a:p>
            <a:r>
              <a:rPr lang="es-PE" sz="1000">
                <a:solidFill>
                  <a:schemeClr val="accent1"/>
                </a:solidFill>
              </a:rPr>
              <a:t>1996-2000</a:t>
            </a:r>
          </a:p>
        </p:txBody>
      </p:sp>
      <p:sp>
        <p:nvSpPr>
          <p:cNvPr id="32" name="Rectángulo 31"/>
          <p:cNvSpPr/>
          <p:nvPr/>
        </p:nvSpPr>
        <p:spPr>
          <a:xfrm>
            <a:off x="6740139" y="6259640"/>
            <a:ext cx="45719" cy="11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00"/>
          </a:p>
        </p:txBody>
      </p:sp>
      <p:sp>
        <p:nvSpPr>
          <p:cNvPr id="33" name="CuadroTexto 32"/>
          <p:cNvSpPr txBox="1"/>
          <p:nvPr/>
        </p:nvSpPr>
        <p:spPr>
          <a:xfrm>
            <a:off x="7151434" y="6362883"/>
            <a:ext cx="748923" cy="246221"/>
          </a:xfrm>
          <a:prstGeom prst="rect">
            <a:avLst/>
          </a:prstGeom>
          <a:noFill/>
        </p:spPr>
        <p:txBody>
          <a:bodyPr wrap="none" rtlCol="0">
            <a:spAutoFit/>
          </a:bodyPr>
          <a:lstStyle/>
          <a:p>
            <a:r>
              <a:rPr lang="es-PE" sz="1000">
                <a:solidFill>
                  <a:schemeClr val="accent1"/>
                </a:solidFill>
              </a:rPr>
              <a:t>2002-2010</a:t>
            </a:r>
          </a:p>
        </p:txBody>
      </p:sp>
      <p:sp>
        <p:nvSpPr>
          <p:cNvPr id="34" name="CuadroTexto 33"/>
          <p:cNvSpPr txBox="1"/>
          <p:nvPr/>
        </p:nvSpPr>
        <p:spPr>
          <a:xfrm>
            <a:off x="8376141" y="6353557"/>
            <a:ext cx="748923" cy="246221"/>
          </a:xfrm>
          <a:prstGeom prst="rect">
            <a:avLst/>
          </a:prstGeom>
          <a:noFill/>
        </p:spPr>
        <p:txBody>
          <a:bodyPr wrap="none" rtlCol="0">
            <a:spAutoFit/>
          </a:bodyPr>
          <a:lstStyle/>
          <a:p>
            <a:r>
              <a:rPr lang="es-PE" sz="1000">
                <a:solidFill>
                  <a:schemeClr val="accent1"/>
                </a:solidFill>
              </a:rPr>
              <a:t>2012-2021</a:t>
            </a:r>
          </a:p>
        </p:txBody>
      </p:sp>
      <p:sp>
        <p:nvSpPr>
          <p:cNvPr id="35" name="CuadroTexto 34"/>
          <p:cNvSpPr txBox="1"/>
          <p:nvPr/>
        </p:nvSpPr>
        <p:spPr>
          <a:xfrm>
            <a:off x="9384119" y="6360898"/>
            <a:ext cx="748923" cy="246221"/>
          </a:xfrm>
          <a:prstGeom prst="rect">
            <a:avLst/>
          </a:prstGeom>
          <a:noFill/>
        </p:spPr>
        <p:txBody>
          <a:bodyPr wrap="none" rtlCol="0">
            <a:spAutoFit/>
          </a:bodyPr>
          <a:lstStyle/>
          <a:p>
            <a:r>
              <a:rPr lang="es-PE" sz="1000">
                <a:solidFill>
                  <a:schemeClr val="accent1"/>
                </a:solidFill>
              </a:rPr>
              <a:t>2022-2030</a:t>
            </a:r>
          </a:p>
        </p:txBody>
      </p:sp>
      <p:sp>
        <p:nvSpPr>
          <p:cNvPr id="36" name="Rectángulo 35"/>
          <p:cNvSpPr/>
          <p:nvPr/>
        </p:nvSpPr>
        <p:spPr>
          <a:xfrm>
            <a:off x="7507690" y="6267761"/>
            <a:ext cx="45719" cy="11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00"/>
          </a:p>
        </p:txBody>
      </p:sp>
      <p:sp>
        <p:nvSpPr>
          <p:cNvPr id="37" name="Rectángulo 36"/>
          <p:cNvSpPr/>
          <p:nvPr/>
        </p:nvSpPr>
        <p:spPr>
          <a:xfrm>
            <a:off x="8722176" y="6260478"/>
            <a:ext cx="45719" cy="11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00"/>
          </a:p>
        </p:txBody>
      </p:sp>
      <p:sp>
        <p:nvSpPr>
          <p:cNvPr id="38" name="Rectángulo 37"/>
          <p:cNvSpPr/>
          <p:nvPr/>
        </p:nvSpPr>
        <p:spPr>
          <a:xfrm>
            <a:off x="9756559" y="6278857"/>
            <a:ext cx="45719" cy="11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00"/>
          </a:p>
        </p:txBody>
      </p:sp>
      <p:sp>
        <p:nvSpPr>
          <p:cNvPr id="2" name="CuadroTexto 1"/>
          <p:cNvSpPr txBox="1"/>
          <p:nvPr/>
        </p:nvSpPr>
        <p:spPr>
          <a:xfrm>
            <a:off x="10592780" y="5885048"/>
            <a:ext cx="1213794" cy="230832"/>
          </a:xfrm>
          <a:prstGeom prst="rect">
            <a:avLst/>
          </a:prstGeom>
          <a:noFill/>
        </p:spPr>
        <p:txBody>
          <a:bodyPr wrap="none" rtlCol="0">
            <a:spAutoFit/>
          </a:bodyPr>
          <a:lstStyle/>
          <a:p>
            <a:pPr algn="ctr"/>
            <a:r>
              <a:rPr lang="es-PE" sz="900">
                <a:solidFill>
                  <a:schemeClr val="bg2">
                    <a:lumMod val="50000"/>
                  </a:schemeClr>
                </a:solidFill>
                <a:latin typeface="Arial Narrow" panose="020B0606020202030204" pitchFamily="34" charset="0"/>
              </a:rPr>
              <a:t>D.S. N° 008-2021-MIMP</a:t>
            </a:r>
          </a:p>
        </p:txBody>
      </p:sp>
      <p:sp>
        <p:nvSpPr>
          <p:cNvPr id="4" name="Elipse 3"/>
          <p:cNvSpPr/>
          <p:nvPr/>
        </p:nvSpPr>
        <p:spPr>
          <a:xfrm>
            <a:off x="5683546" y="6085550"/>
            <a:ext cx="196833" cy="15501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PE" sz="1200" dirty="0" smtClean="0"/>
              <a:t>1</a:t>
            </a:r>
            <a:endParaRPr lang="es-PE" dirty="0"/>
          </a:p>
        </p:txBody>
      </p:sp>
      <p:sp>
        <p:nvSpPr>
          <p:cNvPr id="28" name="Elipse 27"/>
          <p:cNvSpPr/>
          <p:nvPr/>
        </p:nvSpPr>
        <p:spPr>
          <a:xfrm>
            <a:off x="6664581" y="6124820"/>
            <a:ext cx="196833" cy="15501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PE" sz="1200" dirty="0" smtClean="0"/>
              <a:t>2</a:t>
            </a:r>
            <a:endParaRPr lang="es-PE" sz="1200" dirty="0"/>
          </a:p>
        </p:txBody>
      </p:sp>
      <p:sp>
        <p:nvSpPr>
          <p:cNvPr id="30" name="Elipse 29"/>
          <p:cNvSpPr/>
          <p:nvPr/>
        </p:nvSpPr>
        <p:spPr>
          <a:xfrm>
            <a:off x="7440062" y="6133735"/>
            <a:ext cx="196833" cy="15501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PE" sz="1200" dirty="0"/>
              <a:t>3</a:t>
            </a:r>
          </a:p>
        </p:txBody>
      </p:sp>
      <p:sp>
        <p:nvSpPr>
          <p:cNvPr id="39" name="Elipse 38"/>
          <p:cNvSpPr/>
          <p:nvPr/>
        </p:nvSpPr>
        <p:spPr>
          <a:xfrm>
            <a:off x="8646618" y="6123845"/>
            <a:ext cx="196833" cy="15501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PE" sz="1200" dirty="0" smtClean="0"/>
              <a:t>4</a:t>
            </a:r>
            <a:endParaRPr lang="es-PE" sz="1200" dirty="0"/>
          </a:p>
        </p:txBody>
      </p:sp>
    </p:spTree>
    <p:extLst>
      <p:ext uri="{BB962C8B-B14F-4D97-AF65-F5344CB8AC3E}">
        <p14:creationId xmlns:p14="http://schemas.microsoft.com/office/powerpoint/2010/main" val="414021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37663" y="1431535"/>
            <a:ext cx="12621376" cy="523220"/>
          </a:xfrm>
          <a:prstGeom prst="rect">
            <a:avLst/>
          </a:prstGeom>
        </p:spPr>
        <p:txBody>
          <a:bodyPr wrap="square">
            <a:spAutoFit/>
          </a:bodyPr>
          <a:lstStyle/>
          <a:p>
            <a:r>
              <a:rPr lang="es-ES" sz="2800" b="1" dirty="0"/>
              <a:t>“Política Nacional Multisectorial para las Niñas, Niños y Adolescentes 2030”</a:t>
            </a:r>
            <a:endParaRPr lang="es-PE" sz="2800" b="1" dirty="0"/>
          </a:p>
        </p:txBody>
      </p:sp>
      <p:sp>
        <p:nvSpPr>
          <p:cNvPr id="11" name="Rectángulo 10"/>
          <p:cNvSpPr/>
          <p:nvPr/>
        </p:nvSpPr>
        <p:spPr>
          <a:xfrm>
            <a:off x="765771" y="6603376"/>
            <a:ext cx="11130482" cy="200055"/>
          </a:xfrm>
          <a:prstGeom prst="rect">
            <a:avLst/>
          </a:prstGeom>
        </p:spPr>
        <p:txBody>
          <a:bodyPr wrap="square">
            <a:spAutoFit/>
          </a:bodyPr>
          <a:lstStyle/>
          <a:p>
            <a:pPr algn="ctr"/>
            <a:r>
              <a:rPr lang="es-ES" sz="700"/>
              <a:t>Fuente: </a:t>
            </a:r>
            <a:r>
              <a:rPr lang="es-PE" sz="700">
                <a:hlinkClick r:id="rId2"/>
              </a:rPr>
              <a:t>https://www.gob.pe/institucion/mimp/normas-legales/1985697-008-2021-mimp</a:t>
            </a:r>
            <a:r>
              <a:rPr lang="es-PE" sz="700"/>
              <a:t>   </a:t>
            </a:r>
          </a:p>
        </p:txBody>
      </p:sp>
      <p:sp>
        <p:nvSpPr>
          <p:cNvPr id="4" name="Rectángulo redondeado 3"/>
          <p:cNvSpPr/>
          <p:nvPr/>
        </p:nvSpPr>
        <p:spPr>
          <a:xfrm>
            <a:off x="765771" y="3005747"/>
            <a:ext cx="1923108" cy="3244293"/>
          </a:xfrm>
          <a:prstGeom prst="roundRect">
            <a:avLst>
              <a:gd name="adj" fmla="val 10076"/>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b="1"/>
              <a:t>“Limitado ejercicio de derechos de las niñas, niños y adolescentes”</a:t>
            </a:r>
            <a:endParaRPr lang="es-PE"/>
          </a:p>
        </p:txBody>
      </p:sp>
      <p:sp>
        <p:nvSpPr>
          <p:cNvPr id="28" name="Rectángulo redondeado 27"/>
          <p:cNvSpPr/>
          <p:nvPr/>
        </p:nvSpPr>
        <p:spPr>
          <a:xfrm>
            <a:off x="765771" y="2462020"/>
            <a:ext cx="1923108" cy="444140"/>
          </a:xfrm>
          <a:prstGeom prst="roundRect">
            <a:avLst>
              <a:gd name="adj" fmla="val 35013"/>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1600" b="1"/>
              <a:t>Problema Público</a:t>
            </a:r>
            <a:endParaRPr lang="es-PE" sz="1600"/>
          </a:p>
        </p:txBody>
      </p:sp>
      <p:sp>
        <p:nvSpPr>
          <p:cNvPr id="30" name="Rectángulo redondeado 29"/>
          <p:cNvSpPr/>
          <p:nvPr/>
        </p:nvSpPr>
        <p:spPr>
          <a:xfrm>
            <a:off x="2996697" y="3005747"/>
            <a:ext cx="2100404" cy="3244293"/>
          </a:xfrm>
          <a:prstGeom prst="roundRect">
            <a:avLst>
              <a:gd name="adj" fmla="val 1054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200" b="1"/>
              <a:t>Al año 2030, las niñas, niños y adolescentes ejercen sus derechos, logrando su bienestar físico, mental y social, acceden oportunamente a servicios de calidad en igualdad de oportunidades y sin discriminación, tienen condiciones para una vida saludable, alcanzan todo su potencial de desarrollo, ampliando sus oportunidades.</a:t>
            </a:r>
            <a:endParaRPr lang="es-PE" sz="1200"/>
          </a:p>
        </p:txBody>
      </p:sp>
      <p:sp>
        <p:nvSpPr>
          <p:cNvPr id="39" name="Rectángulo redondeado 38"/>
          <p:cNvSpPr/>
          <p:nvPr/>
        </p:nvSpPr>
        <p:spPr>
          <a:xfrm>
            <a:off x="2996697" y="2462020"/>
            <a:ext cx="1990254" cy="444140"/>
          </a:xfrm>
          <a:prstGeom prst="roundRect">
            <a:avLst>
              <a:gd name="adj" fmla="val 35013"/>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1600" b="1"/>
              <a:t>Situación futura</a:t>
            </a:r>
            <a:endParaRPr lang="es-PE" sz="1600"/>
          </a:p>
        </p:txBody>
      </p:sp>
      <p:sp>
        <p:nvSpPr>
          <p:cNvPr id="40" name="Rectángulo redondeado 39"/>
          <p:cNvSpPr/>
          <p:nvPr/>
        </p:nvSpPr>
        <p:spPr>
          <a:xfrm>
            <a:off x="5369457" y="2462020"/>
            <a:ext cx="3548205" cy="444140"/>
          </a:xfrm>
          <a:prstGeom prst="roundRect">
            <a:avLst>
              <a:gd name="adj" fmla="val 35013"/>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1600" b="1"/>
              <a:t>Objetivos Prioritarios</a:t>
            </a:r>
            <a:endParaRPr lang="es-PE" sz="1600"/>
          </a:p>
        </p:txBody>
      </p:sp>
      <p:sp>
        <p:nvSpPr>
          <p:cNvPr id="41" name="Rectángulo redondeado 40"/>
          <p:cNvSpPr/>
          <p:nvPr/>
        </p:nvSpPr>
        <p:spPr>
          <a:xfrm>
            <a:off x="9227741" y="2462020"/>
            <a:ext cx="2513981" cy="444140"/>
          </a:xfrm>
          <a:prstGeom prst="roundRect">
            <a:avLst>
              <a:gd name="adj" fmla="val 35013"/>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1600" b="1"/>
              <a:t>Responsables</a:t>
            </a:r>
            <a:endParaRPr lang="es-PE" sz="1600"/>
          </a:p>
        </p:txBody>
      </p:sp>
      <p:sp>
        <p:nvSpPr>
          <p:cNvPr id="42" name="Rectángulo redondeado 41"/>
          <p:cNvSpPr/>
          <p:nvPr/>
        </p:nvSpPr>
        <p:spPr>
          <a:xfrm>
            <a:off x="5369457" y="3005748"/>
            <a:ext cx="3548205" cy="521331"/>
          </a:xfrm>
          <a:prstGeom prst="roundRect">
            <a:avLst>
              <a:gd name="adj" fmla="val 1054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050" b="1"/>
              <a:t>OP1 Mejorar las condiciones de vida saludables de las niñas, niños y adolescentes.</a:t>
            </a:r>
            <a:endParaRPr lang="es-PE" sz="1050"/>
          </a:p>
        </p:txBody>
      </p:sp>
      <p:sp>
        <p:nvSpPr>
          <p:cNvPr id="43" name="Rectángulo redondeado 42"/>
          <p:cNvSpPr/>
          <p:nvPr/>
        </p:nvSpPr>
        <p:spPr>
          <a:xfrm>
            <a:off x="5369457" y="3624425"/>
            <a:ext cx="3548205" cy="567326"/>
          </a:xfrm>
          <a:prstGeom prst="roundRect">
            <a:avLst>
              <a:gd name="adj" fmla="val 1054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050" b="1"/>
              <a:t>OP2 Fortalecer el desarrollo de la autonomía de las niñas, niños y adolescentes.</a:t>
            </a:r>
            <a:endParaRPr lang="es-PE" sz="1050"/>
          </a:p>
        </p:txBody>
      </p:sp>
      <p:sp>
        <p:nvSpPr>
          <p:cNvPr id="44" name="Rectángulo redondeado 43"/>
          <p:cNvSpPr/>
          <p:nvPr/>
        </p:nvSpPr>
        <p:spPr>
          <a:xfrm>
            <a:off x="5369457" y="4289097"/>
            <a:ext cx="3548205" cy="598511"/>
          </a:xfrm>
          <a:prstGeom prst="roundRect">
            <a:avLst>
              <a:gd name="adj" fmla="val 1054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050" b="1"/>
              <a:t>OP3 Disminuir el Riesgo de Desprotección de las niñas y niños adolescentes.</a:t>
            </a:r>
            <a:endParaRPr lang="es-PE" sz="1050"/>
          </a:p>
        </p:txBody>
      </p:sp>
      <p:sp>
        <p:nvSpPr>
          <p:cNvPr id="45" name="Rectángulo redondeado 44"/>
          <p:cNvSpPr/>
          <p:nvPr/>
        </p:nvSpPr>
        <p:spPr>
          <a:xfrm>
            <a:off x="5369457" y="4984954"/>
            <a:ext cx="3548205" cy="598511"/>
          </a:xfrm>
          <a:prstGeom prst="roundRect">
            <a:avLst>
              <a:gd name="adj" fmla="val 1054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050" b="1"/>
              <a:t>OP4 Fortalecer la participación de las niñas, niños y adolescentes en los distintos espacios de decisión de su vida diaria.</a:t>
            </a:r>
            <a:endParaRPr lang="es-PE" sz="1050"/>
          </a:p>
        </p:txBody>
      </p:sp>
      <p:sp>
        <p:nvSpPr>
          <p:cNvPr id="46" name="Rectángulo redondeado 45"/>
          <p:cNvSpPr/>
          <p:nvPr/>
        </p:nvSpPr>
        <p:spPr>
          <a:xfrm>
            <a:off x="5369457" y="5680811"/>
            <a:ext cx="3548205" cy="598511"/>
          </a:xfrm>
          <a:prstGeom prst="roundRect">
            <a:avLst>
              <a:gd name="adj" fmla="val 1054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050" b="1"/>
              <a:t>OP5 Optimizar la gobernanza vinculado al ejercicio de derechos las niñas, niños y adolescentes.</a:t>
            </a:r>
            <a:endParaRPr lang="es-PE" sz="1050"/>
          </a:p>
        </p:txBody>
      </p:sp>
      <p:pic>
        <p:nvPicPr>
          <p:cNvPr id="5" name="Imagen 4"/>
          <p:cNvPicPr>
            <a:picLocks noChangeAspect="1"/>
          </p:cNvPicPr>
          <p:nvPr/>
        </p:nvPicPr>
        <p:blipFill>
          <a:blip r:embed="rId3"/>
          <a:stretch>
            <a:fillRect/>
          </a:stretch>
        </p:blipFill>
        <p:spPr>
          <a:xfrm>
            <a:off x="9217049" y="4363766"/>
            <a:ext cx="2524674" cy="440696"/>
          </a:xfrm>
          <a:prstGeom prst="rect">
            <a:avLst/>
          </a:prstGeom>
        </p:spPr>
      </p:pic>
      <p:pic>
        <p:nvPicPr>
          <p:cNvPr id="47" name="Imagen 46"/>
          <p:cNvPicPr>
            <a:picLocks noChangeAspect="1"/>
          </p:cNvPicPr>
          <p:nvPr/>
        </p:nvPicPr>
        <p:blipFill>
          <a:blip r:embed="rId3"/>
          <a:stretch>
            <a:fillRect/>
          </a:stretch>
        </p:blipFill>
        <p:spPr>
          <a:xfrm>
            <a:off x="9217049" y="5730770"/>
            <a:ext cx="2524674" cy="440696"/>
          </a:xfrm>
          <a:prstGeom prst="rect">
            <a:avLst/>
          </a:prstGeom>
        </p:spPr>
      </p:pic>
      <p:pic>
        <p:nvPicPr>
          <p:cNvPr id="48" name="Imagen 47"/>
          <p:cNvPicPr>
            <a:picLocks noChangeAspect="1"/>
          </p:cNvPicPr>
          <p:nvPr/>
        </p:nvPicPr>
        <p:blipFill>
          <a:blip r:embed="rId3"/>
          <a:stretch>
            <a:fillRect/>
          </a:stretch>
        </p:blipFill>
        <p:spPr>
          <a:xfrm>
            <a:off x="9217049" y="5063861"/>
            <a:ext cx="2524674" cy="440696"/>
          </a:xfrm>
          <a:prstGeom prst="rect">
            <a:avLst/>
          </a:prstGeom>
        </p:spPr>
      </p:pic>
      <p:pic>
        <p:nvPicPr>
          <p:cNvPr id="8" name="Imagen 7"/>
          <p:cNvPicPr>
            <a:picLocks noChangeAspect="1"/>
          </p:cNvPicPr>
          <p:nvPr/>
        </p:nvPicPr>
        <p:blipFill>
          <a:blip r:embed="rId4"/>
          <a:stretch>
            <a:fillRect/>
          </a:stretch>
        </p:blipFill>
        <p:spPr>
          <a:xfrm>
            <a:off x="9217049" y="3059026"/>
            <a:ext cx="2524674" cy="458293"/>
          </a:xfrm>
          <a:prstGeom prst="rect">
            <a:avLst/>
          </a:prstGeom>
        </p:spPr>
      </p:pic>
      <p:pic>
        <p:nvPicPr>
          <p:cNvPr id="9" name="Imagen 8"/>
          <p:cNvPicPr>
            <a:picLocks noChangeAspect="1"/>
          </p:cNvPicPr>
          <p:nvPr/>
        </p:nvPicPr>
        <p:blipFill>
          <a:blip r:embed="rId5"/>
          <a:stretch>
            <a:fillRect/>
          </a:stretch>
        </p:blipFill>
        <p:spPr>
          <a:xfrm>
            <a:off x="9217050" y="3654626"/>
            <a:ext cx="2524674" cy="549301"/>
          </a:xfrm>
          <a:prstGeom prst="rect">
            <a:avLst/>
          </a:prstGeom>
        </p:spPr>
      </p:pic>
      <p:sp>
        <p:nvSpPr>
          <p:cNvPr id="15" name="Flecha a la derecha con muesca 14"/>
          <p:cNvSpPr/>
          <p:nvPr/>
        </p:nvSpPr>
        <p:spPr>
          <a:xfrm>
            <a:off x="2706610" y="4388340"/>
            <a:ext cx="272356" cy="391545"/>
          </a:xfrm>
          <a:prstGeom prst="notch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PE"/>
          </a:p>
        </p:txBody>
      </p:sp>
      <p:sp>
        <p:nvSpPr>
          <p:cNvPr id="49" name="Flecha a la derecha con muesca 48"/>
          <p:cNvSpPr/>
          <p:nvPr/>
        </p:nvSpPr>
        <p:spPr>
          <a:xfrm>
            <a:off x="5097101" y="4388341"/>
            <a:ext cx="272356" cy="391545"/>
          </a:xfrm>
          <a:prstGeom prst="notch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PE"/>
          </a:p>
        </p:txBody>
      </p:sp>
      <p:sp>
        <p:nvSpPr>
          <p:cNvPr id="50" name="Flecha a la derecha con muesca 49"/>
          <p:cNvSpPr/>
          <p:nvPr/>
        </p:nvSpPr>
        <p:spPr>
          <a:xfrm>
            <a:off x="5097101" y="3720884"/>
            <a:ext cx="272356" cy="391545"/>
          </a:xfrm>
          <a:prstGeom prst="notch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PE"/>
          </a:p>
        </p:txBody>
      </p:sp>
      <p:sp>
        <p:nvSpPr>
          <p:cNvPr id="51" name="Flecha a la derecha con muesca 50"/>
          <p:cNvSpPr/>
          <p:nvPr/>
        </p:nvSpPr>
        <p:spPr>
          <a:xfrm>
            <a:off x="5097101" y="3070640"/>
            <a:ext cx="272356" cy="391545"/>
          </a:xfrm>
          <a:prstGeom prst="notch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PE"/>
          </a:p>
        </p:txBody>
      </p:sp>
      <p:sp>
        <p:nvSpPr>
          <p:cNvPr id="52" name="Flecha a la derecha con muesca 51"/>
          <p:cNvSpPr/>
          <p:nvPr/>
        </p:nvSpPr>
        <p:spPr>
          <a:xfrm>
            <a:off x="5097101" y="5103940"/>
            <a:ext cx="272356" cy="391545"/>
          </a:xfrm>
          <a:prstGeom prst="notch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PE"/>
          </a:p>
        </p:txBody>
      </p:sp>
      <p:sp>
        <p:nvSpPr>
          <p:cNvPr id="53" name="Flecha a la derecha con muesca 52"/>
          <p:cNvSpPr/>
          <p:nvPr/>
        </p:nvSpPr>
        <p:spPr>
          <a:xfrm>
            <a:off x="5097101" y="5799726"/>
            <a:ext cx="272356" cy="391545"/>
          </a:xfrm>
          <a:prstGeom prst="notch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PE"/>
          </a:p>
        </p:txBody>
      </p:sp>
      <p:sp>
        <p:nvSpPr>
          <p:cNvPr id="54" name="Flecha a la derecha con muesca 53"/>
          <p:cNvSpPr/>
          <p:nvPr/>
        </p:nvSpPr>
        <p:spPr>
          <a:xfrm>
            <a:off x="8936391" y="4404149"/>
            <a:ext cx="272356" cy="391545"/>
          </a:xfrm>
          <a:prstGeom prst="notch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PE"/>
          </a:p>
        </p:txBody>
      </p:sp>
      <p:sp>
        <p:nvSpPr>
          <p:cNvPr id="55" name="Flecha a la derecha con muesca 54"/>
          <p:cNvSpPr/>
          <p:nvPr/>
        </p:nvSpPr>
        <p:spPr>
          <a:xfrm>
            <a:off x="8936391" y="3736692"/>
            <a:ext cx="272356" cy="391545"/>
          </a:xfrm>
          <a:prstGeom prst="notch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PE"/>
          </a:p>
        </p:txBody>
      </p:sp>
      <p:sp>
        <p:nvSpPr>
          <p:cNvPr id="56" name="Flecha a la derecha con muesca 55"/>
          <p:cNvSpPr/>
          <p:nvPr/>
        </p:nvSpPr>
        <p:spPr>
          <a:xfrm>
            <a:off x="8936391" y="3086448"/>
            <a:ext cx="272356" cy="391545"/>
          </a:xfrm>
          <a:prstGeom prst="notch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PE"/>
          </a:p>
        </p:txBody>
      </p:sp>
      <p:sp>
        <p:nvSpPr>
          <p:cNvPr id="57" name="Flecha a la derecha con muesca 56"/>
          <p:cNvSpPr/>
          <p:nvPr/>
        </p:nvSpPr>
        <p:spPr>
          <a:xfrm>
            <a:off x="8936391" y="5119748"/>
            <a:ext cx="272356" cy="391545"/>
          </a:xfrm>
          <a:prstGeom prst="notch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PE"/>
          </a:p>
        </p:txBody>
      </p:sp>
      <p:sp>
        <p:nvSpPr>
          <p:cNvPr id="58" name="Flecha a la derecha con muesca 57"/>
          <p:cNvSpPr/>
          <p:nvPr/>
        </p:nvSpPr>
        <p:spPr>
          <a:xfrm>
            <a:off x="8936391" y="5815534"/>
            <a:ext cx="272356" cy="391545"/>
          </a:xfrm>
          <a:prstGeom prst="notched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PE"/>
          </a:p>
        </p:txBody>
      </p:sp>
      <p:sp>
        <p:nvSpPr>
          <p:cNvPr id="12" name="Título 3">
            <a:extLst>
              <a:ext uri="{FF2B5EF4-FFF2-40B4-BE49-F238E27FC236}">
                <a16:creationId xmlns="" xmlns:a16="http://schemas.microsoft.com/office/drawing/2014/main" id="{C7EDC93C-42F9-8D07-4602-967F9E1A7605}"/>
              </a:ext>
            </a:extLst>
          </p:cNvPr>
          <p:cNvSpPr txBox="1">
            <a:spLocks/>
          </p:cNvSpPr>
          <p:nvPr/>
        </p:nvSpPr>
        <p:spPr>
          <a:xfrm>
            <a:off x="552261" y="854949"/>
            <a:ext cx="11343992" cy="46294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011643"/>
                </a:solidFill>
                <a:latin typeface="Century Gothic" panose="020B0502020202020204" pitchFamily="34" charset="0"/>
                <a:ea typeface="+mj-ea"/>
                <a:cs typeface="+mj-cs"/>
              </a:defRPr>
            </a:lvl1pPr>
          </a:lstStyle>
          <a:p>
            <a:pPr algn="ctr"/>
            <a:r>
              <a:rPr lang="es-ES" sz="2800" dirty="0">
                <a:solidFill>
                  <a:schemeClr val="bg2">
                    <a:lumMod val="75000"/>
                  </a:schemeClr>
                </a:solidFill>
                <a:latin typeface="+mn-lt"/>
              </a:rPr>
              <a:t>Marco Teórico y Normativo</a:t>
            </a:r>
            <a:endParaRPr lang="es-PE" sz="2800" dirty="0">
              <a:solidFill>
                <a:schemeClr val="bg2">
                  <a:lumMod val="75000"/>
                </a:schemeClr>
              </a:solidFill>
              <a:latin typeface="+mn-lt"/>
            </a:endParaRPr>
          </a:p>
        </p:txBody>
      </p:sp>
    </p:spTree>
    <p:extLst>
      <p:ext uri="{BB962C8B-B14F-4D97-AF65-F5344CB8AC3E}">
        <p14:creationId xmlns:p14="http://schemas.microsoft.com/office/powerpoint/2010/main" val="2373532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790063" y="1431535"/>
            <a:ext cx="12468976" cy="523220"/>
          </a:xfrm>
          <a:prstGeom prst="rect">
            <a:avLst/>
          </a:prstGeom>
        </p:spPr>
        <p:txBody>
          <a:bodyPr wrap="square">
            <a:spAutoFit/>
          </a:bodyPr>
          <a:lstStyle/>
          <a:p>
            <a:r>
              <a:rPr lang="es-ES" sz="2800" b="1" dirty="0"/>
              <a:t>“Política Nacional Multisectorial para las Niñas, Niños y Adolescentes 2030”</a:t>
            </a:r>
            <a:endParaRPr lang="es-PE" sz="2800" b="1" dirty="0"/>
          </a:p>
        </p:txBody>
      </p:sp>
      <p:sp>
        <p:nvSpPr>
          <p:cNvPr id="21" name="Rectángulo 20"/>
          <p:cNvSpPr/>
          <p:nvPr/>
        </p:nvSpPr>
        <p:spPr>
          <a:xfrm>
            <a:off x="765771" y="6603376"/>
            <a:ext cx="11130482" cy="200055"/>
          </a:xfrm>
          <a:prstGeom prst="rect">
            <a:avLst/>
          </a:prstGeom>
        </p:spPr>
        <p:txBody>
          <a:bodyPr wrap="square">
            <a:spAutoFit/>
          </a:bodyPr>
          <a:lstStyle/>
          <a:p>
            <a:pPr algn="ctr"/>
            <a:r>
              <a:rPr lang="es-ES" sz="700">
                <a:latin typeface="Arial Narrow" panose="020B0606020202030204" pitchFamily="34" charset="0"/>
              </a:rPr>
              <a:t>Fuente: </a:t>
            </a:r>
            <a:r>
              <a:rPr lang="es-PE" sz="700">
                <a:latin typeface="Arial Narrow" panose="020B0606020202030204" pitchFamily="34" charset="0"/>
                <a:hlinkClick r:id="rId2"/>
              </a:rPr>
              <a:t>https://www.gob.pe/institucion/mimp/normas-legales/1985697-008-2021-mimp</a:t>
            </a:r>
            <a:r>
              <a:rPr lang="es-PE" sz="700">
                <a:latin typeface="Arial Narrow" panose="020B0606020202030204" pitchFamily="34" charset="0"/>
              </a:rPr>
              <a:t>   </a:t>
            </a:r>
          </a:p>
        </p:txBody>
      </p:sp>
      <p:graphicFrame>
        <p:nvGraphicFramePr>
          <p:cNvPr id="2" name="Tabla 1"/>
          <p:cNvGraphicFramePr>
            <a:graphicFrameLocks noGrp="1"/>
          </p:cNvGraphicFramePr>
          <p:nvPr>
            <p:extLst>
              <p:ext uri="{D42A27DB-BD31-4B8C-83A1-F6EECF244321}">
                <p14:modId xmlns:p14="http://schemas.microsoft.com/office/powerpoint/2010/main" val="2008328299"/>
              </p:ext>
            </p:extLst>
          </p:nvPr>
        </p:nvGraphicFramePr>
        <p:xfrm>
          <a:off x="780861" y="2881740"/>
          <a:ext cx="11056787" cy="3456992"/>
        </p:xfrm>
        <a:graphic>
          <a:graphicData uri="http://schemas.openxmlformats.org/drawingml/2006/table">
            <a:tbl>
              <a:tblPr firstRow="1" bandRow="1">
                <a:tableStyleId>{5C22544A-7EE6-4342-B048-85BDC9FD1C3A}</a:tableStyleId>
              </a:tblPr>
              <a:tblGrid>
                <a:gridCol w="2426017">
                  <a:extLst>
                    <a:ext uri="{9D8B030D-6E8A-4147-A177-3AD203B41FA5}">
                      <a16:colId xmlns="" xmlns:a16="http://schemas.microsoft.com/office/drawing/2014/main" val="20000"/>
                    </a:ext>
                  </a:extLst>
                </a:gridCol>
                <a:gridCol w="4474842">
                  <a:extLst>
                    <a:ext uri="{9D8B030D-6E8A-4147-A177-3AD203B41FA5}">
                      <a16:colId xmlns="" xmlns:a16="http://schemas.microsoft.com/office/drawing/2014/main" val="20001"/>
                    </a:ext>
                  </a:extLst>
                </a:gridCol>
                <a:gridCol w="2957512">
                  <a:extLst>
                    <a:ext uri="{9D8B030D-6E8A-4147-A177-3AD203B41FA5}">
                      <a16:colId xmlns="" xmlns:a16="http://schemas.microsoft.com/office/drawing/2014/main" val="20002"/>
                    </a:ext>
                  </a:extLst>
                </a:gridCol>
                <a:gridCol w="1198416">
                  <a:extLst>
                    <a:ext uri="{9D8B030D-6E8A-4147-A177-3AD203B41FA5}">
                      <a16:colId xmlns="" xmlns:a16="http://schemas.microsoft.com/office/drawing/2014/main" val="20003"/>
                    </a:ext>
                  </a:extLst>
                </a:gridCol>
              </a:tblGrid>
              <a:tr h="800470">
                <a:tc>
                  <a:txBody>
                    <a:bodyPr/>
                    <a:lstStyle/>
                    <a:p>
                      <a:pPr algn="ctr"/>
                      <a:r>
                        <a:rPr lang="es-PE" sz="2000">
                          <a:latin typeface="+mn-lt"/>
                          <a:cs typeface="Arial"/>
                        </a:rPr>
                        <a:t>LINEAMIENTOS</a:t>
                      </a:r>
                    </a:p>
                  </a:txBody>
                  <a:tcPr/>
                </a:tc>
                <a:tc>
                  <a:txBody>
                    <a:bodyPr/>
                    <a:lstStyle/>
                    <a:p>
                      <a:pPr algn="ctr"/>
                      <a:r>
                        <a:rPr lang="es-PE" sz="2000">
                          <a:latin typeface="+mn-lt"/>
                          <a:cs typeface="Arial"/>
                        </a:rPr>
                        <a:t>SERVICIOS</a:t>
                      </a:r>
                    </a:p>
                  </a:txBody>
                  <a:tcPr/>
                </a:tc>
                <a:tc>
                  <a:txBody>
                    <a:bodyPr/>
                    <a:lstStyle/>
                    <a:p>
                      <a:pPr algn="ctr"/>
                      <a:r>
                        <a:rPr lang="es-PE" sz="2000">
                          <a:latin typeface="+mn-lt"/>
                          <a:cs typeface="Arial"/>
                        </a:rPr>
                        <a:t>PERSONA QUE RECIBE EL SERVICIO</a:t>
                      </a:r>
                    </a:p>
                  </a:txBody>
                  <a:tcPr/>
                </a:tc>
                <a:tc>
                  <a:txBody>
                    <a:bodyPr/>
                    <a:lstStyle/>
                    <a:p>
                      <a:pPr algn="ctr"/>
                      <a:r>
                        <a:rPr lang="es-PE" sz="2000">
                          <a:latin typeface="+mn-lt"/>
                          <a:cs typeface="Arial"/>
                        </a:rPr>
                        <a:t>SECTOR</a:t>
                      </a:r>
                    </a:p>
                  </a:txBody>
                  <a:tcPr/>
                </a:tc>
                <a:extLst>
                  <a:ext uri="{0D108BD9-81ED-4DB2-BD59-A6C34878D82A}">
                    <a16:rowId xmlns="" xmlns:a16="http://schemas.microsoft.com/office/drawing/2014/main" val="10000"/>
                  </a:ext>
                </a:extLst>
              </a:tr>
              <a:tr h="1345882">
                <a:tc rowSpan="2">
                  <a:txBody>
                    <a:bodyPr/>
                    <a:lstStyle/>
                    <a:p>
                      <a:pPr algn="just"/>
                      <a:r>
                        <a:rPr lang="es-ES" sz="2000">
                          <a:latin typeface="+mn-lt"/>
                          <a:cs typeface="Arial"/>
                        </a:rPr>
                        <a:t>Incentivar el aprendizaje de habilidades cognitivas y socioemocionales en la primera infancia (0 – 5 años).</a:t>
                      </a:r>
                    </a:p>
                  </a:txBody>
                  <a:tcPr/>
                </a:tc>
                <a:tc>
                  <a:txBody>
                    <a:bodyPr/>
                    <a:lstStyle/>
                    <a:p>
                      <a:pPr algn="just"/>
                      <a:r>
                        <a:rPr lang="es-ES" sz="2000">
                          <a:latin typeface="+mn-lt"/>
                          <a:cs typeface="Arial"/>
                        </a:rPr>
                        <a:t>Servicio Educación Inicial para el Desarrollo cognitivo y socioemocional ( 0 – 5 años). </a:t>
                      </a:r>
                    </a:p>
                  </a:txBody>
                  <a:tcPr/>
                </a:tc>
                <a:tc>
                  <a:txBody>
                    <a:bodyPr/>
                    <a:lstStyle/>
                    <a:p>
                      <a:pPr algn="just"/>
                      <a:r>
                        <a:rPr lang="es-ES" sz="2000">
                          <a:latin typeface="+mn-lt"/>
                          <a:cs typeface="Arial"/>
                        </a:rPr>
                        <a:t>Niñas y Niños de 0 a 5 años</a:t>
                      </a:r>
                    </a:p>
                  </a:txBody>
                  <a:tcPr/>
                </a:tc>
                <a:tc>
                  <a:txBody>
                    <a:bodyPr/>
                    <a:lstStyle/>
                    <a:p>
                      <a:pPr algn="ctr"/>
                      <a:r>
                        <a:rPr lang="es-PE" sz="2000">
                          <a:latin typeface="+mn-lt"/>
                          <a:cs typeface="Arial"/>
                        </a:rPr>
                        <a:t>MINEDU</a:t>
                      </a:r>
                    </a:p>
                  </a:txBody>
                  <a:tcPr/>
                </a:tc>
                <a:extLst>
                  <a:ext uri="{0D108BD9-81ED-4DB2-BD59-A6C34878D82A}">
                    <a16:rowId xmlns="" xmlns:a16="http://schemas.microsoft.com/office/drawing/2014/main" val="10001"/>
                  </a:ext>
                </a:extLst>
              </a:tr>
              <a:tr h="1210016">
                <a:tc vMerge="1">
                  <a:txBody>
                    <a:bodyPr/>
                    <a:lstStyle/>
                    <a:p>
                      <a:pPr algn="just"/>
                      <a:endParaRPr lang="es-PE" sz="1200"/>
                    </a:p>
                  </a:txBody>
                  <a:tcPr/>
                </a:tc>
                <a:tc>
                  <a:txBody>
                    <a:bodyPr/>
                    <a:lstStyle/>
                    <a:p>
                      <a:pPr algn="just"/>
                      <a:r>
                        <a:rPr lang="es-PE" sz="2000">
                          <a:latin typeface="+mn-lt"/>
                          <a:cs typeface="Arial"/>
                        </a:rPr>
                        <a:t>Servicio de Cuidado Diurno - SCD</a:t>
                      </a:r>
                    </a:p>
                  </a:txBody>
                  <a:tcPr/>
                </a:tc>
                <a:tc>
                  <a:txBody>
                    <a:bodyPr/>
                    <a:lstStyle/>
                    <a:p>
                      <a:pPr algn="just"/>
                      <a:r>
                        <a:rPr lang="es-ES" sz="2000">
                          <a:latin typeface="+mn-lt"/>
                          <a:cs typeface="Arial"/>
                        </a:rPr>
                        <a:t>Niñas y niños de 6 a 36 meses de edad que viven en situación de pobreza extrema</a:t>
                      </a:r>
                    </a:p>
                  </a:txBody>
                  <a:tcPr/>
                </a:tc>
                <a:tc>
                  <a:txBody>
                    <a:bodyPr/>
                    <a:lstStyle/>
                    <a:p>
                      <a:pPr algn="ctr"/>
                      <a:r>
                        <a:rPr lang="es-PE" sz="2000" dirty="0">
                          <a:latin typeface="+mn-lt"/>
                          <a:cs typeface="Arial"/>
                        </a:rPr>
                        <a:t>MIDIS</a:t>
                      </a:r>
                    </a:p>
                  </a:txBody>
                  <a:tcPr/>
                </a:tc>
                <a:extLst>
                  <a:ext uri="{0D108BD9-81ED-4DB2-BD59-A6C34878D82A}">
                    <a16:rowId xmlns="" xmlns:a16="http://schemas.microsoft.com/office/drawing/2014/main" val="10002"/>
                  </a:ext>
                </a:extLst>
              </a:tr>
            </a:tbl>
          </a:graphicData>
        </a:graphic>
      </p:graphicFrame>
      <p:sp>
        <p:nvSpPr>
          <p:cNvPr id="3" name="Rectángulo 2"/>
          <p:cNvSpPr/>
          <p:nvPr/>
        </p:nvSpPr>
        <p:spPr>
          <a:xfrm>
            <a:off x="765771" y="2230210"/>
            <a:ext cx="11130482" cy="369332"/>
          </a:xfrm>
          <a:prstGeom prst="rect">
            <a:avLst/>
          </a:prstGeom>
        </p:spPr>
        <p:txBody>
          <a:bodyPr wrap="square" lIns="91440" tIns="45720" rIns="91440" bIns="45720" anchor="t">
            <a:spAutoFit/>
          </a:bodyPr>
          <a:lstStyle/>
          <a:p>
            <a:pPr algn="ctr"/>
            <a:r>
              <a:rPr lang="es-ES" b="1"/>
              <a:t>OP2 Fortalecer el desarrollo de la autonomía de las niñas, niños y adolescentes: enfocados en primera infancia </a:t>
            </a:r>
          </a:p>
        </p:txBody>
      </p:sp>
      <p:sp>
        <p:nvSpPr>
          <p:cNvPr id="5" name="Título 3">
            <a:extLst>
              <a:ext uri="{FF2B5EF4-FFF2-40B4-BE49-F238E27FC236}">
                <a16:creationId xmlns="" xmlns:a16="http://schemas.microsoft.com/office/drawing/2014/main" id="{50956A3B-F75C-BAF1-10F1-347759CE410C}"/>
              </a:ext>
            </a:extLst>
          </p:cNvPr>
          <p:cNvSpPr>
            <a:spLocks noGrp="1"/>
          </p:cNvSpPr>
          <p:nvPr>
            <p:ph type="title"/>
          </p:nvPr>
        </p:nvSpPr>
        <p:spPr>
          <a:xfrm>
            <a:off x="552261" y="854949"/>
            <a:ext cx="11343992" cy="462947"/>
          </a:xfrm>
        </p:spPr>
        <p:txBody>
          <a:bodyPr>
            <a:noAutofit/>
          </a:bodyPr>
          <a:lstStyle/>
          <a:p>
            <a:pPr algn="ctr"/>
            <a:r>
              <a:rPr lang="es-ES" sz="2700" dirty="0">
                <a:solidFill>
                  <a:schemeClr val="bg2">
                    <a:lumMod val="75000"/>
                  </a:schemeClr>
                </a:solidFill>
                <a:latin typeface="+mn-lt"/>
              </a:rPr>
              <a:t>Marco Teórico y Normativo</a:t>
            </a:r>
            <a:endParaRPr lang="es-PE" sz="2700" dirty="0">
              <a:solidFill>
                <a:schemeClr val="bg2">
                  <a:lumMod val="75000"/>
                </a:schemeClr>
              </a:solidFill>
              <a:latin typeface="+mn-lt"/>
            </a:endParaRPr>
          </a:p>
        </p:txBody>
      </p:sp>
    </p:spTree>
    <p:extLst>
      <p:ext uri="{BB962C8B-B14F-4D97-AF65-F5344CB8AC3E}">
        <p14:creationId xmlns:p14="http://schemas.microsoft.com/office/powerpoint/2010/main" val="290015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3"/>
          <p:cNvSpPr>
            <a:spLocks noGrp="1"/>
          </p:cNvSpPr>
          <p:nvPr>
            <p:ph type="title"/>
          </p:nvPr>
        </p:nvSpPr>
        <p:spPr>
          <a:xfrm>
            <a:off x="552261" y="854949"/>
            <a:ext cx="11343992" cy="462947"/>
          </a:xfrm>
        </p:spPr>
        <p:txBody>
          <a:bodyPr>
            <a:normAutofit/>
          </a:bodyPr>
          <a:lstStyle/>
          <a:p>
            <a:pPr algn="ctr"/>
            <a:r>
              <a:rPr lang="es-ES" sz="2700" dirty="0">
                <a:solidFill>
                  <a:schemeClr val="bg2">
                    <a:lumMod val="75000"/>
                  </a:schemeClr>
                </a:solidFill>
                <a:latin typeface="+mn-lt"/>
              </a:rPr>
              <a:t>Marco Teórico y Normativo</a:t>
            </a:r>
            <a:endParaRPr lang="es-PE" sz="2700" dirty="0">
              <a:solidFill>
                <a:schemeClr val="bg2">
                  <a:lumMod val="75000"/>
                </a:schemeClr>
              </a:solidFill>
              <a:latin typeface="+mn-lt"/>
            </a:endParaRPr>
          </a:p>
        </p:txBody>
      </p:sp>
      <p:sp>
        <p:nvSpPr>
          <p:cNvPr id="7" name="Rectángulo 6"/>
          <p:cNvSpPr/>
          <p:nvPr/>
        </p:nvSpPr>
        <p:spPr>
          <a:xfrm>
            <a:off x="552261" y="1346574"/>
            <a:ext cx="1156393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prstClr val="black"/>
                </a:solidFill>
                <a:effectLst/>
                <a:uLnTx/>
                <a:uFillTx/>
                <a:latin typeface="Calibri" panose="020F0502020204030204"/>
                <a:ea typeface="+mn-ea"/>
                <a:cs typeface="+mn-cs"/>
              </a:rPr>
              <a:t>El Desarrollo Infantil Temprano como prioridad de la política pública y la acción del Estado</a:t>
            </a:r>
            <a:endParaRPr kumimoji="0" lang="es-PE"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ángulo 23">
            <a:extLst>
              <a:ext uri="{FF2B5EF4-FFF2-40B4-BE49-F238E27FC236}">
                <a16:creationId xmlns="" xmlns:a16="http://schemas.microsoft.com/office/drawing/2014/main" id="{CB164BEF-AF36-43DC-AA6E-EABD7763574F}"/>
              </a:ext>
            </a:extLst>
          </p:cNvPr>
          <p:cNvSpPr/>
          <p:nvPr/>
        </p:nvSpPr>
        <p:spPr>
          <a:xfrm>
            <a:off x="2045032" y="2087440"/>
            <a:ext cx="8578392" cy="830997"/>
          </a:xfrm>
          <a:prstGeom prst="rect">
            <a:avLst/>
          </a:prstGeom>
        </p:spPr>
        <p:txBody>
          <a:bodyPr wrap="square" lIns="91440" tIns="45720" rIns="91440" bIns="45720" anchor="t">
            <a:spAutoFit/>
          </a:bodyPr>
          <a:lstStyle/>
          <a:p>
            <a:pPr marL="285750" indent="-285750" algn="just">
              <a:spcBef>
                <a:spcPts val="20"/>
              </a:spcBef>
              <a:buFont typeface="Arial"/>
              <a:buChar char="•"/>
            </a:pPr>
            <a:r>
              <a:rPr lang="es-419" sz="1200" dirty="0">
                <a:ea typeface="+mn-lt"/>
                <a:cs typeface="Arial"/>
              </a:rPr>
              <a:t>En el</a:t>
            </a:r>
            <a:r>
              <a:rPr lang="es-419" sz="1200" dirty="0">
                <a:cs typeface="Arial"/>
              </a:rPr>
              <a:t> año 2016 se publican los Lineamientos “Primero la Infancia”, en el marco de la Política de desarrollo e inclusión social.</a:t>
            </a:r>
            <a:endParaRPr lang="es-ES" sz="1200" dirty="0">
              <a:cs typeface="Arial"/>
            </a:endParaRPr>
          </a:p>
          <a:p>
            <a:pPr marL="285750" indent="-285750" algn="just">
              <a:spcBef>
                <a:spcPts val="20"/>
              </a:spcBef>
              <a:buFont typeface="Arial"/>
              <a:buChar char="•"/>
            </a:pPr>
            <a:r>
              <a:rPr lang="es-419" sz="1200" dirty="0">
                <a:cs typeface="Arial"/>
              </a:rPr>
              <a:t>El 2016 el gobierno presentó 4 indicadores emblemáticos vinculados al DIT, y se comprometieron las metas al año 2021.</a:t>
            </a:r>
          </a:p>
          <a:p>
            <a:pPr marL="285750" indent="-285750" algn="just">
              <a:buFont typeface="Arial"/>
              <a:buChar char="•"/>
            </a:pPr>
            <a:r>
              <a:rPr lang="es-419" sz="1200" dirty="0">
                <a:cs typeface="Arial"/>
              </a:rPr>
              <a:t>Las metas planteadas no se llegaron a cumplir por distintos factores.</a:t>
            </a:r>
          </a:p>
          <a:p>
            <a:pPr algn="just">
              <a:spcBef>
                <a:spcPts val="20"/>
              </a:spcBef>
            </a:pPr>
            <a:endParaRPr lang="es-419" sz="1200" dirty="0">
              <a:cs typeface="Arial"/>
            </a:endParaRPr>
          </a:p>
        </p:txBody>
      </p:sp>
      <p:pic>
        <p:nvPicPr>
          <p:cNvPr id="2" name="Imagen 1">
            <a:extLst>
              <a:ext uri="{FF2B5EF4-FFF2-40B4-BE49-F238E27FC236}">
                <a16:creationId xmlns="" xmlns:a16="http://schemas.microsoft.com/office/drawing/2014/main" id="{4341D5A1-A948-4603-9759-1C9B5167AC07}"/>
              </a:ext>
            </a:extLst>
          </p:cNvPr>
          <p:cNvPicPr>
            <a:picLocks noChangeAspect="1"/>
          </p:cNvPicPr>
          <p:nvPr/>
        </p:nvPicPr>
        <p:blipFill rotWithShape="1">
          <a:blip r:embed="rId2"/>
          <a:srcRect l="10769" t="23850" r="35064" b="57803"/>
          <a:stretch/>
        </p:blipFill>
        <p:spPr>
          <a:xfrm>
            <a:off x="2246146" y="2755490"/>
            <a:ext cx="7956222" cy="1214983"/>
          </a:xfrm>
          <a:prstGeom prst="rect">
            <a:avLst/>
          </a:prstGeom>
        </p:spPr>
      </p:pic>
      <p:sp>
        <p:nvSpPr>
          <p:cNvPr id="10" name="Rectángulo 9">
            <a:extLst>
              <a:ext uri="{FF2B5EF4-FFF2-40B4-BE49-F238E27FC236}">
                <a16:creationId xmlns="" xmlns:a16="http://schemas.microsoft.com/office/drawing/2014/main" id="{7A89460D-B726-4C08-B543-ED93D9C1F869}"/>
              </a:ext>
            </a:extLst>
          </p:cNvPr>
          <p:cNvSpPr/>
          <p:nvPr/>
        </p:nvSpPr>
        <p:spPr>
          <a:xfrm>
            <a:off x="3417209" y="4053292"/>
            <a:ext cx="5521824" cy="307777"/>
          </a:xfrm>
          <a:prstGeom prst="rect">
            <a:avLst/>
          </a:prstGeom>
        </p:spPr>
        <p:txBody>
          <a:bodyPr wrap="square" lIns="91440" tIns="45720" rIns="91440" bIns="45720" anchor="t">
            <a:spAutoFit/>
          </a:bodyPr>
          <a:lstStyle/>
          <a:p>
            <a:pPr algn="just">
              <a:spcBef>
                <a:spcPts val="20"/>
              </a:spcBef>
            </a:pPr>
            <a:r>
              <a:rPr lang="es-419" sz="1400" dirty="0">
                <a:latin typeface="Arial"/>
                <a:ea typeface="Times New Roman" panose="02020603050405020304" pitchFamily="18" charset="0"/>
                <a:cs typeface="Arial"/>
              </a:rPr>
              <a:t>Evolución reciente de indicadores emblemáticos vinculados al DIT</a:t>
            </a:r>
          </a:p>
        </p:txBody>
      </p:sp>
      <p:sp>
        <p:nvSpPr>
          <p:cNvPr id="11" name="TextBox 13">
            <a:extLst>
              <a:ext uri="{FF2B5EF4-FFF2-40B4-BE49-F238E27FC236}">
                <a16:creationId xmlns="" xmlns:a16="http://schemas.microsoft.com/office/drawing/2014/main" id="{4D5CD6B3-5630-41BD-B306-56BB89096F42}"/>
              </a:ext>
            </a:extLst>
          </p:cNvPr>
          <p:cNvSpPr txBox="1"/>
          <p:nvPr/>
        </p:nvSpPr>
        <p:spPr>
          <a:xfrm>
            <a:off x="1050000" y="6606122"/>
            <a:ext cx="10256243" cy="200055"/>
          </a:xfrm>
          <a:prstGeom prst="rect">
            <a:avLst/>
          </a:prstGeom>
          <a:noFill/>
        </p:spPr>
        <p:txBody>
          <a:bodyPr wrap="square" lIns="91440" tIns="45720" rIns="91440" bIns="45720" rtlCol="0" anchor="t">
            <a:spAutoFit/>
          </a:bodyPr>
          <a:lstStyle/>
          <a:p>
            <a:pPr algn="ctr"/>
            <a:r>
              <a:rPr lang="es-PE" sz="700" dirty="0">
                <a:solidFill>
                  <a:srgbClr val="A5A5A5"/>
                </a:solidFill>
                <a:cs typeface="Arial"/>
              </a:rPr>
              <a:t>Fuente: RED Informa-MIDIS a partir de Encuesta Nacional de Demografía y Salud (ENDES) y Encuesta Nacional de Hogares (ENAHO) del Instituto Nacional de Estadística e Informática (INEI). Nota: Datos 2021 aún no disponibles</a:t>
            </a:r>
            <a:r>
              <a:rPr lang="en-US" sz="700" dirty="0">
                <a:solidFill>
                  <a:srgbClr val="A5A5A5"/>
                </a:solidFill>
                <a:cs typeface="Arial"/>
              </a:rPr>
              <a:t>. </a:t>
            </a:r>
            <a:endParaRPr lang="es-ES" sz="1400" dirty="0">
              <a:cs typeface="Calibri"/>
            </a:endParaRPr>
          </a:p>
        </p:txBody>
      </p:sp>
      <p:pic>
        <p:nvPicPr>
          <p:cNvPr id="3" name="Imagen 3" descr="Tabla&#10;&#10;Descripción generada automáticamente">
            <a:extLst>
              <a:ext uri="{FF2B5EF4-FFF2-40B4-BE49-F238E27FC236}">
                <a16:creationId xmlns="" xmlns:a16="http://schemas.microsoft.com/office/drawing/2014/main" id="{0ABC8FCB-5CFF-AB82-B80E-11C51C8936E3}"/>
              </a:ext>
            </a:extLst>
          </p:cNvPr>
          <p:cNvPicPr>
            <a:picLocks noChangeAspect="1"/>
          </p:cNvPicPr>
          <p:nvPr/>
        </p:nvPicPr>
        <p:blipFill>
          <a:blip r:embed="rId3"/>
          <a:stretch>
            <a:fillRect/>
          </a:stretch>
        </p:blipFill>
        <p:spPr>
          <a:xfrm>
            <a:off x="2293280" y="4336412"/>
            <a:ext cx="7861954" cy="2269710"/>
          </a:xfrm>
          <a:prstGeom prst="rect">
            <a:avLst/>
          </a:prstGeom>
        </p:spPr>
      </p:pic>
    </p:spTree>
    <p:extLst>
      <p:ext uri="{BB962C8B-B14F-4D97-AF65-F5344CB8AC3E}">
        <p14:creationId xmlns:p14="http://schemas.microsoft.com/office/powerpoint/2010/main" val="3310707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ángulo 10"/>
          <p:cNvSpPr/>
          <p:nvPr/>
        </p:nvSpPr>
        <p:spPr>
          <a:xfrm>
            <a:off x="974666" y="6328391"/>
            <a:ext cx="10578898" cy="230832"/>
          </a:xfrm>
          <a:prstGeom prst="rect">
            <a:avLst/>
          </a:prstGeom>
        </p:spPr>
        <p:txBody>
          <a:bodyPr wrap="square" lIns="91440" tIns="45720" rIns="91440" bIns="45720" anchor="t">
            <a:spAutoFit/>
          </a:bodyPr>
          <a:lstStyle/>
          <a:p>
            <a:pPr algn="ctr"/>
            <a:r>
              <a:rPr lang="es-ES" sz="900">
                <a:latin typeface="Arial Narrow"/>
              </a:rPr>
              <a:t>Fuente: Ministerio </a:t>
            </a:r>
            <a:r>
              <a:rPr lang="es-PE" sz="900">
                <a:latin typeface="Arial Narrow"/>
              </a:rPr>
              <a:t>de Economía y Finanzas. </a:t>
            </a:r>
            <a:r>
              <a:rPr lang="es-PE" sz="900">
                <a:ea typeface="+mn-lt"/>
                <a:cs typeface="+mn-lt"/>
              </a:rPr>
              <a:t>https://www.mef.gob.pe/contenidos/presu_publ/anexos/anexo_RS023_2019EF.pdf</a:t>
            </a:r>
            <a:endParaRPr lang="es-PE" sz="900">
              <a:latin typeface="Arial Narrow" panose="020B0606020202030204" pitchFamily="34" charset="0"/>
            </a:endParaRPr>
          </a:p>
        </p:txBody>
      </p:sp>
      <p:sp>
        <p:nvSpPr>
          <p:cNvPr id="7" name="CuadroTexto 6"/>
          <p:cNvSpPr txBox="1"/>
          <p:nvPr/>
        </p:nvSpPr>
        <p:spPr>
          <a:xfrm>
            <a:off x="678020" y="2156221"/>
            <a:ext cx="11139536" cy="369332"/>
          </a:xfrm>
          <a:prstGeom prst="rect">
            <a:avLst/>
          </a:prstGeom>
          <a:noFill/>
        </p:spPr>
        <p:txBody>
          <a:bodyPr wrap="square" lIns="91440" tIns="45720" rIns="91440" bIns="45720" rtlCol="0" anchor="t">
            <a:spAutoFit/>
          </a:bodyPr>
          <a:lstStyle/>
          <a:p>
            <a:pPr algn="ctr"/>
            <a:r>
              <a:rPr lang="es-PE" b="1">
                <a:ea typeface="Calibri"/>
                <a:cs typeface="Calibri"/>
              </a:rPr>
              <a:t>Componentes del Modelo Conceptual Lineamientos "Primero la Infancia"</a:t>
            </a:r>
          </a:p>
        </p:txBody>
      </p:sp>
      <p:sp>
        <p:nvSpPr>
          <p:cNvPr id="21" name="Rectángulo: esquinas redondeadas 20">
            <a:extLst>
              <a:ext uri="{FF2B5EF4-FFF2-40B4-BE49-F238E27FC236}">
                <a16:creationId xmlns="" xmlns:a16="http://schemas.microsoft.com/office/drawing/2014/main" id="{482A4CCC-1EF2-496F-163B-FFD73AC4E071}"/>
              </a:ext>
            </a:extLst>
          </p:cNvPr>
          <p:cNvSpPr/>
          <p:nvPr/>
        </p:nvSpPr>
        <p:spPr>
          <a:xfrm>
            <a:off x="971289" y="2972271"/>
            <a:ext cx="2124075" cy="3238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600">
                <a:ea typeface="Calibri"/>
                <a:cs typeface="Calibri"/>
              </a:rPr>
              <a:t>Pre - Gestación</a:t>
            </a:r>
            <a:endParaRPr lang="es-ES" sz="1600"/>
          </a:p>
        </p:txBody>
      </p:sp>
      <p:sp>
        <p:nvSpPr>
          <p:cNvPr id="22" name="Rectángulo: esquinas redondeadas 21">
            <a:extLst>
              <a:ext uri="{FF2B5EF4-FFF2-40B4-BE49-F238E27FC236}">
                <a16:creationId xmlns="" xmlns:a16="http://schemas.microsoft.com/office/drawing/2014/main" id="{C1DCC20F-7EF8-8647-FBDA-7F3314F85ABD}"/>
              </a:ext>
            </a:extLst>
          </p:cNvPr>
          <p:cNvSpPr/>
          <p:nvPr/>
        </p:nvSpPr>
        <p:spPr>
          <a:xfrm>
            <a:off x="3190614" y="2972271"/>
            <a:ext cx="2124075" cy="323850"/>
          </a:xfrm>
          <a:prstGeom prst="roundRect">
            <a:avLst/>
          </a:prstGeom>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s-ES" sz="1600">
                <a:ea typeface="Calibri"/>
                <a:cs typeface="Calibri"/>
              </a:rPr>
              <a:t>Gestación</a:t>
            </a:r>
            <a:endParaRPr lang="es-ES" sz="1600"/>
          </a:p>
        </p:txBody>
      </p:sp>
      <p:sp>
        <p:nvSpPr>
          <p:cNvPr id="23" name="Rectángulo: esquinas redondeadas 22">
            <a:extLst>
              <a:ext uri="{FF2B5EF4-FFF2-40B4-BE49-F238E27FC236}">
                <a16:creationId xmlns="" xmlns:a16="http://schemas.microsoft.com/office/drawing/2014/main" id="{DF5D6C58-5437-967E-17A0-D4847C0DDFA0}"/>
              </a:ext>
            </a:extLst>
          </p:cNvPr>
          <p:cNvSpPr/>
          <p:nvPr/>
        </p:nvSpPr>
        <p:spPr>
          <a:xfrm>
            <a:off x="5400413" y="2972271"/>
            <a:ext cx="2124075" cy="323850"/>
          </a:xfrm>
          <a:prstGeom prst="roundRect">
            <a:avLst/>
          </a:prstGeom>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s-ES" sz="1600">
                <a:ea typeface="Calibri"/>
                <a:cs typeface="Calibri"/>
              </a:rPr>
              <a:t>Recién nacido</a:t>
            </a:r>
            <a:endParaRPr lang="es-ES" sz="1600"/>
          </a:p>
        </p:txBody>
      </p:sp>
      <p:sp>
        <p:nvSpPr>
          <p:cNvPr id="24" name="Rectángulo: esquinas redondeadas 23">
            <a:extLst>
              <a:ext uri="{FF2B5EF4-FFF2-40B4-BE49-F238E27FC236}">
                <a16:creationId xmlns="" xmlns:a16="http://schemas.microsoft.com/office/drawing/2014/main" id="{B55997A9-3140-A331-8D92-9645B448CDC8}"/>
              </a:ext>
            </a:extLst>
          </p:cNvPr>
          <p:cNvSpPr/>
          <p:nvPr/>
        </p:nvSpPr>
        <p:spPr>
          <a:xfrm>
            <a:off x="7600688" y="2972271"/>
            <a:ext cx="1943100" cy="323850"/>
          </a:xfrm>
          <a:prstGeom prst="roundRect">
            <a:avLst/>
          </a:prstGeom>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s-ES" sz="1600">
                <a:ea typeface="Calibri"/>
                <a:cs typeface="Calibri"/>
              </a:rPr>
              <a:t>36 meses</a:t>
            </a:r>
            <a:endParaRPr lang="es-ES" sz="1600"/>
          </a:p>
        </p:txBody>
      </p:sp>
      <p:sp>
        <p:nvSpPr>
          <p:cNvPr id="25" name="Rectángulo: esquinas redondeadas 24">
            <a:extLst>
              <a:ext uri="{FF2B5EF4-FFF2-40B4-BE49-F238E27FC236}">
                <a16:creationId xmlns="" xmlns:a16="http://schemas.microsoft.com/office/drawing/2014/main" id="{7770C90E-5175-4637-4199-34686E19DD52}"/>
              </a:ext>
            </a:extLst>
          </p:cNvPr>
          <p:cNvSpPr/>
          <p:nvPr/>
        </p:nvSpPr>
        <p:spPr>
          <a:xfrm>
            <a:off x="9610463" y="2972271"/>
            <a:ext cx="1943100" cy="323850"/>
          </a:xfrm>
          <a:prstGeom prst="roundRect">
            <a:avLst/>
          </a:prstGeom>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s-ES" sz="1600">
                <a:ea typeface="Calibri"/>
                <a:cs typeface="Calibri"/>
              </a:rPr>
              <a:t>71 meses</a:t>
            </a:r>
            <a:endParaRPr lang="es-ES" sz="1600"/>
          </a:p>
        </p:txBody>
      </p:sp>
      <p:sp>
        <p:nvSpPr>
          <p:cNvPr id="26" name="Rectángulo 25">
            <a:extLst>
              <a:ext uri="{FF2B5EF4-FFF2-40B4-BE49-F238E27FC236}">
                <a16:creationId xmlns="" xmlns:a16="http://schemas.microsoft.com/office/drawing/2014/main" id="{68E615FF-6482-A90F-5919-793A50786B8E}"/>
              </a:ext>
            </a:extLst>
          </p:cNvPr>
          <p:cNvSpPr/>
          <p:nvPr/>
        </p:nvSpPr>
        <p:spPr>
          <a:xfrm>
            <a:off x="8048364" y="3429853"/>
            <a:ext cx="3495675" cy="361950"/>
          </a:xfrm>
          <a:prstGeom prst="rect">
            <a:avLst/>
          </a:prstGeom>
          <a:solidFill>
            <a:schemeClr val="accent2">
              <a:lumMod val="20000"/>
              <a:lumOff val="80000"/>
            </a:schemeClr>
          </a:solidFill>
          <a:ln w="12700">
            <a:solidFill>
              <a:srgbClr val="253E7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a:ea typeface="Calibri"/>
                <a:cs typeface="Calibri"/>
              </a:rPr>
              <a:t>Desarrollo Integral</a:t>
            </a:r>
            <a:endParaRPr lang="es-ES" sz="1600"/>
          </a:p>
        </p:txBody>
      </p:sp>
      <p:sp>
        <p:nvSpPr>
          <p:cNvPr id="28" name="Rectángulo 27">
            <a:extLst>
              <a:ext uri="{FF2B5EF4-FFF2-40B4-BE49-F238E27FC236}">
                <a16:creationId xmlns="" xmlns:a16="http://schemas.microsoft.com/office/drawing/2014/main" id="{DCEF9242-76C0-A87B-BE49-B0C9C70E1366}"/>
              </a:ext>
            </a:extLst>
          </p:cNvPr>
          <p:cNvSpPr/>
          <p:nvPr/>
        </p:nvSpPr>
        <p:spPr>
          <a:xfrm>
            <a:off x="5867139" y="3868002"/>
            <a:ext cx="5686425" cy="419100"/>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ES" sz="1400">
                <a:ea typeface="Calibri"/>
                <a:cs typeface="Calibri"/>
              </a:rPr>
              <a:t>Desarrollo Socio Emocional motor de la comunicación y del pensamiento</a:t>
            </a:r>
            <a:endParaRPr lang="es-ES" sz="1400"/>
          </a:p>
        </p:txBody>
      </p:sp>
      <p:sp>
        <p:nvSpPr>
          <p:cNvPr id="29" name="Rectángulo 28">
            <a:extLst>
              <a:ext uri="{FF2B5EF4-FFF2-40B4-BE49-F238E27FC236}">
                <a16:creationId xmlns="" xmlns:a16="http://schemas.microsoft.com/office/drawing/2014/main" id="{1FF9A77C-7C74-8D3D-B754-01273296BFB8}"/>
              </a:ext>
            </a:extLst>
          </p:cNvPr>
          <p:cNvSpPr/>
          <p:nvPr/>
        </p:nvSpPr>
        <p:spPr>
          <a:xfrm>
            <a:off x="3504939" y="4344252"/>
            <a:ext cx="8039100" cy="571500"/>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ES" sz="1600">
                <a:ea typeface="Calibri"/>
                <a:cs typeface="Calibri"/>
              </a:rPr>
              <a:t>Estado de salud y nutrición de la madre, de la niña y el niño</a:t>
            </a:r>
          </a:p>
          <a:p>
            <a:pPr algn="ctr"/>
            <a:r>
              <a:rPr lang="es-ES" sz="1200">
                <a:ea typeface="Calibri"/>
                <a:cs typeface="Calibri"/>
              </a:rPr>
              <a:t>Adecuado peso al nacer y recién nacido a término, adecuado estado nutricional.</a:t>
            </a:r>
          </a:p>
        </p:txBody>
      </p:sp>
      <p:sp>
        <p:nvSpPr>
          <p:cNvPr id="30" name="Rectángulo 29">
            <a:extLst>
              <a:ext uri="{FF2B5EF4-FFF2-40B4-BE49-F238E27FC236}">
                <a16:creationId xmlns="" xmlns:a16="http://schemas.microsoft.com/office/drawing/2014/main" id="{05EE7A32-0374-CB49-CDEA-80BF0A611A61}"/>
              </a:ext>
            </a:extLst>
          </p:cNvPr>
          <p:cNvSpPr/>
          <p:nvPr/>
        </p:nvSpPr>
        <p:spPr>
          <a:xfrm>
            <a:off x="1628513" y="4972902"/>
            <a:ext cx="9925050" cy="571500"/>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ES" sz="1600">
                <a:ea typeface="Calibri"/>
                <a:cs typeface="Calibri"/>
              </a:rPr>
              <a:t>Protección de las niñas y de los niños</a:t>
            </a:r>
          </a:p>
          <a:p>
            <a:pPr algn="ctr"/>
            <a:r>
              <a:rPr lang="es-ES" sz="1200">
                <a:ea typeface="Calibri"/>
                <a:cs typeface="Calibri"/>
              </a:rPr>
              <a:t>Cuidados y crianza en el hogar  y violencia</a:t>
            </a:r>
          </a:p>
        </p:txBody>
      </p:sp>
      <p:sp>
        <p:nvSpPr>
          <p:cNvPr id="31" name="Rectángulo 30">
            <a:extLst>
              <a:ext uri="{FF2B5EF4-FFF2-40B4-BE49-F238E27FC236}">
                <a16:creationId xmlns="" xmlns:a16="http://schemas.microsoft.com/office/drawing/2014/main" id="{8B424591-DC24-B5EE-83FE-61E9D6E3421B}"/>
              </a:ext>
            </a:extLst>
          </p:cNvPr>
          <p:cNvSpPr/>
          <p:nvPr/>
        </p:nvSpPr>
        <p:spPr>
          <a:xfrm>
            <a:off x="1628513" y="5611077"/>
            <a:ext cx="9925050" cy="571500"/>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ES" sz="1600">
                <a:ea typeface="Calibri"/>
                <a:cs typeface="Calibri"/>
              </a:rPr>
              <a:t>Entorno</a:t>
            </a:r>
            <a:endParaRPr lang="es-ES"/>
          </a:p>
          <a:p>
            <a:pPr algn="ctr"/>
            <a:r>
              <a:rPr lang="es-ES" sz="1200">
                <a:ea typeface="Calibri"/>
                <a:cs typeface="Calibri"/>
              </a:rPr>
              <a:t>Condiciones de la Vivienda y condiciones de la comunidad (espacio físico)</a:t>
            </a:r>
          </a:p>
        </p:txBody>
      </p:sp>
      <p:sp>
        <p:nvSpPr>
          <p:cNvPr id="33" name="Flecha: doblada 32">
            <a:extLst>
              <a:ext uri="{FF2B5EF4-FFF2-40B4-BE49-F238E27FC236}">
                <a16:creationId xmlns="" xmlns:a16="http://schemas.microsoft.com/office/drawing/2014/main" id="{52A07BE1-27A1-2F0A-6B3D-6A14AAFA594E}"/>
              </a:ext>
            </a:extLst>
          </p:cNvPr>
          <p:cNvSpPr/>
          <p:nvPr/>
        </p:nvSpPr>
        <p:spPr>
          <a:xfrm>
            <a:off x="6126980" y="3547962"/>
            <a:ext cx="1895475" cy="323850"/>
          </a:xfrm>
          <a:prstGeom prst="ben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solidFill>
                <a:schemeClr val="tx1"/>
              </a:solidFill>
            </a:endParaRPr>
          </a:p>
        </p:txBody>
      </p:sp>
      <p:sp>
        <p:nvSpPr>
          <p:cNvPr id="34" name="Flecha: doblada 33">
            <a:extLst>
              <a:ext uri="{FF2B5EF4-FFF2-40B4-BE49-F238E27FC236}">
                <a16:creationId xmlns="" xmlns:a16="http://schemas.microsoft.com/office/drawing/2014/main" id="{4FA92D49-3427-74E5-DF7D-53080489466E}"/>
              </a:ext>
            </a:extLst>
          </p:cNvPr>
          <p:cNvSpPr/>
          <p:nvPr/>
        </p:nvSpPr>
        <p:spPr>
          <a:xfrm>
            <a:off x="4060055" y="4081362"/>
            <a:ext cx="1809750" cy="266700"/>
          </a:xfrm>
          <a:prstGeom prst="ben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solidFill>
                <a:schemeClr val="tx1"/>
              </a:solidFill>
            </a:endParaRPr>
          </a:p>
        </p:txBody>
      </p:sp>
      <p:sp>
        <p:nvSpPr>
          <p:cNvPr id="36" name="Flecha: doblada 35">
            <a:extLst>
              <a:ext uri="{FF2B5EF4-FFF2-40B4-BE49-F238E27FC236}">
                <a16:creationId xmlns="" xmlns:a16="http://schemas.microsoft.com/office/drawing/2014/main" id="{0ECD465F-DCB5-F29C-E54F-414799DAD806}"/>
              </a:ext>
            </a:extLst>
          </p:cNvPr>
          <p:cNvSpPr/>
          <p:nvPr/>
        </p:nvSpPr>
        <p:spPr>
          <a:xfrm>
            <a:off x="1145405" y="3871812"/>
            <a:ext cx="4724400" cy="342900"/>
          </a:xfrm>
          <a:prstGeom prst="bentArrow">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37" name="Flecha: a la derecha 36">
            <a:extLst>
              <a:ext uri="{FF2B5EF4-FFF2-40B4-BE49-F238E27FC236}">
                <a16:creationId xmlns="" xmlns:a16="http://schemas.microsoft.com/office/drawing/2014/main" id="{4E274E88-7F3C-7D7D-D8D5-438C959C2EFA}"/>
              </a:ext>
            </a:extLst>
          </p:cNvPr>
          <p:cNvSpPr/>
          <p:nvPr/>
        </p:nvSpPr>
        <p:spPr>
          <a:xfrm>
            <a:off x="1215509" y="4549611"/>
            <a:ext cx="2295525" cy="171450"/>
          </a:xfrm>
          <a:prstGeom prst="rightArrow">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40" name="Flecha: a la derecha 39">
            <a:extLst>
              <a:ext uri="{FF2B5EF4-FFF2-40B4-BE49-F238E27FC236}">
                <a16:creationId xmlns="" xmlns:a16="http://schemas.microsoft.com/office/drawing/2014/main" id="{1446CBC4-743C-3559-9430-9F43F776DF0F}"/>
              </a:ext>
            </a:extLst>
          </p:cNvPr>
          <p:cNvSpPr/>
          <p:nvPr/>
        </p:nvSpPr>
        <p:spPr>
          <a:xfrm>
            <a:off x="1225034" y="5206836"/>
            <a:ext cx="409575" cy="171450"/>
          </a:xfrm>
          <a:prstGeom prst="rightArrow">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41" name="Flecha: a la derecha 40">
            <a:extLst>
              <a:ext uri="{FF2B5EF4-FFF2-40B4-BE49-F238E27FC236}">
                <a16:creationId xmlns="" xmlns:a16="http://schemas.microsoft.com/office/drawing/2014/main" id="{1F231F7C-F06F-FD2B-1E1B-56F727177D55}"/>
              </a:ext>
            </a:extLst>
          </p:cNvPr>
          <p:cNvSpPr/>
          <p:nvPr/>
        </p:nvSpPr>
        <p:spPr>
          <a:xfrm>
            <a:off x="1215509" y="5835486"/>
            <a:ext cx="409575" cy="171450"/>
          </a:xfrm>
          <a:prstGeom prst="rightArrow">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42" name="Rectángulo 41">
            <a:extLst>
              <a:ext uri="{FF2B5EF4-FFF2-40B4-BE49-F238E27FC236}">
                <a16:creationId xmlns="" xmlns:a16="http://schemas.microsoft.com/office/drawing/2014/main" id="{96F4A5D1-D664-8E28-5B94-CCB3F91BE1A8}"/>
              </a:ext>
            </a:extLst>
          </p:cNvPr>
          <p:cNvSpPr/>
          <p:nvPr/>
        </p:nvSpPr>
        <p:spPr>
          <a:xfrm rot="16200000">
            <a:off x="285489" y="5030053"/>
            <a:ext cx="1790700" cy="76200"/>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4" name="Título 3">
            <a:extLst>
              <a:ext uri="{FF2B5EF4-FFF2-40B4-BE49-F238E27FC236}">
                <a16:creationId xmlns="" xmlns:a16="http://schemas.microsoft.com/office/drawing/2014/main" id="{0EF24FA0-B259-DD59-7D47-C66D0C6CF76C}"/>
              </a:ext>
            </a:extLst>
          </p:cNvPr>
          <p:cNvSpPr>
            <a:spLocks noGrp="1"/>
          </p:cNvSpPr>
          <p:nvPr>
            <p:ph type="title"/>
          </p:nvPr>
        </p:nvSpPr>
        <p:spPr>
          <a:xfrm>
            <a:off x="552261" y="854949"/>
            <a:ext cx="11343992" cy="462947"/>
          </a:xfrm>
        </p:spPr>
        <p:txBody>
          <a:bodyPr>
            <a:normAutofit/>
          </a:bodyPr>
          <a:lstStyle/>
          <a:p>
            <a:pPr algn="ctr"/>
            <a:r>
              <a:rPr lang="es-ES" sz="2700">
                <a:solidFill>
                  <a:schemeClr val="bg2">
                    <a:lumMod val="75000"/>
                  </a:schemeClr>
                </a:solidFill>
                <a:latin typeface="Arial Narrow" panose="020B0606020202030204" pitchFamily="34" charset="0"/>
              </a:rPr>
              <a:t>Marco Teórico y Normativo</a:t>
            </a:r>
            <a:endParaRPr lang="es-PE" sz="2700">
              <a:solidFill>
                <a:schemeClr val="bg2">
                  <a:lumMod val="75000"/>
                </a:schemeClr>
              </a:solidFill>
              <a:latin typeface="Arial Narrow" panose="020B0606020202030204" pitchFamily="34" charset="0"/>
            </a:endParaRPr>
          </a:p>
        </p:txBody>
      </p:sp>
      <p:sp>
        <p:nvSpPr>
          <p:cNvPr id="6" name="Rectángulo 5">
            <a:extLst>
              <a:ext uri="{FF2B5EF4-FFF2-40B4-BE49-F238E27FC236}">
                <a16:creationId xmlns="" xmlns:a16="http://schemas.microsoft.com/office/drawing/2014/main" id="{2FD9E59A-1DDB-F825-E1B9-4A45601B35FB}"/>
              </a:ext>
            </a:extLst>
          </p:cNvPr>
          <p:cNvSpPr/>
          <p:nvPr/>
        </p:nvSpPr>
        <p:spPr>
          <a:xfrm>
            <a:off x="552261" y="1346574"/>
            <a:ext cx="1156393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prstClr val="black"/>
                </a:solidFill>
                <a:effectLst/>
                <a:uLnTx/>
                <a:uFillTx/>
                <a:latin typeface="Calibri" panose="020F0502020204030204"/>
                <a:ea typeface="+mn-ea"/>
                <a:cs typeface="+mn-cs"/>
              </a:rPr>
              <a:t>El Desarrollo Infantil Temprano como prioridad de la política pública y la acción del Estado</a:t>
            </a:r>
            <a:endParaRPr kumimoji="0" lang="es-PE"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507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3"/>
          <p:cNvSpPr>
            <a:spLocks noGrp="1"/>
          </p:cNvSpPr>
          <p:nvPr>
            <p:ph type="title"/>
          </p:nvPr>
        </p:nvSpPr>
        <p:spPr>
          <a:xfrm>
            <a:off x="552261" y="854949"/>
            <a:ext cx="11343992" cy="462947"/>
          </a:xfrm>
        </p:spPr>
        <p:txBody>
          <a:bodyPr>
            <a:normAutofit fontScale="90000"/>
          </a:bodyPr>
          <a:lstStyle/>
          <a:p>
            <a:pPr algn="ctr"/>
            <a:r>
              <a:rPr lang="es-ES" sz="2800">
                <a:solidFill>
                  <a:schemeClr val="bg2">
                    <a:lumMod val="75000"/>
                  </a:schemeClr>
                </a:solidFill>
                <a:latin typeface="Arial Narrow" panose="020B0606020202030204" pitchFamily="34" charset="0"/>
              </a:rPr>
              <a:t>Marco Teórico y Normativo</a:t>
            </a:r>
            <a:endParaRPr lang="es-PE" sz="2800">
              <a:solidFill>
                <a:schemeClr val="bg2">
                  <a:lumMod val="75000"/>
                </a:schemeClr>
              </a:solidFill>
              <a:latin typeface="Arial Narrow" panose="020B0606020202030204" pitchFamily="34" charset="0"/>
            </a:endParaRPr>
          </a:p>
        </p:txBody>
      </p:sp>
      <p:sp>
        <p:nvSpPr>
          <p:cNvPr id="7" name="Rectángulo 6"/>
          <p:cNvSpPr/>
          <p:nvPr/>
        </p:nvSpPr>
        <p:spPr>
          <a:xfrm>
            <a:off x="552261" y="1346574"/>
            <a:ext cx="1156393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prstClr val="black"/>
                </a:solidFill>
                <a:effectLst/>
                <a:uLnTx/>
                <a:uFillTx/>
                <a:latin typeface="Calibri" panose="020F0502020204030204"/>
                <a:ea typeface="+mn-ea"/>
                <a:cs typeface="+mn-cs"/>
              </a:rPr>
              <a:t>El Desarrollo Infantil Temprano como prioridad de la política pública y la acción del Estado</a:t>
            </a:r>
            <a:endParaRPr kumimoji="0" lang="es-PE"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 xmlns:a16="http://schemas.microsoft.com/office/drawing/2014/main" id="{841B022D-8ABE-4D36-A3F1-4BC97E81DF9F}"/>
              </a:ext>
            </a:extLst>
          </p:cNvPr>
          <p:cNvPicPr>
            <a:picLocks noChangeAspect="1"/>
          </p:cNvPicPr>
          <p:nvPr/>
        </p:nvPicPr>
        <p:blipFill rotWithShape="1">
          <a:blip r:embed="rId2"/>
          <a:srcRect l="16238" t="40941" r="40826" b="14193"/>
          <a:stretch/>
        </p:blipFill>
        <p:spPr>
          <a:xfrm>
            <a:off x="2083932" y="2665923"/>
            <a:ext cx="6878420" cy="4040863"/>
          </a:xfrm>
          <a:prstGeom prst="rect">
            <a:avLst/>
          </a:prstGeom>
        </p:spPr>
      </p:pic>
      <p:sp>
        <p:nvSpPr>
          <p:cNvPr id="18" name="Rectángulo 17">
            <a:extLst>
              <a:ext uri="{FF2B5EF4-FFF2-40B4-BE49-F238E27FC236}">
                <a16:creationId xmlns="" xmlns:a16="http://schemas.microsoft.com/office/drawing/2014/main" id="{DD6B05B1-2988-46AD-9D7C-2350B3FA10EF}"/>
              </a:ext>
            </a:extLst>
          </p:cNvPr>
          <p:cNvSpPr/>
          <p:nvPr/>
        </p:nvSpPr>
        <p:spPr>
          <a:xfrm>
            <a:off x="8987116" y="6230395"/>
            <a:ext cx="2691925" cy="400110"/>
          </a:xfrm>
          <a:prstGeom prst="rect">
            <a:avLst/>
          </a:prstGeom>
        </p:spPr>
        <p:txBody>
          <a:bodyPr wrap="square" lIns="91440" tIns="45720" rIns="91440" bIns="45720" anchor="t">
            <a:spAutoFit/>
          </a:bodyPr>
          <a:lstStyle/>
          <a:p>
            <a:pPr algn="ctr"/>
            <a:r>
              <a:rPr lang="es-419" sz="1000">
                <a:latin typeface="Arial Narrow"/>
                <a:hlinkClick r:id="rId3"/>
              </a:rPr>
              <a:t>¿Qué es el Desarrollo Infantil Temprano? - Ministerio de Desarrollo e Inclusión Social - MIDIS</a:t>
            </a:r>
            <a:endParaRPr lang="es-419" sz="1000">
              <a:latin typeface="Arial Narrow"/>
            </a:endParaRPr>
          </a:p>
        </p:txBody>
      </p:sp>
      <p:sp>
        <p:nvSpPr>
          <p:cNvPr id="20" name="Rectángulo 19">
            <a:extLst>
              <a:ext uri="{FF2B5EF4-FFF2-40B4-BE49-F238E27FC236}">
                <a16:creationId xmlns="" xmlns:a16="http://schemas.microsoft.com/office/drawing/2014/main" id="{558A5BD2-296D-4C5E-AB67-D7C32268BA45}"/>
              </a:ext>
            </a:extLst>
          </p:cNvPr>
          <p:cNvSpPr/>
          <p:nvPr/>
        </p:nvSpPr>
        <p:spPr>
          <a:xfrm>
            <a:off x="9015853" y="5983227"/>
            <a:ext cx="2687952" cy="246221"/>
          </a:xfrm>
          <a:prstGeom prst="rect">
            <a:avLst/>
          </a:prstGeom>
        </p:spPr>
        <p:txBody>
          <a:bodyPr wrap="square" lIns="91440" tIns="45720" rIns="91440" bIns="45720" anchor="t">
            <a:spAutoFit/>
          </a:bodyPr>
          <a:lstStyle/>
          <a:p>
            <a:pPr algn="ctr"/>
            <a:r>
              <a:rPr lang="es-419" sz="1000">
                <a:latin typeface="Arial Narrow"/>
              </a:rPr>
              <a:t>Fuente: Portal Web sobre DIT</a:t>
            </a:r>
          </a:p>
        </p:txBody>
      </p:sp>
      <p:sp>
        <p:nvSpPr>
          <p:cNvPr id="24" name="Rectángulo 23">
            <a:extLst>
              <a:ext uri="{FF2B5EF4-FFF2-40B4-BE49-F238E27FC236}">
                <a16:creationId xmlns="" xmlns:a16="http://schemas.microsoft.com/office/drawing/2014/main" id="{CB164BEF-AF36-43DC-AA6E-EABD7763574F}"/>
              </a:ext>
            </a:extLst>
          </p:cNvPr>
          <p:cNvSpPr/>
          <p:nvPr/>
        </p:nvSpPr>
        <p:spPr>
          <a:xfrm>
            <a:off x="988021" y="2056179"/>
            <a:ext cx="10473653" cy="523220"/>
          </a:xfrm>
          <a:prstGeom prst="rect">
            <a:avLst/>
          </a:prstGeom>
        </p:spPr>
        <p:txBody>
          <a:bodyPr wrap="square" lIns="91440" tIns="45720" rIns="91440" bIns="45720" anchor="t">
            <a:spAutoFit/>
          </a:bodyPr>
          <a:lstStyle/>
          <a:p>
            <a:pPr algn="just">
              <a:spcBef>
                <a:spcPts val="20"/>
              </a:spcBef>
            </a:pPr>
            <a:r>
              <a:rPr lang="es-419" sz="1400">
                <a:latin typeface="Arial"/>
                <a:ea typeface="Times New Roman" panose="02020603050405020304" pitchFamily="18" charset="0"/>
                <a:cs typeface="Arial"/>
              </a:rPr>
              <a:t>Dada la importancia de la atención del DIT para el país, en los Lineamientos "Primero la Infancia" el Estado ha definido </a:t>
            </a:r>
            <a:r>
              <a:rPr lang="es-419" sz="1400" b="1">
                <a:latin typeface="Arial"/>
                <a:ea typeface="Times New Roman" panose="02020603050405020304" pitchFamily="18" charset="0"/>
                <a:cs typeface="Arial"/>
              </a:rPr>
              <a:t>7 resultados </a:t>
            </a:r>
            <a:r>
              <a:rPr lang="es-419" sz="1400">
                <a:latin typeface="Arial"/>
                <a:ea typeface="Times New Roman" panose="02020603050405020304" pitchFamily="18" charset="0"/>
                <a:cs typeface="Arial"/>
              </a:rPr>
              <a:t>a alcanzar para lograr un desarrollo adecuado en las niñas y niños menores de 6 años.</a:t>
            </a:r>
          </a:p>
        </p:txBody>
      </p:sp>
    </p:spTree>
    <p:extLst>
      <p:ext uri="{BB962C8B-B14F-4D97-AF65-F5344CB8AC3E}">
        <p14:creationId xmlns:p14="http://schemas.microsoft.com/office/powerpoint/2010/main" val="244673968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on siemore con el pueblo" id="{4294A319-840F-9F4F-87AB-D2F9DACB27E2}" vid="{387B8BB2-55D7-2A49-BDD0-2B12192695A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6ab42ba-1201-4735-9c16-d1f669f81103">
      <UserInfo>
        <DisplayName>Integrantes de la Análisis</DisplayName>
        <AccountId>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93E6F17BDD616E4E9A099A3E8D032E8A" ma:contentTypeVersion="10" ma:contentTypeDescription="Crear nuevo documento." ma:contentTypeScope="" ma:versionID="23e60a65afa43a3ea525a492f6aacc29">
  <xsd:schema xmlns:xsd="http://www.w3.org/2001/XMLSchema" xmlns:xs="http://www.w3.org/2001/XMLSchema" xmlns:p="http://schemas.microsoft.com/office/2006/metadata/properties" xmlns:ns2="de3b1959-ae3b-4038-8f67-a173ad0be1d5" xmlns:ns3="16ab42ba-1201-4735-9c16-d1f669f81103" targetNamespace="http://schemas.microsoft.com/office/2006/metadata/properties" ma:root="true" ma:fieldsID="f681477f378945abd02cc5d346b4970f" ns2:_="" ns3:_="">
    <xsd:import namespace="de3b1959-ae3b-4038-8f67-a173ad0be1d5"/>
    <xsd:import namespace="16ab42ba-1201-4735-9c16-d1f669f811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b1959-ae3b-4038-8f67-a173ad0be1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ab42ba-1201-4735-9c16-d1f669f81103"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B3B0A9-28DE-4391-8D6A-C54F7B3A3FD6}">
  <ds:schemaRefs>
    <ds:schemaRef ds:uri="http://schemas.microsoft.com/sharepoint/v3/contenttype/forms"/>
  </ds:schemaRefs>
</ds:datastoreItem>
</file>

<file path=customXml/itemProps2.xml><?xml version="1.0" encoding="utf-8"?>
<ds:datastoreItem xmlns:ds="http://schemas.openxmlformats.org/officeDocument/2006/customXml" ds:itemID="{DEE26F40-CA7A-4B47-96E5-41754CD01938}">
  <ds:schemaRefs>
    <ds:schemaRef ds:uri="16ab42ba-1201-4735-9c16-d1f669f81103"/>
    <ds:schemaRef ds:uri="http://purl.org/dc/terms/"/>
    <ds:schemaRef ds:uri="http://www.w3.org/XML/1998/namespace"/>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infopath/2007/PartnerControls"/>
    <ds:schemaRef ds:uri="de3b1959-ae3b-4038-8f67-a173ad0be1d5"/>
    <ds:schemaRef ds:uri="http://schemas.microsoft.com/office/2006/metadata/properties"/>
  </ds:schemaRefs>
</ds:datastoreItem>
</file>

<file path=customXml/itemProps3.xml><?xml version="1.0" encoding="utf-8"?>
<ds:datastoreItem xmlns:ds="http://schemas.openxmlformats.org/officeDocument/2006/customXml" ds:itemID="{C47BF7E2-0438-4059-9653-49629A4AC670}">
  <ds:schemaRefs>
    <ds:schemaRef ds:uri="16ab42ba-1201-4735-9c16-d1f669f81103"/>
    <ds:schemaRef ds:uri="de3b1959-ae3b-4038-8f67-a173ad0be1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Tema de Office</Template>
  <TotalTime>28</TotalTime>
  <Words>4256</Words>
  <Application>Microsoft Office PowerPoint</Application>
  <PresentationFormat>Panorámica</PresentationFormat>
  <Paragraphs>511</Paragraphs>
  <Slides>34</Slides>
  <Notes>5</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34</vt:i4>
      </vt:variant>
    </vt:vector>
  </HeadingPairs>
  <TitlesOfParts>
    <vt:vector size="45" baseType="lpstr">
      <vt:lpstr>MS PGothic</vt:lpstr>
      <vt:lpstr>Arial</vt:lpstr>
      <vt:lpstr>Arial Narrow</vt:lpstr>
      <vt:lpstr>Calibri</vt:lpstr>
      <vt:lpstr>Calibri Light</vt:lpstr>
      <vt:lpstr>Century Gothic</vt:lpstr>
      <vt:lpstr>Segoe UI</vt:lpstr>
      <vt:lpstr>Times New Roman</vt:lpstr>
      <vt:lpstr>Verdana</vt:lpstr>
      <vt:lpstr>Wingdings</vt:lpstr>
      <vt:lpstr>Tema de Office</vt:lpstr>
      <vt:lpstr>Taller Construyendo una Agenda Regional compartida: “El financiamiento de los servicios de educación y cuidado de la primera infancia en América Latina”</vt:lpstr>
      <vt:lpstr>Contenido</vt:lpstr>
      <vt:lpstr>Marco Teórico y Programático que ordena las Prestaciones y Servicios de Atención y Educación para la Primera Infancia (AEPI) en Perú</vt:lpstr>
      <vt:lpstr>Marco Teórico y Normativo</vt:lpstr>
      <vt:lpstr>Presentación de PowerPoint</vt:lpstr>
      <vt:lpstr>Marco Teórico y Normativo</vt:lpstr>
      <vt:lpstr>Marco Teórico y Normativo</vt:lpstr>
      <vt:lpstr>Marco Teórico y Normativo</vt:lpstr>
      <vt:lpstr>Marco Teórico y Normativo</vt:lpstr>
      <vt:lpstr>Principales respuestas en prestaciones y servicios de AEPI en  el Perú</vt:lpstr>
      <vt:lpstr>Marco Programático que ordena las prestaciones y servicios de Atención y Educación primera infancia (AEPI) en Perú</vt:lpstr>
      <vt:lpstr>Marco Programático que ordena las prestaciones y servicios de Atención y Educación primera infancia (AEPI) en Perú</vt:lpstr>
      <vt:lpstr>Marco Teórico y Normativo</vt:lpstr>
      <vt:lpstr>Marco Teórico y Normativo</vt:lpstr>
      <vt:lpstr>Presentación de PowerPoint</vt:lpstr>
      <vt:lpstr>Presentación de PowerPoint</vt:lpstr>
      <vt:lpstr>Identificación de brechas en Educación Inicial</vt:lpstr>
      <vt:lpstr>Cobertura de matrícula en Educación Inicial</vt:lpstr>
      <vt:lpstr>Cobertura de matrícula en Educación Inicial</vt:lpstr>
      <vt:lpstr>Cobertura de matrícula en Educación Inicial</vt:lpstr>
      <vt:lpstr>Niños y niñas matriculados en Educación Inicial</vt:lpstr>
      <vt:lpstr>Medición de la calidad del aprendizaje temprano</vt:lpstr>
      <vt:lpstr>Calidad de los ambientes de aprendizaje de educación temprana</vt:lpstr>
      <vt:lpstr>¿Cómo es la calidad estructural de las IEI Públicas?</vt:lpstr>
      <vt:lpstr>¿Cómo es la calidad de proceso de las IEI Públicas?</vt:lpstr>
      <vt:lpstr>Presentación de PowerPoint</vt:lpstr>
      <vt:lpstr>Posibles fuentes para financiar las brechas</vt:lpstr>
      <vt:lpstr>Presupuesto en Educación Inicial  </vt:lpstr>
      <vt:lpstr>Evolución del presupuesto en Educación </vt:lpstr>
      <vt:lpstr>Arreglos necesarios y desafío para hacer efectivo el financiamiento sostenible.</vt:lpstr>
      <vt:lpstr>Arreglos necesarios y desafios</vt:lpstr>
      <vt:lpstr>Conclusiones y Recomendaciones </vt:lpstr>
      <vt:lpstr>Principales conclusiones</vt:lpstr>
      <vt:lpstr>Principales conclusiones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LUIS HUMBERTO ÑAÑEZ ALDAZ</cp:lastModifiedBy>
  <cp:revision>13</cp:revision>
  <dcterms:created xsi:type="dcterms:W3CDTF">2021-12-29T16:46:03Z</dcterms:created>
  <dcterms:modified xsi:type="dcterms:W3CDTF">2022-09-19T14:49:39Z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0x01010093E6F17BDD616E4E9A099A3E8D032E8A</vt:lpwstr>
  </property>
</Properties>
</file>