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836" r:id="rId2"/>
    <p:sldId id="717" r:id="rId3"/>
    <p:sldId id="716" r:id="rId4"/>
    <p:sldId id="830" r:id="rId5"/>
    <p:sldId id="816" r:id="rId6"/>
    <p:sldId id="661" r:id="rId7"/>
    <p:sldId id="401" r:id="rId8"/>
    <p:sldId id="718" r:id="rId9"/>
    <p:sldId id="667" r:id="rId10"/>
    <p:sldId id="822" r:id="rId11"/>
    <p:sldId id="821" r:id="rId12"/>
    <p:sldId id="819" r:id="rId13"/>
    <p:sldId id="820" r:id="rId14"/>
    <p:sldId id="823" r:id="rId15"/>
    <p:sldId id="825" r:id="rId16"/>
    <p:sldId id="826" r:id="rId17"/>
    <p:sldId id="831" r:id="rId18"/>
    <p:sldId id="837" r:id="rId19"/>
    <p:sldId id="713" r:id="rId20"/>
    <p:sldId id="257" r:id="rId21"/>
    <p:sldId id="834" r:id="rId22"/>
    <p:sldId id="835" r:id="rId23"/>
    <p:sldId id="689" r:id="rId24"/>
    <p:sldId id="692" r:id="rId25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559B"/>
    <a:srgbClr val="95C7BB"/>
    <a:srgbClr val="DE8A86"/>
    <a:srgbClr val="C8E2DC"/>
    <a:srgbClr val="E5A19E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8A182-00FA-4F94-98D2-DEF28E459826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8C71C-BDCB-48A3-BD07-6B1AC237621C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9978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41357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18156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8926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8C71C-BDCB-48A3-BD07-6B1AC237621C}" type="slidenum">
              <a:rPr lang="es-SV" smtClean="0"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9530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224556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8C71C-BDCB-48A3-BD07-6B1AC237621C}" type="slidenum">
              <a:rPr lang="es-SV" smtClean="0"/>
              <a:t>16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726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8C71C-BDCB-48A3-BD07-6B1AC237621C}" type="slidenum">
              <a:rPr lang="es-SV" smtClean="0"/>
              <a:t>21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860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319531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41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A3297-6AC8-2765-D264-976790017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4394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2">
                    <a:lumMod val="25000"/>
                  </a:schemeClr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092DD-8A58-03BE-48E8-2DFA24460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406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SV" dirty="0"/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1FBAF4F1-70C3-4272-83D2-D44CD5B08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53"/>
          <a:stretch/>
        </p:blipFill>
        <p:spPr>
          <a:xfrm>
            <a:off x="0" y="0"/>
            <a:ext cx="12192000" cy="227365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8217050-CD00-4B11-8991-DBE1BA1BA4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955949"/>
            <a:ext cx="2737401" cy="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E3DD7-2ABD-9696-4D23-00EF7B99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1DA11C-F17E-4510-6669-AEEA80B6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200684-B918-15D6-5EAA-9D8CF6ED5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77A2F6-1769-79D3-BCE7-C9B40DC6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285EA4-121C-B0AE-9CEB-5D2134CE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DC174B-D92B-E7A8-D2A1-812D6907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2877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8C07E-092B-6C88-1B18-69AED934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70E4C0-574E-AF08-9E03-8A6EB1FD5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6440C-B2FA-3FFC-F402-2BD059B8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5D17F-221B-25D7-6772-BB185E7F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561872-0F52-3F6B-0610-82E98B78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7500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583AC2-4811-DE78-6E3A-22BD667AE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1961D1-8A15-B7B3-3972-F95DA2070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139785-DB42-064B-2A6D-C753878B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11C7C4-A2F8-43D3-5AB7-0D5E24A2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B4E088-CC26-9785-3F6C-0EC8471A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2660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A3297-6AC8-2765-D264-976790017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4394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2">
                    <a:lumMod val="25000"/>
                  </a:schemeClr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092DD-8A58-03BE-48E8-2DFA24460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406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SV" dirty="0"/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1FBAF4F1-70C3-4272-83D2-D44CD5B08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53"/>
          <a:stretch/>
        </p:blipFill>
        <p:spPr>
          <a:xfrm>
            <a:off x="0" y="0"/>
            <a:ext cx="12192000" cy="22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7">
            <a:extLst>
              <a:ext uri="{FF2B5EF4-FFF2-40B4-BE49-F238E27FC236}">
                <a16:creationId xmlns:a16="http://schemas.microsoft.com/office/drawing/2014/main" id="{EA94295B-4EF4-4CF9-991C-928496612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722"/>
          <a:stretch/>
        </p:blipFill>
        <p:spPr>
          <a:xfrm flipH="1">
            <a:off x="0" y="0"/>
            <a:ext cx="12192000" cy="19647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B1598E1-695E-6B1F-2C34-B680B3A2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082"/>
            <a:ext cx="10515600" cy="87029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Museo Sans 700" panose="020000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A5369-A681-44CD-C8B0-DFAAF3D9E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8479"/>
            <a:ext cx="10515600" cy="3033757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8F020D8-8ED8-4309-BCC6-72377C3D0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955949"/>
            <a:ext cx="2737401" cy="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1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extLst>
              <a:ext uri="{FF2B5EF4-FFF2-40B4-BE49-F238E27FC236}">
                <a16:creationId xmlns:a16="http://schemas.microsoft.com/office/drawing/2014/main" id="{0B7E83A9-49CB-475F-94D1-5B3F4491F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53"/>
          <a:stretch/>
        </p:blipFill>
        <p:spPr>
          <a:xfrm flipH="1">
            <a:off x="0" y="0"/>
            <a:ext cx="12192000" cy="1709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DEF934-4739-D937-637E-B9364BEA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>
                    <a:lumMod val="25000"/>
                  </a:schemeClr>
                </a:solidFill>
                <a:latin typeface="Museo Sans 700" panose="02000000000000000000" pitchFamily="50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6ADC5E-D320-A819-FA52-FC2A995FE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94DD969-EC87-401E-83C3-B427452915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955949"/>
            <a:ext cx="2737401" cy="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55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extLst>
              <a:ext uri="{FF2B5EF4-FFF2-40B4-BE49-F238E27FC236}">
                <a16:creationId xmlns:a16="http://schemas.microsoft.com/office/drawing/2014/main" id="{C86B720A-8D08-4C1A-9556-AD85EFDA2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553"/>
          <a:stretch/>
        </p:blipFill>
        <p:spPr>
          <a:xfrm flipH="1">
            <a:off x="0" y="0"/>
            <a:ext cx="12192000" cy="170973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AE3B6E7-7932-D19B-C191-C8379560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4248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Museo Sans 700" panose="020000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00CA9B-9CB3-D26B-4377-499DF5DF1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4748"/>
            <a:ext cx="5181600" cy="3558226"/>
          </a:xfrm>
        </p:spPr>
        <p:txBody>
          <a:bodyPr/>
          <a:lstStyle>
            <a:lvl1pPr>
              <a:defRPr>
                <a:latin typeface="Museo Sans 100" panose="02000000000000000000" pitchFamily="50" charset="0"/>
              </a:defRPr>
            </a:lvl1pPr>
            <a:lvl2pPr>
              <a:defRPr>
                <a:latin typeface="Museo Sans 100" panose="02000000000000000000" pitchFamily="50" charset="0"/>
              </a:defRPr>
            </a:lvl2pPr>
            <a:lvl3pPr>
              <a:defRPr>
                <a:latin typeface="Museo Sans 100" panose="02000000000000000000" pitchFamily="50" charset="0"/>
              </a:defRPr>
            </a:lvl3pPr>
            <a:lvl4pPr>
              <a:defRPr>
                <a:latin typeface="Museo Sans 100" panose="02000000000000000000" pitchFamily="50" charset="0"/>
              </a:defRPr>
            </a:lvl4pPr>
            <a:lvl5pPr>
              <a:defRPr>
                <a:latin typeface="Museo Sans 100" panose="020000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4406F2-335F-9F5D-E737-439293F67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4748"/>
            <a:ext cx="5181600" cy="3558226"/>
          </a:xfrm>
        </p:spPr>
        <p:txBody>
          <a:bodyPr/>
          <a:lstStyle>
            <a:lvl1pPr>
              <a:defRPr>
                <a:latin typeface="Museo Sans 100" panose="02000000000000000000" pitchFamily="50" charset="0"/>
              </a:defRPr>
            </a:lvl1pPr>
            <a:lvl2pPr>
              <a:defRPr>
                <a:latin typeface="Museo Sans 100" panose="02000000000000000000" pitchFamily="50" charset="0"/>
              </a:defRPr>
            </a:lvl2pPr>
            <a:lvl3pPr>
              <a:defRPr>
                <a:latin typeface="Museo Sans 100" panose="02000000000000000000" pitchFamily="50" charset="0"/>
              </a:defRPr>
            </a:lvl3pPr>
            <a:lvl4pPr>
              <a:defRPr>
                <a:latin typeface="Museo Sans 100" panose="02000000000000000000" pitchFamily="50" charset="0"/>
              </a:defRPr>
            </a:lvl4pPr>
            <a:lvl5pPr>
              <a:defRPr>
                <a:latin typeface="Museo Sans 100" panose="02000000000000000000" pitchFamily="50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3B38E2F-A626-491D-945C-30F1E972FD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0" y="5955949"/>
            <a:ext cx="2737401" cy="6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2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E251D-0D05-388A-6EB5-A618022A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565BCD-6AFE-884A-033D-E000B6825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23969F-E85E-7898-5AED-75CF27FCB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8C97CE-EB1E-C531-6AA6-908930956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6D73FD-3483-61AD-D3DC-219FE8D78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149A7C-3559-4B8B-6C80-1280C038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D9B403-F92E-1474-4259-E9649720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D6ADC8C-EC20-E186-4B76-047B11C7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9163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777B7-EF47-17C1-B0FA-BD1DAF66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58B56E-2A00-F15D-3635-21A9961E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0F2DB8-4A36-FF04-C5E7-63FFAB25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8DD48E-A4BA-9DEB-3600-B728A2FE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7069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24BD2A-77E5-1915-8BE1-CE13F4E2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1149D9-8508-E959-38D5-6332AF25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4F374B-AE48-C4F3-CA29-90348B1D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8365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50013-3EE1-441D-0025-EB92D994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11F47E-6CB4-6A16-71C0-A55749B03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E072E-9F82-D57F-B7F1-8F929DEF6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EC603D-1FBB-E76C-E0C3-3524CD3F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2B847A-5007-279E-A8B6-0BAF9B09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D869B5-1027-A9C1-4625-DD115105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6719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02DBAD-9C39-C6CD-4DA2-39B21C6C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08160D-2CF1-BCE2-1505-A5E0F7B61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4761F6-A957-0879-594B-C4014EB1E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CBE34-F769-40CA-A020-E272C76814DC}" type="datetimeFigureOut">
              <a:rPr lang="es-SV" smtClean="0"/>
              <a:t>19/9/2022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AD62A-9E80-E00E-75F9-EE32E08FD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B31CE7-02C7-290B-9626-23874A1D5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3ACD9-BD90-4895-84D3-56ED707CF87D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0094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web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abrieladeBukele/videos/1365005560569819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056A293-8D7D-4F6F-8C13-36FA14E4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126" y="2963286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rgbClr val="DE8A86"/>
                </a:solidFill>
                <a:latin typeface="Museo Sans 900" panose="02000000000000000000" pitchFamily="50" charset="0"/>
              </a:rPr>
              <a:t>Taller ”Construyendo una agenda regional compartida: el financiamiento de los servicios de educación y cuidado de la primera infancia en América Latina”</a:t>
            </a:r>
            <a:endParaRPr lang="es-SV" sz="3200" dirty="0">
              <a:solidFill>
                <a:srgbClr val="DE8A86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B97162-49D9-4048-BC55-880A5C9DD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8727" y="6216073"/>
            <a:ext cx="9144000" cy="410619"/>
          </a:xfrm>
        </p:spPr>
        <p:txBody>
          <a:bodyPr>
            <a:normAutofit/>
          </a:bodyPr>
          <a:lstStyle/>
          <a:p>
            <a:r>
              <a:rPr lang="es-ES" sz="1400" b="1" dirty="0"/>
              <a:t>Monterrey, México 21-22 de septiembre de 2022</a:t>
            </a:r>
            <a:endParaRPr lang="es-SV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D21176-170E-45BA-8857-A815D0F36CF9}"/>
              </a:ext>
            </a:extLst>
          </p:cNvPr>
          <p:cNvSpPr txBox="1"/>
          <p:nvPr/>
        </p:nvSpPr>
        <p:spPr>
          <a:xfrm>
            <a:off x="1339273" y="5769649"/>
            <a:ext cx="985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Caso El Salvador</a:t>
            </a:r>
            <a:endParaRPr lang="es-SV" sz="2800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CA06BC-A960-480F-AFF7-9A7EF469168C}"/>
              </a:ext>
            </a:extLst>
          </p:cNvPr>
          <p:cNvSpPr txBox="1"/>
          <p:nvPr/>
        </p:nvSpPr>
        <p:spPr>
          <a:xfrm>
            <a:off x="3602883" y="1060643"/>
            <a:ext cx="498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600" b="1" dirty="0">
                <a:solidFill>
                  <a:schemeClr val="accent3">
                    <a:lumMod val="75000"/>
                  </a:schemeClr>
                </a:solidFill>
                <a:latin typeface="Museo Sans 700" panose="02000000000000000000" pitchFamily="50" charset="0"/>
              </a:rPr>
              <a:t>EQUIPO NACIONAL CRECER JUNTOS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FA0FAC1C-9DF1-40A7-BE38-FE857782A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0826" y="1507114"/>
            <a:ext cx="5528720" cy="13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97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D978093-0783-251C-7819-AE8EEF32A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138005"/>
              </p:ext>
            </p:extLst>
          </p:nvPr>
        </p:nvGraphicFramePr>
        <p:xfrm>
          <a:off x="1172451" y="506438"/>
          <a:ext cx="10123906" cy="525555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04772">
                  <a:extLst>
                    <a:ext uri="{9D8B030D-6E8A-4147-A177-3AD203B41FA5}">
                      <a16:colId xmlns:a16="http://schemas.microsoft.com/office/drawing/2014/main" val="61522549"/>
                    </a:ext>
                  </a:extLst>
                </a:gridCol>
                <a:gridCol w="3990433">
                  <a:extLst>
                    <a:ext uri="{9D8B030D-6E8A-4147-A177-3AD203B41FA5}">
                      <a16:colId xmlns:a16="http://schemas.microsoft.com/office/drawing/2014/main" val="820419077"/>
                    </a:ext>
                  </a:extLst>
                </a:gridCol>
                <a:gridCol w="3828701">
                  <a:extLst>
                    <a:ext uri="{9D8B030D-6E8A-4147-A177-3AD203B41FA5}">
                      <a16:colId xmlns:a16="http://schemas.microsoft.com/office/drawing/2014/main" val="3587693041"/>
                    </a:ext>
                  </a:extLst>
                </a:gridCol>
              </a:tblGrid>
              <a:tr h="493900">
                <a:tc gridSpan="3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solidFill>
                            <a:srgbClr val="DE8A86"/>
                          </a:solidFill>
                          <a:latin typeface="Museo Sans 900" panose="02000000000000000000" pitchFamily="50" charset="0"/>
                        </a:rPr>
                        <a:t>Servicios de estimulación temprana para madres gestantes, niñas y niños de 0-3 años</a:t>
                      </a:r>
                      <a:endParaRPr lang="es-SV" sz="1800" dirty="0">
                        <a:solidFill>
                          <a:srgbClr val="DE8A86"/>
                        </a:solidFill>
                        <a:latin typeface="Museo Sans 9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700" panose="02000000000000000000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116375"/>
                  </a:ext>
                </a:extLst>
              </a:tr>
              <a:tr h="604830">
                <a:tc>
                  <a:txBody>
                    <a:bodyPr/>
                    <a:lstStyle/>
                    <a:p>
                      <a:r>
                        <a:rPr lang="es-SV" sz="1600" dirty="0">
                          <a:latin typeface="Museo Sans 900" panose="02000000000000000000" pitchFamily="50" charset="0"/>
                        </a:rPr>
                        <a:t>Intervención</a:t>
                      </a:r>
                      <a:endParaRPr lang="es-SV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9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latin typeface="Museo Sans 900" panose="02000000000000000000" pitchFamily="50" charset="0"/>
                        </a:rPr>
                        <a:t>Círculos de familia</a:t>
                      </a:r>
                      <a:endParaRPr lang="es-SV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9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7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latin typeface="Museo Sans 900" panose="02000000000000000000" pitchFamily="50" charset="0"/>
                        </a:rPr>
                        <a:t>Modalidades alternativas comunitarias</a:t>
                      </a:r>
                      <a:endParaRPr lang="es-SV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9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7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28079"/>
                  </a:ext>
                </a:extLst>
              </a:tr>
              <a:tr h="353738">
                <a:tc>
                  <a:txBody>
                    <a:bodyPr/>
                    <a:lstStyle/>
                    <a:p>
                      <a:pPr algn="l"/>
                      <a:r>
                        <a:rPr lang="es-SV" sz="1600" dirty="0">
                          <a:latin typeface="Museo Sans 700" panose="02000000000000000000" pitchFamily="50" charset="0"/>
                        </a:rPr>
                        <a:t>Programa</a:t>
                      </a:r>
                      <a:endParaRPr lang="es-SV" sz="16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7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latin typeface="Museo Sans 300" panose="02000000000000000000" pitchFamily="50" charset="0"/>
                        </a:rPr>
                        <a:t>Educación y desarrollo integral para la primera infancia</a:t>
                      </a:r>
                      <a:endParaRPr lang="es-SV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300" panose="02000000000000000000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s-SV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Museo Sans 100" panose="02000000000000000000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682386"/>
                  </a:ext>
                </a:extLst>
              </a:tr>
              <a:tr h="868265">
                <a:tc>
                  <a:txBody>
                    <a:bodyPr/>
                    <a:lstStyle/>
                    <a:p>
                      <a:pPr algn="l"/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Incluye</a:t>
                      </a: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2 sesiones educativas semanales con niñas y niños de 0 a 3 años y sus familias</a:t>
                      </a: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Escuela abierta de fin de semana, docente itinerante, círculos de familia en escuelas</a:t>
                      </a:r>
                      <a:endParaRPr lang="es-AR" sz="1600" dirty="0">
                        <a:solidFill>
                          <a:srgbClr val="000000"/>
                        </a:solidFill>
                        <a:effectLst/>
                        <a:latin typeface="Museo Sans 100" panose="02000000000000000000" pitchFamily="50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25471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Población alcanzada </a:t>
                      </a:r>
                    </a:p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en 2021</a:t>
                      </a: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22,873 niñas y niños 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(5.2% Tasa Neta de Educación Inicial)</a:t>
                      </a: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3,477 niñas y niños +208 gestantes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809385"/>
                  </a:ext>
                </a:extLst>
              </a:tr>
              <a:tr h="859495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Meta 2024</a:t>
                      </a: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53,618 niñas y niños de 0-3 años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(Elevar a 13.6% la Tasa Neta de Educación Inicial)</a:t>
                      </a: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16886"/>
                  </a:ext>
                </a:extLst>
              </a:tr>
              <a:tr h="604830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Financiamiento actual</a:t>
                      </a: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100" panose="02000000000000000000" pitchFamily="50" charset="0"/>
                          <a:sym typeface="Helvetica Neue Light"/>
                        </a:rPr>
                        <a:t>$2,170,000.00  Fondos GOES (incluye todas las modalidades de atención de 0-3 años)</a:t>
                      </a: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3115589"/>
                  </a:ext>
                </a:extLst>
              </a:tr>
              <a:tr h="611002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u="none" strike="noStrike" cap="none" spc="0" baseline="0" dirty="0">
                          <a:ln>
                            <a:noFill/>
                          </a:ln>
                          <a:uFillTx/>
                          <a:latin typeface="Museo Sans 700" panose="02000000000000000000" pitchFamily="50" charset="0"/>
                          <a:sym typeface="Helvetica Neue Light"/>
                        </a:rPr>
                        <a:t>Necesidades de financiamiento</a:t>
                      </a: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$3,704,555.82 para sostenibilidad de fondos GOES +</a:t>
                      </a:r>
                    </a:p>
                    <a:p>
                      <a:pPr algn="ctr"/>
                      <a:r>
                        <a:rPr lang="es-AR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$6,700,000.00</a:t>
                      </a:r>
                      <a:r>
                        <a:rPr lang="es-SV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s-AR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BID para contratación de personal</a:t>
                      </a:r>
                      <a:endParaRPr lang="es-SV" sz="160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s-AR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$6,700,000.00</a:t>
                      </a:r>
                      <a:r>
                        <a:rPr lang="es-SV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s-AR" sz="160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BID</a:t>
                      </a:r>
                      <a:endParaRPr lang="es-SV" sz="160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2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142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782AE2-5A26-5B20-B24B-99288F1B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7"/>
            <a:ext cx="4586068" cy="6811626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281120A2-947F-43F0-A84F-1C8B6394A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553"/>
          <a:stretch/>
        </p:blipFill>
        <p:spPr>
          <a:xfrm flipH="1">
            <a:off x="-41564" y="0"/>
            <a:ext cx="12275127" cy="2273656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EBF9032-669D-8D46-8766-EF5585D50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893105"/>
              </p:ext>
            </p:extLst>
          </p:nvPr>
        </p:nvGraphicFramePr>
        <p:xfrm>
          <a:off x="4944208" y="1776951"/>
          <a:ext cx="6931214" cy="333457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931214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l"/>
                      <a:endParaRPr lang="es-SV" sz="2000" dirty="0">
                        <a:solidFill>
                          <a:srgbClr val="E5A19E"/>
                        </a:solidFill>
                      </a:endParaRPr>
                    </a:p>
                    <a:p>
                      <a:pPr algn="l"/>
                      <a:r>
                        <a:rPr lang="es-SV" sz="2400" dirty="0">
                          <a:solidFill>
                            <a:srgbClr val="E5A19E"/>
                          </a:solidFill>
                          <a:latin typeface="Museo Sans 900" panose="02000000000000000000" pitchFamily="50" charset="0"/>
                        </a:rPr>
                        <a:t>Atención Integral a niñas y niños a través de modalidades institucionales y comunitarias</a:t>
                      </a:r>
                    </a:p>
                    <a:p>
                      <a:pPr algn="ctr"/>
                      <a:endParaRPr lang="es-SV" sz="1800" dirty="0">
                        <a:solidFill>
                          <a:schemeClr val="bg1"/>
                        </a:solidFill>
                      </a:endParaRPr>
                    </a:p>
                  </a:txBody>
                  <a:tcPr marL="22860" marR="22860" marT="11430" marB="1143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  <a:tr h="200044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kumimoji="1" lang="es-AR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15 Centros de Desarrollo Integral</a:t>
                      </a:r>
                      <a:r>
                        <a:rPr kumimoji="1" lang="es-SV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 </a:t>
                      </a:r>
                    </a:p>
                    <a:p>
                      <a:pPr marL="360363" indent="0" algn="l">
                        <a:buFont typeface="Arial" panose="020B0604020202020204" pitchFamily="34" charset="0"/>
                        <a:buNone/>
                      </a:pP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(6 meses- 6 años) ubicados en zona urbanas.</a:t>
                      </a: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625475" indent="-342900" algn="l">
                        <a:buFont typeface="Arial" panose="020B0604020202020204" pitchFamily="34" charset="0"/>
                        <a:buChar char="•"/>
                      </a:pPr>
                      <a:endParaRPr lang="es-SV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667234"/>
                  </a:ext>
                </a:extLst>
              </a:tr>
              <a:tr h="85045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187 Centros de Bienestar Infantil</a:t>
                      </a:r>
                      <a:r>
                        <a:rPr kumimoji="1" lang="es-SV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  </a:t>
                      </a:r>
                    </a:p>
                    <a:p>
                      <a:pPr marL="360363" indent="0" algn="l">
                        <a:buFont typeface="Arial" panose="020B0604020202020204" pitchFamily="34" charset="0"/>
                        <a:buNone/>
                      </a:pP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(atención de 1-6 años) ubicados en zonas rurales</a:t>
                      </a: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156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D978093-0783-251C-7819-AE8EEF32A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707193"/>
              </p:ext>
            </p:extLst>
          </p:nvPr>
        </p:nvGraphicFramePr>
        <p:xfrm>
          <a:off x="446647" y="600540"/>
          <a:ext cx="10932945" cy="534639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732651">
                  <a:extLst>
                    <a:ext uri="{9D8B030D-6E8A-4147-A177-3AD203B41FA5}">
                      <a16:colId xmlns:a16="http://schemas.microsoft.com/office/drawing/2014/main" val="61522549"/>
                    </a:ext>
                  </a:extLst>
                </a:gridCol>
                <a:gridCol w="4305216">
                  <a:extLst>
                    <a:ext uri="{9D8B030D-6E8A-4147-A177-3AD203B41FA5}">
                      <a16:colId xmlns:a16="http://schemas.microsoft.com/office/drawing/2014/main" val="786250003"/>
                    </a:ext>
                  </a:extLst>
                </a:gridCol>
                <a:gridCol w="3895078">
                  <a:extLst>
                    <a:ext uri="{9D8B030D-6E8A-4147-A177-3AD203B41FA5}">
                      <a16:colId xmlns:a16="http://schemas.microsoft.com/office/drawing/2014/main" val="1085302000"/>
                    </a:ext>
                  </a:extLst>
                </a:gridCol>
              </a:tblGrid>
              <a:tr h="452581">
                <a:tc gridSpan="3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solidFill>
                            <a:srgbClr val="DE8A86"/>
                          </a:solidFill>
                          <a:latin typeface="Museo Sans 900" panose="02000000000000000000" pitchFamily="50" charset="0"/>
                        </a:rPr>
                        <a:t>Atención Integral a niñas y niños a través de modalidades institucionales y comunitarias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16375"/>
                  </a:ext>
                </a:extLst>
              </a:tr>
              <a:tr h="520383">
                <a:tc>
                  <a:txBody>
                    <a:bodyPr/>
                    <a:lstStyle/>
                    <a:p>
                      <a:pPr algn="l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Intervención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15 Centros de Desarrollo Integral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187 Centros de Bienestar Infantil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28079"/>
                  </a:ext>
                </a:extLst>
              </a:tr>
              <a:tr h="481222">
                <a:tc>
                  <a:txBody>
                    <a:bodyPr/>
                    <a:lstStyle/>
                    <a:p>
                      <a:pPr algn="l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Programa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Programa de Atención Integral a primera infancia ISNA 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 sz="16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82386"/>
                  </a:ext>
                </a:extLst>
              </a:tr>
              <a:tr h="503674">
                <a:tc>
                  <a:txBody>
                    <a:bodyPr/>
                    <a:lstStyle/>
                    <a:p>
                      <a:pPr algn="l"/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Incluye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Centros de atención infantil ubicados en zonas urbanas, que brindan atención a niñas y niños desde los 6 meses hasta los 6 años en jornada completa (8 horas).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Centros comunitarios ubicados en las zonas rurales del país que brindan Atención Integral a niñas y niños de 1 a 6 años en media jornada (4 horas).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25471"/>
                  </a:ext>
                </a:extLst>
              </a:tr>
              <a:tr h="479443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Población alcanzada en 2021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960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6,000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809385"/>
                  </a:ext>
                </a:extLst>
              </a:tr>
              <a:tr h="499612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Meta 2024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1,200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6, 400 niñas y niños 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16886"/>
                  </a:ext>
                </a:extLst>
              </a:tr>
              <a:tr h="535709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Financiamiento actual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$1, 903,632.31 Fondos GOES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$1,772,015.40 Fondos GOES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15589"/>
                  </a:ext>
                </a:extLst>
              </a:tr>
              <a:tr h="693119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Necesidades de financiamiento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$6,750,000.00 millones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Financiamiento de préstamos para transformación de los 15 CDI en Centros de Atención a Primera Infancia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$19 millones</a:t>
                      </a: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financiamiento de préstamos) para transformación de 50 CBI en Centros de Atención a Primera Infancia)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$7, 480,000.00</a:t>
                      </a: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 (Fondos GOES) para fortalecimiento de CBI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2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058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EBF9032-669D-8D46-8766-EF5585D50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259988"/>
              </p:ext>
            </p:extLst>
          </p:nvPr>
        </p:nvGraphicFramePr>
        <p:xfrm>
          <a:off x="4806062" y="1604404"/>
          <a:ext cx="6827920" cy="417195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827920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999019">
                <a:tc>
                  <a:txBody>
                    <a:bodyPr/>
                    <a:lstStyle/>
                    <a:p>
                      <a:r>
                        <a:rPr lang="es-AR" sz="2400" b="1" i="0" u="none" strike="noStrike" cap="none" spc="0" baseline="0" dirty="0">
                          <a:ln>
                            <a:noFill/>
                          </a:ln>
                          <a:solidFill>
                            <a:srgbClr val="DE8A86"/>
                          </a:solidFill>
                          <a:effectLst/>
                          <a:uFillTx/>
                          <a:latin typeface="Museo Sans 9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Educación inicial (0-3 años)  y educación parvularia (4-6 años) en centros educativos regulares y escuelas de educación especial</a:t>
                      </a:r>
                      <a:endParaRPr lang="es-SV" sz="2400" dirty="0">
                        <a:solidFill>
                          <a:schemeClr val="bg1"/>
                        </a:solidFill>
                        <a:latin typeface="Museo Sans 300" panose="02000000000000000000" pitchFamily="50" charset="0"/>
                      </a:endParaRPr>
                    </a:p>
                  </a:txBody>
                  <a:tcPr marL="22860" marR="22860" marT="11430" marB="1143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  <a:tr h="923621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kumimoji="1" lang="es-AR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SV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Aulas de Educación Inicial </a:t>
                      </a:r>
                    </a:p>
                    <a:p>
                      <a:pPr marL="360363" indent="0" algn="l">
                        <a:buFont typeface="Arial" panose="020B0604020202020204" pitchFamily="34" charset="0"/>
                        <a:buNone/>
                      </a:pPr>
                      <a:r>
                        <a:rPr kumimoji="1" lang="es-SV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(0-3 años) en centros educativos regulares</a:t>
                      </a:r>
                      <a:endParaRPr kumimoji="1" lang="es-AR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3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674775"/>
                  </a:ext>
                </a:extLst>
              </a:tr>
              <a:tr h="785310">
                <a:tc>
                  <a:txBody>
                    <a:bodyPr/>
                    <a:lstStyle/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SV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Aulas de Educación Parvularia </a:t>
                      </a:r>
                    </a:p>
                    <a:p>
                      <a:pPr marL="360363" indent="0" algn="l">
                        <a:buFont typeface="Arial" panose="020B0604020202020204" pitchFamily="34" charset="0"/>
                        <a:buNone/>
                      </a:pPr>
                      <a:r>
                        <a:rPr kumimoji="1" lang="es-SV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(4-6años) en centros educativos regulares y escuelas de educación especial</a:t>
                      </a:r>
                      <a:endParaRPr kumimoji="1" lang="es-AR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SV" sz="1100" dirty="0">
                        <a:effectLst/>
                        <a:latin typeface="Museo Sans 300" panose="020000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559254"/>
                  </a:ext>
                </a:extLst>
              </a:tr>
              <a:tr h="697428">
                <a:tc>
                  <a:txBody>
                    <a:bodyPr/>
                    <a:lstStyle/>
                    <a:p>
                      <a:pPr marL="285750" marR="0" lvl="0" indent="-109538" algn="l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s-AR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Servicios educativos especializado </a:t>
                      </a:r>
                    </a:p>
                    <a:p>
                      <a:pPr marL="360363" marR="0" lvl="0" indent="0" algn="l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(4-6años) en escuelas de educación especial</a:t>
                      </a: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2575" indent="0" algn="l">
                        <a:buFont typeface="Arial" panose="020B0604020202020204" pitchFamily="34" charset="0"/>
                        <a:buNone/>
                      </a:pPr>
                      <a:endParaRPr lang="es-SV" sz="1800" b="0" dirty="0">
                        <a:solidFill>
                          <a:schemeClr val="bg1"/>
                        </a:solidFill>
                        <a:latin typeface="Museo Sans 300" panose="02000000000000000000" pitchFamily="50" charset="0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667234"/>
                  </a:ext>
                </a:extLst>
              </a:tr>
            </a:tbl>
          </a:graphicData>
        </a:graphic>
      </p:graphicFrame>
      <p:pic>
        <p:nvPicPr>
          <p:cNvPr id="3" name="Imagen 2" descr="Un grupo de personas posando junto a una niña&#10;&#10;Descripción generada automáticamente">
            <a:extLst>
              <a:ext uri="{FF2B5EF4-FFF2-40B4-BE49-F238E27FC236}">
                <a16:creationId xmlns:a16="http://schemas.microsoft.com/office/drawing/2014/main" id="{AE0B0CF6-65FF-B451-42EF-134D514E0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36830" cy="6841106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1FBA9EE9-DED5-450B-B540-C79D74B0C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553"/>
          <a:stretch/>
        </p:blipFill>
        <p:spPr>
          <a:xfrm flipH="1">
            <a:off x="-41564" y="0"/>
            <a:ext cx="12275127" cy="22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D978093-0783-251C-7819-AE8EEF32A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47500"/>
              </p:ext>
            </p:extLst>
          </p:nvPr>
        </p:nvGraphicFramePr>
        <p:xfrm>
          <a:off x="482738" y="422173"/>
          <a:ext cx="11024634" cy="601365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48113">
                  <a:extLst>
                    <a:ext uri="{9D8B030D-6E8A-4147-A177-3AD203B41FA5}">
                      <a16:colId xmlns:a16="http://schemas.microsoft.com/office/drawing/2014/main" val="61522549"/>
                    </a:ext>
                  </a:extLst>
                </a:gridCol>
                <a:gridCol w="3113330">
                  <a:extLst>
                    <a:ext uri="{9D8B030D-6E8A-4147-A177-3AD203B41FA5}">
                      <a16:colId xmlns:a16="http://schemas.microsoft.com/office/drawing/2014/main" val="786250003"/>
                    </a:ext>
                  </a:extLst>
                </a:gridCol>
                <a:gridCol w="3030677">
                  <a:extLst>
                    <a:ext uri="{9D8B030D-6E8A-4147-A177-3AD203B41FA5}">
                      <a16:colId xmlns:a16="http://schemas.microsoft.com/office/drawing/2014/main" val="1982923931"/>
                    </a:ext>
                  </a:extLst>
                </a:gridCol>
                <a:gridCol w="2732514">
                  <a:extLst>
                    <a:ext uri="{9D8B030D-6E8A-4147-A177-3AD203B41FA5}">
                      <a16:colId xmlns:a16="http://schemas.microsoft.com/office/drawing/2014/main" val="890936060"/>
                    </a:ext>
                  </a:extLst>
                </a:gridCol>
              </a:tblGrid>
              <a:tr h="683787">
                <a:tc gridSpan="4">
                  <a:txBody>
                    <a:bodyPr/>
                    <a:lstStyle/>
                    <a:p>
                      <a:pPr algn="ctr"/>
                      <a:r>
                        <a:rPr lang="es-AR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DE8A86"/>
                          </a:solidFill>
                          <a:effectLst/>
                          <a:uFillTx/>
                          <a:latin typeface="Museo Sans 9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Educación inicial (0-3 años)  y educación parvularia (4-6 años) en centros educativos regulares y escuelas de educación especial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AR" sz="2000" b="1" i="0" u="none" strike="noStrike" cap="none" spc="0" baseline="0" dirty="0">
                        <a:ln>
                          <a:noFill/>
                        </a:ln>
                        <a:solidFill>
                          <a:srgbClr val="DE8A86"/>
                        </a:solidFill>
                        <a:effectLst/>
                        <a:uFillTx/>
                        <a:latin typeface="Museo Sans 9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16375"/>
                  </a:ext>
                </a:extLst>
              </a:tr>
              <a:tr h="618664">
                <a:tc>
                  <a:txBody>
                    <a:bodyPr/>
                    <a:lstStyle/>
                    <a:p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Intervención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Aulas de educación inicial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Aulas de educación parvularia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Atención en CE</a:t>
                      </a:r>
                    </a:p>
                    <a:p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Educación especial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28079"/>
                  </a:ext>
                </a:extLst>
              </a:tr>
              <a:tr h="371603">
                <a:tc>
                  <a:txBody>
                    <a:bodyPr/>
                    <a:lstStyle/>
                    <a:p>
                      <a:pPr algn="l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Programa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Educación y desarrollo integral para la primera infancia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SV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Museo Sans 300" panose="020000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82386"/>
                  </a:ext>
                </a:extLst>
              </a:tr>
              <a:tr h="267107">
                <a:tc>
                  <a:txBody>
                    <a:bodyPr/>
                    <a:lstStyle/>
                    <a:p>
                      <a:pPr algn="l"/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Incluye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Atención educativa en aulas de educación inicial 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 Atención educativa en aulas de educación parvularia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Servicios educativos especializado (4-5-6 años) en escuelas de educación especial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25471"/>
                  </a:ext>
                </a:extLst>
              </a:tr>
              <a:tr h="786667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Población alcanzada en 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2,715 niñas y niños de 0-3 años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(sector público y privado)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189,119 niñas y niños 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4-6 años (sector público)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198 niñas y niños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4-6 años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809385"/>
                  </a:ext>
                </a:extLst>
              </a:tr>
              <a:tr h="786667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1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Meta 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53,618 niñas y niños de 0-3 años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(Elevar a 13.6% la Tasa Neta de Educación Inicial)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53,618 niñas y niños 4-6 años 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(Elevar a 67.1% la Tasa Neta de Educación Parvularia)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N/D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16886"/>
                  </a:ext>
                </a:extLst>
              </a:tr>
              <a:tr h="618664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Financiamiento actual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$2,170,000.00  Fondos GOES (incluye todas las modalidades de atención de 0-3 años)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$84,236,894.36 </a:t>
                      </a:r>
                    </a:p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(fondos GOES)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$ 5,555.55</a:t>
                      </a: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(fondos GOES)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15589"/>
                  </a:ext>
                </a:extLst>
              </a:tr>
              <a:tr h="618664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Necesidades de financiamiento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$9,100,000.00</a:t>
                      </a:r>
                    </a:p>
                    <a:p>
                      <a:pPr algn="ctr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Financiamiento de préstamos 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$61,550,000.00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Financiamiento de préstamos 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$642,504.00</a:t>
                      </a: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</a:rPr>
                        <a:t>Financiamiento de préstamos 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2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85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EBF9032-669D-8D46-8766-EF5585D50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38831"/>
              </p:ext>
            </p:extLst>
          </p:nvPr>
        </p:nvGraphicFramePr>
        <p:xfrm>
          <a:off x="5398656" y="1426374"/>
          <a:ext cx="6430694" cy="42954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430694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655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AR" sz="2400" dirty="0">
                          <a:solidFill>
                            <a:srgbClr val="DE8A86"/>
                          </a:solidFill>
                          <a:effectLst/>
                          <a:latin typeface="Museo Sans 900" panose="02000000000000000000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Atención especializada para niñas y niños con alertas en su desarrollo.</a:t>
                      </a:r>
                      <a:endParaRPr lang="es-SV" sz="3200" dirty="0">
                        <a:solidFill>
                          <a:srgbClr val="DE8A86"/>
                        </a:solidFill>
                        <a:effectLst/>
                        <a:latin typeface="Museo Sans 900" panose="020000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  <a:tr h="81970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kumimoji="1" lang="es-AR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Evaluación psicopedagógica en los 17 </a:t>
                      </a:r>
                      <a:r>
                        <a:rPr kumimoji="1" lang="es-AR" sz="18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Centros de Orientación y recursos</a:t>
                      </a:r>
                      <a:endParaRPr kumimoji="1" lang="es-SV" sz="18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674775"/>
                  </a:ext>
                </a:extLst>
              </a:tr>
              <a:tr h="782077">
                <a:tc>
                  <a:txBody>
                    <a:bodyPr/>
                    <a:lstStyle/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Asistencia educativa a través de los </a:t>
                      </a:r>
                      <a:r>
                        <a:rPr kumimoji="1" lang="es-AR" sz="18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Docentes de Apoyo a la Inclusión</a:t>
                      </a:r>
                      <a:endParaRPr kumimoji="1" lang="es-SV" sz="1800" b="1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559254"/>
                  </a:ext>
                </a:extLst>
              </a:tr>
              <a:tr h="782077">
                <a:tc>
                  <a:txBody>
                    <a:bodyPr/>
                    <a:lstStyle/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18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Servicios de estimulación multisensorial </a:t>
                      </a: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en 15 Escuelas de Educación Especial</a:t>
                      </a: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37672"/>
                  </a:ext>
                </a:extLst>
              </a:tr>
              <a:tr h="619470">
                <a:tc>
                  <a:txBody>
                    <a:bodyPr/>
                    <a:lstStyle/>
                    <a:p>
                      <a:pPr marL="268288" marR="0" lvl="0" indent="-92075" algn="l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s-AR" sz="18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Festivales de estimulación temprana </a:t>
                      </a:r>
                      <a:r>
                        <a:rPr kumimoji="1" lang="es-AR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con énfasis en actividades psicomotoras</a:t>
                      </a:r>
                      <a:endParaRPr kumimoji="1" lang="es-SV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2575" indent="0" algn="l">
                        <a:buFont typeface="Arial" panose="020B0604020202020204" pitchFamily="34" charset="0"/>
                        <a:buNone/>
                      </a:pPr>
                      <a:endParaRPr lang="es-SV" sz="1800" b="0" dirty="0">
                        <a:solidFill>
                          <a:schemeClr val="bg1"/>
                        </a:solidFill>
                        <a:latin typeface="Museo Sans 100" panose="02000000000000000000" pitchFamily="50" charset="0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667234"/>
                  </a:ext>
                </a:extLst>
              </a:tr>
            </a:tbl>
          </a:graphicData>
        </a:graphic>
      </p:graphicFrame>
      <p:pic>
        <p:nvPicPr>
          <p:cNvPr id="6148" name="Picture 4" descr="Ley Crecer Juntos protege la primera infancia, niñez y adolescencia  salvadoreña - Diario El Salvador">
            <a:extLst>
              <a:ext uri="{FF2B5EF4-FFF2-40B4-BE49-F238E27FC236}">
                <a16:creationId xmlns:a16="http://schemas.microsoft.com/office/drawing/2014/main" id="{E9C6B593-7F45-665A-2DE4-898A47B45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r="26586"/>
          <a:stretch/>
        </p:blipFill>
        <p:spPr bwMode="auto">
          <a:xfrm>
            <a:off x="0" y="0"/>
            <a:ext cx="5357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DD19CB22-59A7-48A2-81EA-F2FA4511E4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553"/>
          <a:stretch/>
        </p:blipFill>
        <p:spPr>
          <a:xfrm flipH="1">
            <a:off x="-41565" y="0"/>
            <a:ext cx="12275127" cy="20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D978093-0783-251C-7819-AE8EEF32A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32591"/>
              </p:ext>
            </p:extLst>
          </p:nvPr>
        </p:nvGraphicFramePr>
        <p:xfrm>
          <a:off x="992028" y="740204"/>
          <a:ext cx="10093313" cy="47984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00419">
                  <a:extLst>
                    <a:ext uri="{9D8B030D-6E8A-4147-A177-3AD203B41FA5}">
                      <a16:colId xmlns:a16="http://schemas.microsoft.com/office/drawing/2014/main" val="61522549"/>
                    </a:ext>
                  </a:extLst>
                </a:gridCol>
                <a:gridCol w="1943787">
                  <a:extLst>
                    <a:ext uri="{9D8B030D-6E8A-4147-A177-3AD203B41FA5}">
                      <a16:colId xmlns:a16="http://schemas.microsoft.com/office/drawing/2014/main" val="786250003"/>
                    </a:ext>
                  </a:extLst>
                </a:gridCol>
                <a:gridCol w="1617784">
                  <a:extLst>
                    <a:ext uri="{9D8B030D-6E8A-4147-A177-3AD203B41FA5}">
                      <a16:colId xmlns:a16="http://schemas.microsoft.com/office/drawing/2014/main" val="2840953879"/>
                    </a:ext>
                  </a:extLst>
                </a:gridCol>
                <a:gridCol w="2222881">
                  <a:extLst>
                    <a:ext uri="{9D8B030D-6E8A-4147-A177-3AD203B41FA5}">
                      <a16:colId xmlns:a16="http://schemas.microsoft.com/office/drawing/2014/main" val="453255148"/>
                    </a:ext>
                  </a:extLst>
                </a:gridCol>
                <a:gridCol w="2208442">
                  <a:extLst>
                    <a:ext uri="{9D8B030D-6E8A-4147-A177-3AD203B41FA5}">
                      <a16:colId xmlns:a16="http://schemas.microsoft.com/office/drawing/2014/main" val="320377357"/>
                    </a:ext>
                  </a:extLst>
                </a:gridCol>
              </a:tblGrid>
              <a:tr h="40870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AR" sz="2400" dirty="0">
                          <a:solidFill>
                            <a:srgbClr val="DE8A86"/>
                          </a:solidFill>
                          <a:effectLst/>
                          <a:latin typeface="Museo Sans 900" panose="02000000000000000000" pitchFamily="50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Atención especializada para niñas y niños con alertas en su desarrollo</a:t>
                      </a:r>
                      <a:endParaRPr lang="es-SV" sz="2400" dirty="0">
                        <a:solidFill>
                          <a:srgbClr val="DE8A86"/>
                        </a:solidFill>
                        <a:effectLst/>
                        <a:latin typeface="Museo Sans 900" panose="020000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SV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8116375"/>
                  </a:ext>
                </a:extLst>
              </a:tr>
              <a:tr h="653375">
                <a:tc>
                  <a:txBody>
                    <a:bodyPr/>
                    <a:lstStyle/>
                    <a:p>
                      <a:pPr algn="l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Intervención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8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300" panose="02000000000000000000" pitchFamily="50" charset="0"/>
                          <a:ea typeface="+mn-ea"/>
                          <a:cs typeface="+mn-cs"/>
                        </a:rPr>
                        <a:t>Servicios de estimulación para niñas y niños de 3-6 años que presenten rezago en el desarrollo o presencia de riesgo biopsicosocial </a:t>
                      </a:r>
                      <a:endParaRPr lang="es-SV" sz="18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Museo Sans 3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SV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Museo Sans 700" panose="02000000000000000000" pitchFamily="50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28079"/>
                  </a:ext>
                </a:extLst>
              </a:tr>
              <a:tr h="434568">
                <a:tc>
                  <a:txBody>
                    <a:bodyPr/>
                    <a:lstStyle/>
                    <a:p>
                      <a:pPr algn="l"/>
                      <a:r>
                        <a:rPr lang="es-SV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Programa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SV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300" panose="02000000000000000000" pitchFamily="50" charset="0"/>
                        </a:rPr>
                        <a:t>Educación y desarrollo integral para la primera infancia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SV" sz="18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1682386"/>
                  </a:ext>
                </a:extLst>
              </a:tr>
              <a:tr h="789499">
                <a:tc>
                  <a:txBody>
                    <a:bodyPr/>
                    <a:lstStyle/>
                    <a:p>
                      <a:pPr algn="l"/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Incluye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Servicios de estimulación multisensorial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17 Centros de Orientación y recursos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Atención por Docentes de Apoyo a la Inclusión</a:t>
                      </a:r>
                      <a:endParaRPr lang="es-SV" sz="1600" b="0" dirty="0"/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useo Sans 700" panose="02000000000000000000" pitchFamily="50" charset="0"/>
                        </a:rPr>
                        <a:t>Festivales de estimulación temprana</a:t>
                      </a: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725471"/>
                  </a:ext>
                </a:extLst>
              </a:tr>
              <a:tr h="591148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Población alcanzada </a:t>
                      </a:r>
                    </a:p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en 2021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60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65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117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166 niñas y niños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809385"/>
                  </a:ext>
                </a:extLst>
              </a:tr>
              <a:tr h="403798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Meta 2024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198 niñas y niños 4-6 años de EEE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1426 niñas y niños de 3 a 6 años.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SV" sz="1600" b="0" i="0" u="none" strike="noStrike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16886"/>
                  </a:ext>
                </a:extLst>
              </a:tr>
              <a:tr h="625923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Financiamiento actual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$67,500.00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Fondos GOES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$ 42,754.16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Fondos GOES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$ 47,721.44</a:t>
                      </a:r>
                      <a:endParaRPr lang="es-SV" sz="1600" b="0" i="0" u="none" strike="noStrike" kern="1200" cap="none" spc="0" baseline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Fondos GOES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$ 17,141.48</a:t>
                      </a:r>
                    </a:p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Fondos GOES</a:t>
                      </a: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15589"/>
                  </a:ext>
                </a:extLst>
              </a:tr>
              <a:tr h="625923">
                <a:tc>
                  <a:txBody>
                    <a:bodyPr/>
                    <a:lstStyle/>
                    <a:p>
                      <a:pPr marL="0" marR="0" indent="0" algn="l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SV" sz="1600" b="1" i="0" u="none" strike="noStrike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Necesidades de financiamiento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$67,500.00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$ 928,310.52 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$ 107,721.44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1275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</a:rPr>
                        <a:t>$36,203.65</a:t>
                      </a:r>
                      <a:endParaRPr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uFillTx/>
                        <a:latin typeface="Museo Sans 7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>
                    <a:lnL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95C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2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772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isterio de Educación, Ciencia y Tecnología">
            <a:extLst>
              <a:ext uri="{FF2B5EF4-FFF2-40B4-BE49-F238E27FC236}">
                <a16:creationId xmlns:a16="http://schemas.microsoft.com/office/drawing/2014/main" id="{F3ABB884-8F94-1828-AC80-DB21D622A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 r="11282"/>
          <a:stretch/>
        </p:blipFill>
        <p:spPr bwMode="auto">
          <a:xfrm>
            <a:off x="0" y="325859"/>
            <a:ext cx="5477164" cy="65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339B8D-3279-AA92-BE3B-9B7C10C0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843" y="2361276"/>
            <a:ext cx="5303983" cy="2283227"/>
          </a:xfrm>
        </p:spPr>
        <p:txBody>
          <a:bodyPr>
            <a:noAutofit/>
          </a:bodyPr>
          <a:lstStyle/>
          <a:p>
            <a:pPr algn="l">
              <a:tabLst>
                <a:tab pos="628650" algn="l"/>
              </a:tabLst>
            </a:pPr>
            <a:r>
              <a:rPr lang="es-SV" sz="3200" b="1" kern="0" dirty="0">
                <a:solidFill>
                  <a:srgbClr val="95C7BB"/>
                </a:solidFill>
                <a:latin typeface="Museo Sans 900" panose="02000000000000000000" pitchFamily="50" charset="0"/>
                <a:ea typeface="+mn-ea"/>
                <a:cs typeface="+mn-cs"/>
              </a:rPr>
              <a:t>Identificación de brechas y posibles fuentes de financiamiento</a:t>
            </a: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8F5F49C7-41D6-45F1-99C9-551DBFDB7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722"/>
          <a:stretch/>
        </p:blipFill>
        <p:spPr>
          <a:xfrm flipH="1">
            <a:off x="0" y="1"/>
            <a:ext cx="12192000" cy="17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2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7DA553-9CC5-32B9-14C8-B960F459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769772"/>
            <a:ext cx="9734843" cy="402261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E49CD69-27DE-EBF7-F3BD-8C022636E020}"/>
              </a:ext>
            </a:extLst>
          </p:cNvPr>
          <p:cNvSpPr txBox="1"/>
          <p:nvPr/>
        </p:nvSpPr>
        <p:spPr>
          <a:xfrm>
            <a:off x="1111347" y="5017933"/>
            <a:ext cx="1046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El Salvador registra este año la </a:t>
            </a:r>
            <a:r>
              <a:rPr lang="es-MX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mayor inversión en educación </a:t>
            </a:r>
            <a:r>
              <a:rPr lang="es-MX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 su historia, incrementando a un </a:t>
            </a:r>
            <a:r>
              <a:rPr lang="es-MX" b="1" dirty="0">
                <a:solidFill>
                  <a:srgbClr val="202124"/>
                </a:solidFill>
                <a:latin typeface="arial" panose="020B0604020202020204" pitchFamily="34" charset="0"/>
              </a:rPr>
              <a:t>5.1% del PIB (Producto Interno Bruto) en la actual gestión</a:t>
            </a:r>
            <a:r>
              <a:rPr lang="es-MX" dirty="0">
                <a:solidFill>
                  <a:srgbClr val="202124"/>
                </a:solidFill>
                <a:latin typeface="arial" panose="020B0604020202020204" pitchFamily="34" charset="0"/>
              </a:rPr>
              <a:t>, cifra histórica equivalentes a </a:t>
            </a:r>
            <a:r>
              <a:rPr lang="es-SV" dirty="0">
                <a:solidFill>
                  <a:srgbClr val="202124"/>
                </a:solidFill>
                <a:latin typeface="arial" panose="020B0604020202020204" pitchFamily="34" charset="0"/>
              </a:rPr>
              <a:t>$1,470 millones de dólares.</a:t>
            </a:r>
          </a:p>
        </p:txBody>
      </p:sp>
    </p:spTree>
    <p:extLst>
      <p:ext uri="{BB962C8B-B14F-4D97-AF65-F5344CB8AC3E}">
        <p14:creationId xmlns:p14="http://schemas.microsoft.com/office/powerpoint/2010/main" val="194130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ala de tiempo&#10;&#10;Descripción generada automáticamente">
            <a:extLst>
              <a:ext uri="{FF2B5EF4-FFF2-40B4-BE49-F238E27FC236}">
                <a16:creationId xmlns:a16="http://schemas.microsoft.com/office/drawing/2014/main" id="{67F42A61-1FA4-A046-B042-E8EF23876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26844" r="16186" b="9364"/>
          <a:stretch/>
        </p:blipFill>
        <p:spPr>
          <a:xfrm>
            <a:off x="1202829" y="1596292"/>
            <a:ext cx="8163613" cy="4368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9A093C-3BF9-E34C-8182-B40B85A809AD}"/>
              </a:ext>
            </a:extLst>
          </p:cNvPr>
          <p:cNvSpPr txBox="1"/>
          <p:nvPr/>
        </p:nvSpPr>
        <p:spPr>
          <a:xfrm>
            <a:off x="6096000" y="1574754"/>
            <a:ext cx="5233180" cy="119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just" defTabSz="412750" hangingPunct="0"/>
            <a:r>
              <a:rPr lang="es-SV" sz="2000" b="1" dirty="0">
                <a:solidFill>
                  <a:srgbClr val="91559B"/>
                </a:solidFill>
              </a:rPr>
              <a:t>2023: </a:t>
            </a:r>
            <a:r>
              <a:rPr lang="es-SV" b="1" dirty="0"/>
              <a:t>Creación del </a:t>
            </a:r>
            <a:r>
              <a:rPr lang="es-SV" sz="2000" b="1" u="sng" dirty="0">
                <a:solidFill>
                  <a:srgbClr val="0070C0"/>
                </a:solidFill>
              </a:rPr>
              <a:t>Instituto Crecer Juntos</a:t>
            </a:r>
            <a:r>
              <a:rPr lang="es-SV" b="1" u="sng" dirty="0"/>
              <a:t> </a:t>
            </a:r>
            <a:r>
              <a:rPr lang="es-SV" b="1" dirty="0"/>
              <a:t>e implementación de un nuevo Modelo de Atención Integral a la Primera Infancia con una inversión estimada de $29,000,000.00 </a:t>
            </a:r>
            <a:endParaRPr lang="es-SV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2" descr="COMUNICADO">
            <a:extLst>
              <a:ext uri="{FF2B5EF4-FFF2-40B4-BE49-F238E27FC236}">
                <a16:creationId xmlns:a16="http://schemas.microsoft.com/office/drawing/2014/main" id="{50556D93-4EBE-9041-A0EA-B0229CAB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86" y="5514978"/>
            <a:ext cx="1537325" cy="66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4DB29D3-F1D2-4366-AE37-3239D204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45" y="1080655"/>
            <a:ext cx="3659701" cy="711200"/>
          </a:xfrm>
        </p:spPr>
        <p:txBody>
          <a:bodyPr>
            <a:noAutofit/>
          </a:bodyPr>
          <a:lstStyle/>
          <a:p>
            <a:pPr marL="720725" indent="-720725" algn="l">
              <a:tabLst>
                <a:tab pos="628650" algn="l"/>
              </a:tabLst>
            </a:pPr>
            <a:r>
              <a:rPr lang="es-SV" sz="3600" b="1" kern="0" dirty="0">
                <a:solidFill>
                  <a:srgbClr val="DE8A86"/>
                </a:solidFill>
                <a:latin typeface="Museo Sans 900" panose="02000000000000000000" pitchFamily="50" charset="0"/>
                <a:ea typeface="+mn-ea"/>
                <a:cs typeface="+mn-cs"/>
              </a:rPr>
              <a:t>Financiamiento</a:t>
            </a:r>
          </a:p>
        </p:txBody>
      </p:sp>
    </p:spTree>
    <p:extLst>
      <p:ext uri="{BB962C8B-B14F-4D97-AF65-F5344CB8AC3E}">
        <p14:creationId xmlns:p14="http://schemas.microsoft.com/office/powerpoint/2010/main" val="97102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7A0575B-FFE5-49CA-9CF5-DD5B753D2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0537" b="19785"/>
          <a:stretch/>
        </p:blipFill>
        <p:spPr>
          <a:xfrm>
            <a:off x="9499597" y="882891"/>
            <a:ext cx="2680651" cy="19559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146724-A53F-AF9C-946B-5AFDC843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362" y="2628563"/>
            <a:ext cx="7371731" cy="1160949"/>
          </a:xfrm>
        </p:spPr>
        <p:txBody>
          <a:bodyPr>
            <a:noAutofit/>
          </a:bodyPr>
          <a:lstStyle/>
          <a:p>
            <a:r>
              <a:rPr lang="es-SV" b="1" dirty="0">
                <a:solidFill>
                  <a:srgbClr val="95C7BB"/>
                </a:solidFill>
                <a:latin typeface="Museo Sans 900" panose="02000000000000000000" pitchFamily="50" charset="0"/>
                <a:ea typeface="+mn-ea"/>
                <a:cs typeface="+mn-cs"/>
              </a:rPr>
              <a:t>República de El Salvador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16F685-B5F1-E5D5-2BDE-155C9261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188" y="3635143"/>
            <a:ext cx="7764612" cy="2063693"/>
          </a:xfrm>
        </p:spPr>
        <p:txBody>
          <a:bodyPr>
            <a:normAutofit/>
          </a:bodyPr>
          <a:lstStyle/>
          <a:p>
            <a:r>
              <a:rPr lang="es-MX" sz="1600" b="1" dirty="0">
                <a:solidFill>
                  <a:srgbClr val="202122"/>
                </a:solidFill>
              </a:rPr>
              <a:t>País de América Central </a:t>
            </a:r>
            <a:r>
              <a:rPr lang="es-MX" sz="1600" dirty="0">
                <a:solidFill>
                  <a:srgbClr val="202122"/>
                </a:solidFill>
              </a:rPr>
              <a:t>ubicado en el litoral del océano Pacífico con una extensión territorial de 21 041 km².</a:t>
            </a:r>
          </a:p>
          <a:p>
            <a:r>
              <a:rPr lang="es-MX" sz="1600" b="1" dirty="0">
                <a:solidFill>
                  <a:srgbClr val="202122"/>
                </a:solidFill>
              </a:rPr>
              <a:t>Población estimada </a:t>
            </a:r>
            <a:r>
              <a:rPr lang="es-MX" sz="1600" dirty="0">
                <a:solidFill>
                  <a:srgbClr val="202122"/>
                </a:solidFill>
              </a:rPr>
              <a:t>para el año 2021: 6 486 023 habitantes</a:t>
            </a:r>
          </a:p>
          <a:p>
            <a:r>
              <a:rPr lang="es-MX" sz="1600" b="1" dirty="0">
                <a:solidFill>
                  <a:srgbClr val="202122"/>
                </a:solidFill>
              </a:rPr>
              <a:t>Idioma oficial: </a:t>
            </a:r>
            <a:r>
              <a:rPr lang="es-MX" sz="1600" dirty="0">
                <a:solidFill>
                  <a:srgbClr val="202122"/>
                </a:solidFill>
              </a:rPr>
              <a:t>español</a:t>
            </a:r>
          </a:p>
          <a:p>
            <a:r>
              <a:rPr lang="es-MX" sz="1600" b="1" dirty="0">
                <a:solidFill>
                  <a:srgbClr val="202122"/>
                </a:solidFill>
              </a:rPr>
              <a:t>Moneda oficial: </a:t>
            </a:r>
            <a:r>
              <a:rPr lang="es-MX" sz="1600" dirty="0">
                <a:solidFill>
                  <a:srgbClr val="202122"/>
                </a:solidFill>
              </a:rPr>
              <a:t>dólar estadounidense </a:t>
            </a:r>
          </a:p>
          <a:p>
            <a:r>
              <a:rPr lang="es-MX" sz="1600" b="1" dirty="0">
                <a:solidFill>
                  <a:srgbClr val="202122"/>
                </a:solidFill>
              </a:rPr>
              <a:t>Organización territorial</a:t>
            </a:r>
            <a:r>
              <a:rPr lang="es-MX" sz="1600" dirty="0">
                <a:solidFill>
                  <a:srgbClr val="202122"/>
                </a:solidFill>
              </a:rPr>
              <a:t>: 14 departamentos, 35 distritos y 262 municipios.</a:t>
            </a:r>
          </a:p>
        </p:txBody>
      </p:sp>
      <p:pic>
        <p:nvPicPr>
          <p:cNvPr id="1028" name="Picture 4" descr="logo!: El Salvador - ZDFtivi">
            <a:extLst>
              <a:ext uri="{FF2B5EF4-FFF2-40B4-BE49-F238E27FC236}">
                <a16:creationId xmlns:a16="http://schemas.microsoft.com/office/drawing/2014/main" id="{5E28D4D2-5032-70F6-540C-5C738A647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9"/>
          <a:stretch/>
        </p:blipFill>
        <p:spPr bwMode="auto">
          <a:xfrm>
            <a:off x="0" y="284036"/>
            <a:ext cx="5502360" cy="255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F828817-64A0-4635-A815-BD4E19884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6869"/>
          <a:stretch/>
        </p:blipFill>
        <p:spPr>
          <a:xfrm>
            <a:off x="5586742" y="284036"/>
            <a:ext cx="3828473" cy="255481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9ECEEC0-B77F-4DDD-8E9D-C2E26B70C9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8722"/>
          <a:stretch/>
        </p:blipFill>
        <p:spPr>
          <a:xfrm flipH="1">
            <a:off x="0" y="1"/>
            <a:ext cx="12192000" cy="17456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0345BD-3C9B-426D-80D6-9F90F4079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557"/>
            <a:ext cx="3924980" cy="26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7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486" y="695541"/>
            <a:ext cx="664441" cy="5466917"/>
          </a:xfrm>
        </p:spPr>
        <p:txBody>
          <a:bodyPr vert="vert270">
            <a:noAutofit/>
          </a:bodyPr>
          <a:lstStyle/>
          <a:p>
            <a:pPr algn="ctr"/>
            <a:r>
              <a:rPr lang="es-SV" sz="2800" b="1" dirty="0">
                <a:solidFill>
                  <a:srgbClr val="DE8A86"/>
                </a:solidFill>
                <a:latin typeface="Museo Sans 700" panose="02000000000000000000" pitchFamily="50" charset="0"/>
              </a:rPr>
              <a:t>Financiamiento con Préstamos</a:t>
            </a:r>
            <a:endParaRPr lang="es-SV" sz="2800" dirty="0">
              <a:solidFill>
                <a:srgbClr val="DE8A86"/>
              </a:solidFill>
              <a:latin typeface="Museo Sans 700" panose="02000000000000000000" pitchFamily="50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18360"/>
              </p:ext>
            </p:extLst>
          </p:nvPr>
        </p:nvGraphicFramePr>
        <p:xfrm>
          <a:off x="895927" y="832779"/>
          <a:ext cx="10538691" cy="5192439"/>
        </p:xfrm>
        <a:graphic>
          <a:graphicData uri="http://schemas.openxmlformats.org/drawingml/2006/table">
            <a:tbl>
              <a:tblPr/>
              <a:tblGrid>
                <a:gridCol w="1726120">
                  <a:extLst>
                    <a:ext uri="{9D8B030D-6E8A-4147-A177-3AD203B41FA5}">
                      <a16:colId xmlns:a16="http://schemas.microsoft.com/office/drawing/2014/main" val="25254480"/>
                    </a:ext>
                  </a:extLst>
                </a:gridCol>
                <a:gridCol w="3395084">
                  <a:extLst>
                    <a:ext uri="{9D8B030D-6E8A-4147-A177-3AD203B41FA5}">
                      <a16:colId xmlns:a16="http://schemas.microsoft.com/office/drawing/2014/main" val="1911771632"/>
                    </a:ext>
                  </a:extLst>
                </a:gridCol>
                <a:gridCol w="2742167">
                  <a:extLst>
                    <a:ext uri="{9D8B030D-6E8A-4147-A177-3AD203B41FA5}">
                      <a16:colId xmlns:a16="http://schemas.microsoft.com/office/drawing/2014/main" val="2655754948"/>
                    </a:ext>
                  </a:extLst>
                </a:gridCol>
                <a:gridCol w="2675320">
                  <a:extLst>
                    <a:ext uri="{9D8B030D-6E8A-4147-A177-3AD203B41FA5}">
                      <a16:colId xmlns:a16="http://schemas.microsoft.com/office/drawing/2014/main" val="2725160753"/>
                    </a:ext>
                  </a:extLst>
                </a:gridCol>
              </a:tblGrid>
              <a:tr h="377271">
                <a:tc>
                  <a:txBody>
                    <a:bodyPr/>
                    <a:lstStyle/>
                    <a:p>
                      <a:pPr algn="l" fontAlgn="t"/>
                      <a:r>
                        <a:rPr lang="es-SV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BIRF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BCIE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8339"/>
                  </a:ext>
                </a:extLst>
              </a:tr>
              <a:tr h="928110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Nombre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Proyecto “Crecer y Aprender Juntos: Desarrollo Integral de la Primera Infancia en El Salvador” – BIRF - 9067-SV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“Programa de  Mejora de la Calidad y Cobertura Educativa: Nacer, Crecer, Aprender” - BID- 5080/OC-ES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Programa “Mi Nueva Escuela"  – BCIE- 2256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26931"/>
                  </a:ext>
                </a:extLst>
              </a:tr>
              <a:tr h="330113">
                <a:tc>
                  <a:txBody>
                    <a:bodyPr/>
                    <a:lstStyle/>
                    <a:p>
                      <a:pPr marL="0" indent="92075" algn="l" rtl="0" fontAlgn="ctr"/>
                      <a:r>
                        <a:rPr lang="es-SV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Monto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US$ 250,000,000.00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US$ 100,000,000.00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US$ 200,000,000.00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971225"/>
                  </a:ext>
                </a:extLst>
              </a:tr>
              <a:tr h="495167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Vigencia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Noviembre 2021  -  30 Junio 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2 de Diciembre 2021  -  13 Julio 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19 de Agosto 2021  -  31 Diciembre 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188888"/>
                  </a:ext>
                </a:extLst>
              </a:tr>
              <a:tr h="534739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Periodo de ejecución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5 años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5 años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5 años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57313"/>
                  </a:ext>
                </a:extLst>
              </a:tr>
              <a:tr h="681064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SV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Fuente de Financiamiento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Banco Internacional de Reconstrucción y Fomento (BIRF)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Banco Interamericano de Desarrollo (BID)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Banco Centroamericano de Integración Económica (BCIE)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503245"/>
                  </a:ext>
                </a:extLst>
              </a:tr>
              <a:tr h="1845975">
                <a:tc>
                  <a:txBody>
                    <a:bodyPr/>
                    <a:lstStyle/>
                    <a:p>
                      <a:pPr marL="92075" indent="0" algn="l" rtl="0" fontAlgn="ctr"/>
                      <a:r>
                        <a:rPr lang="es-MX" sz="16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700" panose="02000000000000000000" pitchFamily="50" charset="0"/>
                        </a:rPr>
                        <a:t>Puntos clave de inversión</a:t>
                      </a:r>
                      <a:endParaRPr lang="es-SV" sz="16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useo Sans 700" panose="020000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2D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Estándares de Calidad de PI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Currículo de PI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Materiales y recursos educativos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Formación docente y de directores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Infraestructura y ambientes educativos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Estándares</a:t>
                      </a:r>
                      <a:r>
                        <a:rPr lang="es-ES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 de desempeño de docentes </a:t>
                      </a:r>
                    </a:p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Estándares de aprendizaje Básica y Media</a:t>
                      </a:r>
                      <a:endParaRPr lang="es-ES" sz="14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Museo Sans 100" panose="02000000000000000000" pitchFamily="50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8288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Expansión de la Educación Inicial y Parvularia: Modalidad comunitaria (0 a 3 años),</a:t>
                      </a:r>
                      <a:r>
                        <a:rPr lang="es-ES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 </a:t>
                      </a: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Atención en CDI y parvularias.</a:t>
                      </a:r>
                    </a:p>
                    <a:p>
                      <a:pPr marL="268288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Infraestructura y ambientes educativos</a:t>
                      </a:r>
                    </a:p>
                    <a:p>
                      <a:pPr marL="268288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Modalidades flexibles: incluye piloto de cuidados 0 a 3 años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109538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Museo Sans 100" panose="02000000000000000000" pitchFamily="50" charset="0"/>
                        </a:rPr>
                        <a:t>Infraestructura y ambientes educativos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985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463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39B8D-3279-AA92-BE3B-9B7C10C0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2" y="2769064"/>
            <a:ext cx="4518891" cy="870293"/>
          </a:xfrm>
        </p:spPr>
        <p:txBody>
          <a:bodyPr>
            <a:noAutofit/>
          </a:bodyPr>
          <a:lstStyle/>
          <a:p>
            <a:pPr algn="l"/>
            <a:r>
              <a:rPr lang="es-MX" sz="2800" b="1" kern="0" dirty="0">
                <a:solidFill>
                  <a:srgbClr val="95C7BB"/>
                </a:solidFill>
                <a:ea typeface="+mn-ea"/>
                <a:cs typeface="+mn-cs"/>
              </a:rPr>
              <a:t>Desafíos para hacer efectiva las sostenibilidad de las intervenciones</a:t>
            </a:r>
            <a:endParaRPr lang="es-SV" sz="2800" b="1" kern="0" dirty="0">
              <a:solidFill>
                <a:srgbClr val="95C7BB"/>
              </a:solidFill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EF9098-740C-8E92-0471-E1E07C27F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4" t="-241" r="23543" b="241"/>
          <a:stretch/>
        </p:blipFill>
        <p:spPr>
          <a:xfrm>
            <a:off x="5068455" y="0"/>
            <a:ext cx="7123545" cy="6858000"/>
          </a:xfrm>
          <a:prstGeom prst="rect">
            <a:avLst/>
          </a:prstGeom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3DBC50AD-57B8-49F6-8F64-D6B8B79C9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722"/>
          <a:stretch/>
        </p:blipFill>
        <p:spPr>
          <a:xfrm flipH="1">
            <a:off x="0" y="1"/>
            <a:ext cx="12192000" cy="174567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FB39CDA-D6FE-4323-B3B2-CB8DA778A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4121" y="5961120"/>
            <a:ext cx="2836793" cy="6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8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3">
            <a:extLst>
              <a:ext uri="{FF2B5EF4-FFF2-40B4-BE49-F238E27FC236}">
                <a16:creationId xmlns:a16="http://schemas.microsoft.com/office/drawing/2014/main" id="{0E11034C-1F9B-313A-0517-6A86F9186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971949"/>
              </p:ext>
            </p:extLst>
          </p:nvPr>
        </p:nvGraphicFramePr>
        <p:xfrm>
          <a:off x="4855284" y="464234"/>
          <a:ext cx="6200883" cy="46423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200883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SV" sz="2800" b="1" i="0" baseline="0" dirty="0">
                          <a:latin typeface="Museo Sans 900" panose="02000000000000000000" pitchFamily="50" charset="0"/>
                        </a:rPr>
                        <a:t>AVANCES Y DESAFIOS  </a:t>
                      </a:r>
                    </a:p>
                  </a:txBody>
                  <a:tcPr marL="36613" marR="36613" marT="18307" marB="18307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D98DEA9-02F1-A347-697B-BB079FD2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r="39692"/>
          <a:stretch/>
        </p:blipFill>
        <p:spPr>
          <a:xfrm>
            <a:off x="0" y="0"/>
            <a:ext cx="506802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51FE8E-D7C1-A7B0-883A-3DFAD8280FAF}"/>
              </a:ext>
            </a:extLst>
          </p:cNvPr>
          <p:cNvSpPr txBox="1"/>
          <p:nvPr/>
        </p:nvSpPr>
        <p:spPr>
          <a:xfrm>
            <a:off x="5387926" y="1043731"/>
            <a:ext cx="56682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>
                <a:latin typeface="Museo Sans 700" panose="02000000000000000000" pitchFamily="50" charset="0"/>
              </a:rPr>
              <a:t>Implementación de la Ley Crecer Juntos</a:t>
            </a:r>
          </a:p>
          <a:p>
            <a:endParaRPr lang="es-SV" dirty="0">
              <a:latin typeface="Museo Sans 100" panose="02000000000000000000" pitchFamily="50" charset="0"/>
            </a:endParaRPr>
          </a:p>
          <a:p>
            <a:r>
              <a:rPr lang="es-SV" dirty="0">
                <a:latin typeface="Museo Sans 100" panose="02000000000000000000" pitchFamily="50" charset="0"/>
              </a:rPr>
              <a:t>Hacer efectiva la obligación que la nueva ley establece a las instituciones del Estado y a las municipalidades en relación a: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s-SV" dirty="0">
                <a:latin typeface="Museo Sans 100" panose="02000000000000000000" pitchFamily="50" charset="0"/>
              </a:rPr>
              <a:t> Invertir </a:t>
            </a:r>
            <a:r>
              <a:rPr lang="es-MX" dirty="0">
                <a:latin typeface="Museo Sans 100" panose="02000000000000000000" pitchFamily="50" charset="0"/>
              </a:rPr>
              <a:t>en primera infancia, niñez y adolescencia y garantizar la asignación de recursos necesarios en las áreas de salud, educación y protección.</a:t>
            </a:r>
          </a:p>
          <a:p>
            <a:pPr marL="285750" indent="-193675">
              <a:buFont typeface="Arial" panose="020B0604020202020204" pitchFamily="34" charset="0"/>
              <a:buChar char="•"/>
            </a:pPr>
            <a:r>
              <a:rPr lang="es-MX" dirty="0">
                <a:latin typeface="Museo Sans 100" panose="02000000000000000000" pitchFamily="50" charset="0"/>
              </a:rPr>
              <a:t>Instalar y mantener Centros de Atención a Primera Infancia (públicos y privados) que deberán cumplir estándares de calidad.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Museo Sans 100" panose="02000000000000000000" pitchFamily="50" charset="0"/>
            </a:endParaRPr>
          </a:p>
          <a:p>
            <a:r>
              <a:rPr lang="es-MX" dirty="0">
                <a:latin typeface="Museo Sans 100" panose="02000000000000000000" pitchFamily="50" charset="0"/>
              </a:rPr>
              <a:t>Creación del Instituto Crecer Juntos que será responsable de regular y gestionar la provisión de servicios de Atención Integral de niñas y niños </a:t>
            </a:r>
            <a:r>
              <a:rPr lang="es-SV" dirty="0">
                <a:latin typeface="Museo Sans 100" panose="02000000000000000000" pitchFamily="50" charset="0"/>
              </a:rPr>
              <a:t>entre 0-3 años.</a:t>
            </a:r>
          </a:p>
          <a:p>
            <a:endParaRPr lang="es-SV" dirty="0">
              <a:latin typeface="Museo Sans 100" panose="02000000000000000000" pitchFamily="50" charset="0"/>
            </a:endParaRPr>
          </a:p>
          <a:p>
            <a:r>
              <a:rPr lang="es-SV" dirty="0">
                <a:latin typeface="Museo Sans 100" panose="02000000000000000000" pitchFamily="50" charset="0"/>
              </a:rPr>
              <a:t>Adopción de un nuevo Modelo de Atención Integral a la Primera Infancia </a:t>
            </a:r>
          </a:p>
        </p:txBody>
      </p:sp>
    </p:spTree>
    <p:extLst>
      <p:ext uri="{BB962C8B-B14F-4D97-AF65-F5344CB8AC3E}">
        <p14:creationId xmlns:p14="http://schemas.microsoft.com/office/powerpoint/2010/main" val="37397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6FD4C47-C203-B24F-F82C-1175DBB6C081}"/>
              </a:ext>
            </a:extLst>
          </p:cNvPr>
          <p:cNvSpPr txBox="1"/>
          <p:nvPr/>
        </p:nvSpPr>
        <p:spPr>
          <a:xfrm>
            <a:off x="6096000" y="1219418"/>
            <a:ext cx="532696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dirty="0">
                <a:latin typeface="Museo Sans 100" panose="02000000000000000000" pitchFamily="50" charset="0"/>
              </a:rPr>
              <a:t>Fortalecimiento y ampliación en cobertura de la atención de niñas y niños de 0 a 3 años a través de la vía institucional y la vía familiar y comunitaria</a:t>
            </a:r>
          </a:p>
          <a:p>
            <a:pPr lvl="0"/>
            <a:endParaRPr lang="es-SV" dirty="0">
              <a:latin typeface="Museo Sans 100" panose="02000000000000000000" pitchFamily="50" charset="0"/>
            </a:endParaRPr>
          </a:p>
          <a:p>
            <a:pPr lvl="0"/>
            <a:r>
              <a:rPr lang="es-SV" dirty="0">
                <a:latin typeface="Museo Sans 100" panose="02000000000000000000" pitchFamily="50" charset="0"/>
              </a:rPr>
              <a:t>Adecuación de modalidades institucionales existentes para convertirse en Centros de Atención a Primera Infancia y construcción de nuevos centros.</a:t>
            </a:r>
          </a:p>
          <a:p>
            <a:pPr lvl="0"/>
            <a:endParaRPr lang="es-SV" dirty="0">
              <a:latin typeface="Museo Sans 100" panose="02000000000000000000" pitchFamily="50" charset="0"/>
            </a:endParaRPr>
          </a:p>
          <a:p>
            <a:pPr lvl="0"/>
            <a:r>
              <a:rPr lang="es-SV" dirty="0">
                <a:latin typeface="Museo Sans 100" panose="02000000000000000000" pitchFamily="50" charset="0"/>
              </a:rPr>
              <a:t>Ejecución de financiamientos procedentes de BID, BM y BCIE</a:t>
            </a:r>
          </a:p>
          <a:p>
            <a:pPr lvl="0"/>
            <a:endParaRPr lang="es-MX" dirty="0">
              <a:latin typeface="Museo Sans 100" panose="02000000000000000000" pitchFamily="50" charset="0"/>
            </a:endParaRPr>
          </a:p>
          <a:p>
            <a:r>
              <a:rPr lang="es-SV" dirty="0">
                <a:latin typeface="Museo Sans 100" panose="02000000000000000000" pitchFamily="50" charset="0"/>
              </a:rPr>
              <a:t>Capacitación a más de 16,000 personas vinculadas con la Atención Integral a primera infancia</a:t>
            </a:r>
          </a:p>
          <a:p>
            <a:endParaRPr lang="es-SV" sz="1600" dirty="0">
              <a:latin typeface="Museo Sans 100" panose="02000000000000000000" pitchFamily="50" charset="0"/>
            </a:endParaRPr>
          </a:p>
          <a:p>
            <a:endParaRPr lang="es-SV" sz="1600" dirty="0">
              <a:latin typeface="Museo Sans 100" panose="02000000000000000000" pitchFamily="50" charset="0"/>
            </a:endParaRPr>
          </a:p>
          <a:p>
            <a:pPr lvl="0"/>
            <a:endParaRPr lang="es-MX" sz="1600" dirty="0">
              <a:latin typeface="Museo Sans 100" panose="02000000000000000000" pitchFamily="50" charset="0"/>
            </a:endParaRPr>
          </a:p>
        </p:txBody>
      </p:sp>
      <p:graphicFrame>
        <p:nvGraphicFramePr>
          <p:cNvPr id="6" name="Tabla 13">
            <a:extLst>
              <a:ext uri="{FF2B5EF4-FFF2-40B4-BE49-F238E27FC236}">
                <a16:creationId xmlns:a16="http://schemas.microsoft.com/office/drawing/2014/main" id="{F286B315-AD47-8F22-7AA6-37A2E79F4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07959"/>
              </p:ext>
            </p:extLst>
          </p:nvPr>
        </p:nvGraphicFramePr>
        <p:xfrm>
          <a:off x="4855284" y="464234"/>
          <a:ext cx="6200883" cy="46423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200883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SV" sz="2800" b="1" i="0" baseline="0" dirty="0">
                          <a:latin typeface="Museo Sans 700" panose="02000000000000000000" pitchFamily="2" charset="77"/>
                        </a:rPr>
                        <a:t>AVANCES Y DESAFIOS  </a:t>
                      </a:r>
                    </a:p>
                  </a:txBody>
                  <a:tcPr marL="36613" marR="36613" marT="18307" marB="18307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E7278B6-EF26-D784-DF80-51AEFDA05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37"/>
          <a:stretch/>
        </p:blipFill>
        <p:spPr>
          <a:xfrm>
            <a:off x="0" y="0"/>
            <a:ext cx="5514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E37515CE-794C-4538-AF6C-154F170B6591}"/>
              </a:ext>
            </a:extLst>
          </p:cNvPr>
          <p:cNvSpPr txBox="1"/>
          <p:nvPr/>
        </p:nvSpPr>
        <p:spPr>
          <a:xfrm>
            <a:off x="1742695" y="1770336"/>
            <a:ext cx="8958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8475"/>
            <a:r>
              <a:rPr lang="es-SV" sz="5400" dirty="0">
                <a:solidFill>
                  <a:srgbClr val="91559B"/>
                </a:solidFill>
                <a:latin typeface="Museo Sans 900" panose="02000000000000000000" pitchFamily="50" charset="0"/>
              </a:rPr>
              <a:t>Video</a:t>
            </a:r>
          </a:p>
          <a:p>
            <a:pPr defTabSz="1088475"/>
            <a:r>
              <a:rPr kumimoji="1" lang="es-SV" dirty="0">
                <a:solidFill>
                  <a:srgbClr val="91559B"/>
                </a:solidFill>
                <a:latin typeface="Open Sans"/>
                <a:hlinkClick r:id="rId2"/>
              </a:rPr>
              <a:t>https://www.facebook.com/GabrieladeBukele/videos/1365005560569819/</a:t>
            </a:r>
            <a:endParaRPr kumimoji="1" lang="es-SV" dirty="0">
              <a:solidFill>
                <a:srgbClr val="91559B"/>
              </a:solidFill>
              <a:latin typeface="Open Sans"/>
            </a:endParaRPr>
          </a:p>
          <a:p>
            <a:pPr defTabSz="1088475"/>
            <a:endParaRPr kumimoji="1" lang="es-SV" dirty="0">
              <a:solidFill>
                <a:srgbClr val="91559B"/>
              </a:solidFill>
              <a:latin typeface="Open Sans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59086F5-6804-411F-A8C3-814202B0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1409" y="3764225"/>
            <a:ext cx="7429181" cy="18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8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FB2A66A-FDCC-9247-BECF-DA5A40611E82}"/>
              </a:ext>
            </a:extLst>
          </p:cNvPr>
          <p:cNvSpPr/>
          <p:nvPr/>
        </p:nvSpPr>
        <p:spPr>
          <a:xfrm>
            <a:off x="1037080" y="1856577"/>
            <a:ext cx="5058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2750" hangingPunct="0"/>
            <a:r>
              <a:rPr lang="es-SV" sz="3600" b="1" kern="0" dirty="0">
                <a:solidFill>
                  <a:srgbClr val="DE8A86"/>
                </a:solidFill>
                <a:latin typeface="Museo Sans 900" panose="02000000000000000000" pitchFamily="50" charset="0"/>
                <a:sym typeface="Museo Sans 900"/>
              </a:rPr>
              <a:t>Población en primera infancia para 2022</a:t>
            </a:r>
            <a:endParaRPr lang="es-SV" sz="3600" b="1" kern="0" dirty="0">
              <a:solidFill>
                <a:srgbClr val="DE8A86"/>
              </a:solidFill>
              <a:latin typeface="Museo Sans 900" panose="02000000000000000000" pitchFamily="50" charset="0"/>
              <a:sym typeface="Helvetica Neue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B757E9-7D0E-A493-C7F4-CEE6E950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5" t="1739" r="6800"/>
          <a:stretch/>
        </p:blipFill>
        <p:spPr>
          <a:xfrm>
            <a:off x="6903824" y="415710"/>
            <a:ext cx="5288176" cy="64422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5B3FDE8-DE90-8AD1-FFF6-1381E4BB4C64}"/>
              </a:ext>
            </a:extLst>
          </p:cNvPr>
          <p:cNvSpPr txBox="1"/>
          <p:nvPr/>
        </p:nvSpPr>
        <p:spPr>
          <a:xfrm>
            <a:off x="712564" y="3217163"/>
            <a:ext cx="5895697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SV" sz="4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Museo Sans 900" panose="02000000000000000000" pitchFamily="50" charset="0"/>
                <a:ea typeface="Helvetica Neue"/>
                <a:cs typeface="Helvetica Neue"/>
                <a:sym typeface="Helvetica Neue"/>
              </a:rPr>
              <a:t>830,193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SV" sz="2800" b="1" dirty="0"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  <a:ea typeface="Helvetica Neue"/>
                <a:cs typeface="Helvetica Neue"/>
                <a:sym typeface="Helvetica Neue"/>
              </a:rPr>
              <a:t>niñas y niños de 0-7 años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SV" sz="36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Museo Sans 900" panose="02000000000000000000" pitchFamily="50" charset="0"/>
                <a:ea typeface="Helvetica Neue"/>
                <a:cs typeface="Helvetica Neue"/>
                <a:sym typeface="Helvetica Neue"/>
              </a:rPr>
              <a:t>13% </a:t>
            </a:r>
            <a:r>
              <a:rPr kumimoji="0" lang="es-SV" sz="28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Museo Sans 300" panose="02000000000000000000" pitchFamily="50" charset="0"/>
                <a:ea typeface="Helvetica Neue"/>
                <a:cs typeface="Helvetica Neue"/>
                <a:sym typeface="Helvetica Neue"/>
              </a:rPr>
              <a:t>de </a:t>
            </a:r>
            <a:r>
              <a:rPr lang="es-SV" sz="2800" b="1" dirty="0">
                <a:solidFill>
                  <a:schemeClr val="bg2">
                    <a:lumMod val="25000"/>
                  </a:schemeClr>
                </a:solidFill>
                <a:latin typeface="Museo Sans 300" panose="02000000000000000000" pitchFamily="50" charset="0"/>
                <a:ea typeface="Helvetica Neue"/>
                <a:cs typeface="Helvetica Neue"/>
                <a:sym typeface="Helvetica Neue"/>
              </a:rPr>
              <a:t>la población total</a:t>
            </a:r>
            <a:endParaRPr kumimoji="0" lang="es-SV" sz="3600" b="1" i="0" u="none" strike="noStrike" cap="none" spc="0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Museo Sans 300" panose="02000000000000000000" pitchFamily="50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8059B9-03A0-7230-ED93-64A661D02503}"/>
              </a:ext>
            </a:extLst>
          </p:cNvPr>
          <p:cNvSpPr txBox="1"/>
          <p:nvPr/>
        </p:nvSpPr>
        <p:spPr>
          <a:xfrm flipH="1">
            <a:off x="712564" y="6161474"/>
            <a:ext cx="547234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SV" sz="12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Museo Sans 300" panose="02000000000000000000" pitchFamily="50" charset="0"/>
                <a:ea typeface="Helvetica Neue"/>
                <a:cs typeface="Helvetica Neue"/>
                <a:sym typeface="Helvetica Neue"/>
              </a:rPr>
              <a:t>Fuente: </a:t>
            </a:r>
            <a:r>
              <a:rPr kumimoji="0" lang="es-SV" sz="1200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Museo Sans 300" panose="02000000000000000000" pitchFamily="50" charset="0"/>
                <a:ea typeface="Helvetica Neue"/>
                <a:cs typeface="Helvetica Neue"/>
                <a:sym typeface="Helvetica Neue"/>
              </a:rPr>
              <a:t>Estimaciones y proyecciones de población 2021. DIGESTYC-MINEC</a:t>
            </a:r>
          </a:p>
        </p:txBody>
      </p:sp>
      <p:pic>
        <p:nvPicPr>
          <p:cNvPr id="8" name="Graphic 3">
            <a:extLst>
              <a:ext uri="{FF2B5EF4-FFF2-40B4-BE49-F238E27FC236}">
                <a16:creationId xmlns:a16="http://schemas.microsoft.com/office/drawing/2014/main" id="{9319B08B-4716-4696-B452-4F04718FB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553"/>
          <a:stretch/>
        </p:blipFill>
        <p:spPr>
          <a:xfrm>
            <a:off x="0" y="0"/>
            <a:ext cx="12192000" cy="2273656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14CC7B3-06F9-4BF2-997F-95515DA21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4121" y="5961120"/>
            <a:ext cx="2836793" cy="6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8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tituto Salvadoreño para el Desarrollo Integral de la Niñez y la  Adolescencia">
            <a:extLst>
              <a:ext uri="{FF2B5EF4-FFF2-40B4-BE49-F238E27FC236}">
                <a16:creationId xmlns:a16="http://schemas.microsoft.com/office/drawing/2014/main" id="{51417418-024A-FCAB-F09B-C2C1874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52582"/>
            <a:ext cx="5500995" cy="64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339B8D-3279-AA92-BE3B-9B7C10C03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9346" y="3119582"/>
            <a:ext cx="4587418" cy="1071417"/>
          </a:xfrm>
        </p:spPr>
        <p:txBody>
          <a:bodyPr>
            <a:noAutofit/>
          </a:bodyPr>
          <a:lstStyle/>
          <a:p>
            <a:pPr algn="l"/>
            <a:r>
              <a:rPr lang="es-SV" sz="2800" b="1" kern="0" dirty="0">
                <a:solidFill>
                  <a:srgbClr val="DE8A86"/>
                </a:solidFill>
                <a:latin typeface="Museo Sans 900" panose="02000000000000000000" pitchFamily="50" charset="0"/>
                <a:ea typeface="+mn-ea"/>
                <a:cs typeface="+mn-cs"/>
              </a:rPr>
              <a:t>Marco programático de prestaciones y servicios para la primera infancia 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D01BB188-8D9F-457C-A4C5-7C5EACE78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553"/>
          <a:stretch/>
        </p:blipFill>
        <p:spPr>
          <a:xfrm>
            <a:off x="-64655" y="0"/>
            <a:ext cx="12256655" cy="22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8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2801072"/>
            <a:ext cx="7359650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 descr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43" y="764968"/>
            <a:ext cx="2310431" cy="105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Line 3" descr="Conector recto 15"/>
          <p:cNvSpPr>
            <a:spLocks noChangeShapeType="1"/>
          </p:cNvSpPr>
          <p:nvPr/>
        </p:nvSpPr>
        <p:spPr bwMode="auto">
          <a:xfrm>
            <a:off x="5788025" y="2137498"/>
            <a:ext cx="0" cy="536575"/>
          </a:xfrm>
          <a:prstGeom prst="line">
            <a:avLst/>
          </a:prstGeom>
          <a:noFill/>
          <a:ln w="19050">
            <a:solidFill>
              <a:srgbClr val="8EB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SV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5" name="Line 4" descr="Conector recto 16"/>
          <p:cNvSpPr>
            <a:spLocks noChangeShapeType="1"/>
          </p:cNvSpPr>
          <p:nvPr/>
        </p:nvSpPr>
        <p:spPr bwMode="auto">
          <a:xfrm>
            <a:off x="7500938" y="2137498"/>
            <a:ext cx="0" cy="536575"/>
          </a:xfrm>
          <a:prstGeom prst="line">
            <a:avLst/>
          </a:prstGeom>
          <a:noFill/>
          <a:ln w="19050">
            <a:solidFill>
              <a:srgbClr val="8EB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SV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7" name="Picture 6" descr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27" y="986383"/>
            <a:ext cx="879254" cy="90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8" name="Rectangle 7" descr="Rectángulo 1"/>
          <p:cNvSpPr>
            <a:spLocks/>
          </p:cNvSpPr>
          <p:nvPr/>
        </p:nvSpPr>
        <p:spPr bwMode="auto">
          <a:xfrm>
            <a:off x="1822450" y="2137498"/>
            <a:ext cx="3098800" cy="3584574"/>
          </a:xfrm>
          <a:prstGeom prst="rect">
            <a:avLst/>
          </a:prstGeom>
          <a:noFill/>
          <a:ln w="57150">
            <a:solidFill>
              <a:srgbClr val="91559B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129" name="Line 8" descr="Conector recto 3"/>
          <p:cNvSpPr>
            <a:spLocks noChangeShapeType="1"/>
          </p:cNvSpPr>
          <p:nvPr/>
        </p:nvSpPr>
        <p:spPr bwMode="auto">
          <a:xfrm>
            <a:off x="4151313" y="2137498"/>
            <a:ext cx="5265737" cy="0"/>
          </a:xfrm>
          <a:prstGeom prst="line">
            <a:avLst/>
          </a:prstGeom>
          <a:noFill/>
          <a:ln w="19050">
            <a:solidFill>
              <a:srgbClr val="8EB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SV" dirty="0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30" name="Line 9" descr="Conector recto 23"/>
          <p:cNvSpPr>
            <a:spLocks noChangeShapeType="1"/>
          </p:cNvSpPr>
          <p:nvPr/>
        </p:nvSpPr>
        <p:spPr bwMode="auto">
          <a:xfrm>
            <a:off x="9417050" y="2137498"/>
            <a:ext cx="0" cy="536575"/>
          </a:xfrm>
          <a:prstGeom prst="line">
            <a:avLst/>
          </a:prstGeom>
          <a:noFill/>
          <a:ln w="19050">
            <a:solidFill>
              <a:srgbClr val="8EB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SV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31" name="Line 10" descr="Conector recto 24"/>
          <p:cNvSpPr>
            <a:spLocks noChangeShapeType="1"/>
          </p:cNvSpPr>
          <p:nvPr/>
        </p:nvSpPr>
        <p:spPr bwMode="auto">
          <a:xfrm>
            <a:off x="4148138" y="2137498"/>
            <a:ext cx="0" cy="536575"/>
          </a:xfrm>
          <a:prstGeom prst="line">
            <a:avLst/>
          </a:prstGeom>
          <a:noFill/>
          <a:ln w="19050">
            <a:solidFill>
              <a:srgbClr val="8EB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SV">
              <a:solidFill>
                <a:srgbClr val="00000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33" name="Picture 12" descr="Gráfico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12" y="3716844"/>
            <a:ext cx="871852" cy="98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Ministerio de Justicia y Seguridad Pública">
            <a:extLst>
              <a:ext uri="{FF2B5EF4-FFF2-40B4-BE49-F238E27FC236}">
                <a16:creationId xmlns:a16="http://schemas.microsoft.com/office/drawing/2014/main" id="{84A9487E-1075-0459-29B3-F3F52B8AC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7633" r="9544" b="32135"/>
          <a:stretch/>
        </p:blipFill>
        <p:spPr bwMode="auto">
          <a:xfrm>
            <a:off x="6841933" y="751114"/>
            <a:ext cx="2310425" cy="115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6BAC2B5-1502-4F78-A5D9-EC775E24CF30}"/>
              </a:ext>
            </a:extLst>
          </p:cNvPr>
          <p:cNvSpPr/>
          <p:nvPr/>
        </p:nvSpPr>
        <p:spPr>
          <a:xfrm>
            <a:off x="1018513" y="4773549"/>
            <a:ext cx="3708689" cy="1295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5886574-1DBF-4BC8-B853-A35015B7C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9310" y="5120640"/>
            <a:ext cx="2027453" cy="67368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A00B1C6-B63B-4A22-A5DF-9A6F32328962}"/>
              </a:ext>
            </a:extLst>
          </p:cNvPr>
          <p:cNvSpPr txBox="1"/>
          <p:nvPr/>
        </p:nvSpPr>
        <p:spPr>
          <a:xfrm>
            <a:off x="1018513" y="5865188"/>
            <a:ext cx="348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Para un Parto Respetado y un Cuidado Cariñoso y sensible para el Recién Nacido</a:t>
            </a:r>
            <a:endParaRPr lang="es-SV" sz="1200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786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E1F52F-DCD2-4D22-9FDB-39C94714B880}"/>
              </a:ext>
            </a:extLst>
          </p:cNvPr>
          <p:cNvSpPr txBox="1"/>
          <p:nvPr/>
        </p:nvSpPr>
        <p:spPr>
          <a:xfrm>
            <a:off x="586227" y="668808"/>
            <a:ext cx="8206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DE8A86"/>
                </a:solidFill>
                <a:effectLst/>
                <a:uLnTx/>
                <a:uFillTx/>
                <a:latin typeface="Museo Sans 900" panose="02000000000000000000" pitchFamily="50" charset="0"/>
                <a:ea typeface="+mn-ea"/>
                <a:cs typeface="+mn-cs"/>
              </a:rPr>
              <a:t>¿A que aspira Crecer Juntos?</a:t>
            </a:r>
            <a:endParaRPr kumimoji="0" lang="es-SV" sz="4400" b="1" i="0" u="none" strike="noStrike" kern="1200" cap="none" spc="0" normalizeH="0" baseline="0" noProof="0" dirty="0">
              <a:ln>
                <a:noFill/>
              </a:ln>
              <a:solidFill>
                <a:srgbClr val="DE8A86"/>
              </a:solidFill>
              <a:effectLst/>
              <a:uLnTx/>
              <a:uFillTx/>
              <a:latin typeface="Museo Sans 900" panose="02000000000000000000" pitchFamily="50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971FDD-1359-4343-BE6F-16039BE70CD4}"/>
              </a:ext>
            </a:extLst>
          </p:cNvPr>
          <p:cNvSpPr txBox="1"/>
          <p:nvPr/>
        </p:nvSpPr>
        <p:spPr>
          <a:xfrm>
            <a:off x="6677281" y="3122446"/>
            <a:ext cx="4821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useo Sans 500" panose="02000000000000000000" pitchFamily="50" charset="0"/>
              </a:rPr>
              <a:t>Atención Integral con calidad y calidez</a:t>
            </a:r>
            <a:endParaRPr kumimoji="0" lang="es-SV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useo Sans 500" panose="02000000000000000000" pitchFamily="50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9C5F669-7CB1-4F6C-9B1C-71F85938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4089" y="1694489"/>
            <a:ext cx="4951911" cy="47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adroTexto 42">
            <a:extLst>
              <a:ext uri="{FF2B5EF4-FFF2-40B4-BE49-F238E27FC236}">
                <a16:creationId xmlns:a16="http://schemas.microsoft.com/office/drawing/2014/main" id="{22A58513-C54A-4763-9545-548BB2E9E9EC}"/>
              </a:ext>
            </a:extLst>
          </p:cNvPr>
          <p:cNvSpPr txBox="1"/>
          <p:nvPr/>
        </p:nvSpPr>
        <p:spPr>
          <a:xfrm>
            <a:off x="1112320" y="1676639"/>
            <a:ext cx="21384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Preparación para la gestación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Cuidados durante el embarazo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en hogares de espera materna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especializada en salud mental durante el embarazo, parto y puerperio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Parto respetado por cesárea/vaginal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especializada a recién nacidos con factores de riesgo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preventivas y de promoción de la salud para la primera infancia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especializada para niñas y niños con discapacidad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especializada en salud mental infantil</a:t>
            </a:r>
            <a:endParaRPr lang="es-SV" sz="1200" dirty="0">
              <a:solidFill>
                <a:schemeClr val="bg2">
                  <a:lumMod val="25000"/>
                </a:schemeClr>
              </a:solidFill>
              <a:latin typeface="Museo Sans 100" panose="02000000000000000000" pitchFamily="50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9A73B7-2264-9810-88D8-9DEAF75D900E}"/>
              </a:ext>
            </a:extLst>
          </p:cNvPr>
          <p:cNvSpPr txBox="1"/>
          <p:nvPr/>
        </p:nvSpPr>
        <p:spPr>
          <a:xfrm rot="16200000">
            <a:off x="-1715028" y="3441285"/>
            <a:ext cx="463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seo Sans 500" panose="02000000000000000000" pitchFamily="50" charset="0"/>
              </a:rPr>
              <a:t>Paquetes de atenciones para la primera infancia (0-7 años)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18BFA1-16FC-4101-A3C4-AC0B0EBF98D8}"/>
              </a:ext>
            </a:extLst>
          </p:cNvPr>
          <p:cNvSpPr txBox="1"/>
          <p:nvPr/>
        </p:nvSpPr>
        <p:spPr>
          <a:xfrm>
            <a:off x="1159199" y="1138297"/>
            <a:ext cx="2085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Eje salud y nutrición</a:t>
            </a:r>
            <a:endParaRPr lang="es-SV" sz="1600" b="1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CC8CEDD-57D2-4370-A42F-01A9F4BEC431}"/>
              </a:ext>
            </a:extLst>
          </p:cNvPr>
          <p:cNvCxnSpPr>
            <a:cxnSpLocks/>
          </p:cNvCxnSpPr>
          <p:nvPr/>
        </p:nvCxnSpPr>
        <p:spPr>
          <a:xfrm>
            <a:off x="1035502" y="1097691"/>
            <a:ext cx="76818" cy="5229218"/>
          </a:xfrm>
          <a:prstGeom prst="line">
            <a:avLst/>
          </a:prstGeom>
          <a:ln w="38100">
            <a:solidFill>
              <a:srgbClr val="DE8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A288DC9-FE7A-44DE-8283-72F004699605}"/>
              </a:ext>
            </a:extLst>
          </p:cNvPr>
          <p:cNvCxnSpPr/>
          <p:nvPr/>
        </p:nvCxnSpPr>
        <p:spPr>
          <a:xfrm>
            <a:off x="1035502" y="1578859"/>
            <a:ext cx="10695709" cy="0"/>
          </a:xfrm>
          <a:prstGeom prst="line">
            <a:avLst/>
          </a:prstGeom>
          <a:ln w="38100">
            <a:solidFill>
              <a:srgbClr val="95C7B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DBA3198-55BF-42F1-B4D6-91F0141E380B}"/>
              </a:ext>
            </a:extLst>
          </p:cNvPr>
          <p:cNvCxnSpPr>
            <a:cxnSpLocks/>
          </p:cNvCxnSpPr>
          <p:nvPr/>
        </p:nvCxnSpPr>
        <p:spPr>
          <a:xfrm>
            <a:off x="3273210" y="995600"/>
            <a:ext cx="0" cy="5205354"/>
          </a:xfrm>
          <a:prstGeom prst="line">
            <a:avLst/>
          </a:prstGeom>
          <a:ln w="38100">
            <a:solidFill>
              <a:srgbClr val="95C7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3F01FBA-AC60-4820-B330-A0AC27B37034}"/>
              </a:ext>
            </a:extLst>
          </p:cNvPr>
          <p:cNvSpPr txBox="1"/>
          <p:nvPr/>
        </p:nvSpPr>
        <p:spPr>
          <a:xfrm>
            <a:off x="3396910" y="1168753"/>
            <a:ext cx="243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Eje educación y cuidados</a:t>
            </a:r>
            <a:endParaRPr lang="es-SV" sz="1600" b="1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25E6F78-0178-43BA-9276-D3989B263B25}"/>
              </a:ext>
            </a:extLst>
          </p:cNvPr>
          <p:cNvSpPr txBox="1"/>
          <p:nvPr/>
        </p:nvSpPr>
        <p:spPr>
          <a:xfrm>
            <a:off x="3382198" y="1676639"/>
            <a:ext cx="22026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Integral a niñas y niños a través de modalidades institucionales y comunitarias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de estimulación temprana para madres gestantes, niñas y niños de 0-3 años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Educación parvularia en centros educativos regulares y escuelas de educación especial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especializada para niñas y niños con alertas de desarrollo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educativos para el desarrollo de competencias parentales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Educación inicial en centros educativos regulares, escuelas de educación especial y modalidades comunitarias </a:t>
            </a:r>
            <a:endParaRPr lang="es-SV" sz="1200" dirty="0">
              <a:solidFill>
                <a:schemeClr val="bg2">
                  <a:lumMod val="25000"/>
                </a:schemeClr>
              </a:solidFill>
              <a:latin typeface="Museo Sans 100" panose="02000000000000000000" pitchFamily="50" charset="0"/>
            </a:endParaRP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71543B7B-1C30-4D70-82C8-0A7DEA91AFB6}"/>
              </a:ext>
            </a:extLst>
          </p:cNvPr>
          <p:cNvCxnSpPr>
            <a:cxnSpLocks/>
          </p:cNvCxnSpPr>
          <p:nvPr/>
        </p:nvCxnSpPr>
        <p:spPr>
          <a:xfrm>
            <a:off x="5777347" y="995600"/>
            <a:ext cx="0" cy="5205354"/>
          </a:xfrm>
          <a:prstGeom prst="line">
            <a:avLst/>
          </a:prstGeom>
          <a:ln w="38100">
            <a:solidFill>
              <a:srgbClr val="95C7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F88F5BDC-042B-4628-9B92-557E1551F2E4}"/>
              </a:ext>
            </a:extLst>
          </p:cNvPr>
          <p:cNvSpPr txBox="1"/>
          <p:nvPr/>
        </p:nvSpPr>
        <p:spPr>
          <a:xfrm>
            <a:off x="5873061" y="958308"/>
            <a:ext cx="243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Eje ambientes y entornos protectores </a:t>
            </a:r>
            <a:endParaRPr lang="es-SV" sz="1600" b="1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68B8DAC3-6A1D-466D-871D-301DCEAC83B0}"/>
              </a:ext>
            </a:extLst>
          </p:cNvPr>
          <p:cNvSpPr txBox="1"/>
          <p:nvPr/>
        </p:nvSpPr>
        <p:spPr>
          <a:xfrm>
            <a:off x="5924663" y="1676639"/>
            <a:ext cx="23915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Introducción y/o mejoramiento de sistemas de agua potable y saneamiento básico, energía eléctrica, infraestructura y equipamiento en educación, salud, vivienda y hábitat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Infraestructura y equipamiento para la generación de espacios seguros de convivencia para niñas, niños y familias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a niñez de primera infancia en comunidades indígenas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de enseñanza de música, artes plásticas y danza para la primera infancia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Espacios públicos de recreación disponibles para primera infancia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Actividades deportivas para niñas y niños en su primera infancia</a:t>
            </a:r>
            <a:endParaRPr lang="es-SV" sz="1200" dirty="0">
              <a:solidFill>
                <a:schemeClr val="bg2">
                  <a:lumMod val="25000"/>
                </a:schemeClr>
              </a:solidFill>
              <a:latin typeface="Museo Sans 100" panose="02000000000000000000" pitchFamily="50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665772D-1B26-42BD-9C7B-F9463F339C42}"/>
              </a:ext>
            </a:extLst>
          </p:cNvPr>
          <p:cNvSpPr txBox="1"/>
          <p:nvPr/>
        </p:nvSpPr>
        <p:spPr>
          <a:xfrm>
            <a:off x="8547210" y="1199530"/>
            <a:ext cx="2736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Museo Sans 900" panose="02000000000000000000" pitchFamily="50" charset="0"/>
              </a:rPr>
              <a:t>Eje protección de derechos</a:t>
            </a:r>
            <a:endParaRPr lang="es-SV" sz="1600" b="1" dirty="0">
              <a:solidFill>
                <a:schemeClr val="bg2">
                  <a:lumMod val="2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9F98C459-43B0-4A73-A61D-0B04DB34159E}"/>
              </a:ext>
            </a:extLst>
          </p:cNvPr>
          <p:cNvSpPr txBox="1"/>
          <p:nvPr/>
        </p:nvSpPr>
        <p:spPr>
          <a:xfrm>
            <a:off x="8547210" y="1706627"/>
            <a:ext cx="31701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para garantizar el derecho a la identidad y la identificación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de representación y asistencia legal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de apoyo a familias en situación de vulnerabilidad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Servicios de protección oportuna en caso de amenazas o vulneraciones a derechos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médica y psicológica para niñas y niños victimas de violencia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Integral para niñas y niños que conviven con sus madres privadas de libertad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Atención a niñas y niños afectados por migración irregular, conexión con la calle y desplazamientos forzados 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Museo Sans 100" panose="02000000000000000000" pitchFamily="50" charset="0"/>
              </a:rPr>
              <a:t>Aplicaciones de medidas de regulación para la promoción y protección de derechos </a:t>
            </a:r>
            <a:endParaRPr lang="es-SV" sz="1200" dirty="0">
              <a:solidFill>
                <a:schemeClr val="bg2">
                  <a:lumMod val="25000"/>
                </a:schemeClr>
              </a:solidFill>
              <a:latin typeface="Museo Sans 100" panose="02000000000000000000" pitchFamily="50" charset="0"/>
            </a:endParaRP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26A66C2E-70DF-43A5-B2FC-FC984E088AFE}"/>
              </a:ext>
            </a:extLst>
          </p:cNvPr>
          <p:cNvCxnSpPr>
            <a:cxnSpLocks/>
          </p:cNvCxnSpPr>
          <p:nvPr/>
        </p:nvCxnSpPr>
        <p:spPr>
          <a:xfrm>
            <a:off x="8405099" y="995600"/>
            <a:ext cx="0" cy="5205354"/>
          </a:xfrm>
          <a:prstGeom prst="line">
            <a:avLst/>
          </a:prstGeom>
          <a:ln w="38100">
            <a:solidFill>
              <a:srgbClr val="95C7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8415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D873CEB-934F-BB0B-EB9E-F4B82499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51" y="2476569"/>
            <a:ext cx="9939898" cy="298009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26CAD26-FAE8-1D5D-D493-A7F36EB4E63C}"/>
              </a:ext>
            </a:extLst>
          </p:cNvPr>
          <p:cNvSpPr txBox="1"/>
          <p:nvPr/>
        </p:nvSpPr>
        <p:spPr>
          <a:xfrm>
            <a:off x="1019979" y="1033057"/>
            <a:ext cx="10152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E5A19E"/>
                </a:solidFill>
                <a:latin typeface="Museo Sans 900" panose="02000000000000000000" pitchFamily="50" charset="0"/>
              </a:rPr>
              <a:t>Servicios y atenciones de educación y cuidados para la primera infancia 2021</a:t>
            </a:r>
            <a:endParaRPr lang="es-SV" sz="4000" b="1" dirty="0">
              <a:solidFill>
                <a:srgbClr val="E5A19E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2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EBF9032-669D-8D46-8766-EF5585D50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28622"/>
              </p:ext>
            </p:extLst>
          </p:nvPr>
        </p:nvGraphicFramePr>
        <p:xfrm>
          <a:off x="4783556" y="1414780"/>
          <a:ext cx="6733764" cy="40284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733764">
                  <a:extLst>
                    <a:ext uri="{9D8B030D-6E8A-4147-A177-3AD203B41FA5}">
                      <a16:colId xmlns:a16="http://schemas.microsoft.com/office/drawing/2014/main" val="1017863309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endParaRPr lang="es-SV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Museo Sans 100" panose="02000000000000000000" pitchFamily="50" charset="0"/>
                      </a:endParaRPr>
                    </a:p>
                    <a:p>
                      <a:pPr algn="l"/>
                      <a:r>
                        <a:rPr lang="es-SV" sz="2400" dirty="0">
                          <a:solidFill>
                            <a:srgbClr val="E5A19E"/>
                          </a:solidFill>
                          <a:latin typeface="Museo Sans 900" panose="02000000000000000000" pitchFamily="50" charset="0"/>
                        </a:rPr>
                        <a:t>Servicios de Estimulación Temprana para madres gestantes, niñas y niños de 0-3 años</a:t>
                      </a:r>
                    </a:p>
                    <a:p>
                      <a:pPr algn="ctr"/>
                      <a:endParaRPr lang="es-SV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Museo Sans 100" panose="02000000000000000000" pitchFamily="50" charset="0"/>
                      </a:endParaRPr>
                    </a:p>
                  </a:txBody>
                  <a:tcPr marL="22860" marR="22860" marT="11430" marB="1143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994433"/>
                  </a:ext>
                </a:extLst>
              </a:tr>
              <a:tr h="844028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kumimoji="1" lang="es-AR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  <a:p>
                      <a:pPr marL="285750" indent="-109538" algn="l"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Círculos de familia</a:t>
                      </a:r>
                      <a:r>
                        <a:rPr kumimoji="1" lang="es-SV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 </a:t>
                      </a:r>
                    </a:p>
                    <a:p>
                      <a:pPr marL="360363" indent="0" algn="l">
                        <a:buFont typeface="Arial" panose="020B0604020202020204" pitchFamily="34" charset="0"/>
                        <a:buNone/>
                      </a:pPr>
                      <a:r>
                        <a:rPr kumimoji="1"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2 sesiones educativas semanales con niñas y niños de 0 a 3 años y sus familias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kumimoji="1" lang="es-SV" sz="16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Museo Sans 100" panose="02000000000000000000" pitchFamily="50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22860" marR="22860" marT="11430" marB="1143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674775"/>
                  </a:ext>
                </a:extLst>
              </a:tr>
              <a:tr h="952400">
                <a:tc>
                  <a:txBody>
                    <a:bodyPr/>
                    <a:lstStyle/>
                    <a:p>
                      <a:pPr marL="285750" indent="-109538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1" lang="es-AR" sz="2000" b="1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7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Modalidades alternativas de atención comunitaria </a:t>
                      </a:r>
                    </a:p>
                    <a:p>
                      <a:pPr marL="36036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1" lang="es-AR" sz="16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Museo Sans 100" panose="02000000000000000000" pitchFamily="50" charset="0"/>
                          <a:ea typeface="+mn-ea"/>
                          <a:cs typeface="+mn-cs"/>
                          <a:sym typeface="Helvetica Neue Light"/>
                        </a:rPr>
                        <a:t>Escuela abierta de fin de semana, docente itinerante, círculos de familia en escuelas</a:t>
                      </a:r>
                      <a:endParaRPr lang="es-AR" sz="1600" dirty="0">
                        <a:solidFill>
                          <a:srgbClr val="000000"/>
                        </a:solidFill>
                        <a:effectLst/>
                        <a:latin typeface="Museo Sans 100" panose="02000000000000000000" pitchFamily="50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es-SV" sz="1600" dirty="0">
                        <a:effectLst/>
                        <a:latin typeface="Museo Sans 100" panose="020000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559254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A5B8E07-B846-7227-2563-0D7233DD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0218"/>
            <a:ext cx="4348953" cy="6544375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EECC6E83-9749-4D53-B21B-7B4E43EC2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553"/>
          <a:stretch/>
        </p:blipFill>
        <p:spPr>
          <a:xfrm flipH="1">
            <a:off x="-83127" y="0"/>
            <a:ext cx="12275127" cy="22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1887</Words>
  <Application>Microsoft Office PowerPoint</Application>
  <PresentationFormat>Panorámica</PresentationFormat>
  <Paragraphs>265</Paragraphs>
  <Slides>24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Arial</vt:lpstr>
      <vt:lpstr>Calibri</vt:lpstr>
      <vt:lpstr>Calibri Light</vt:lpstr>
      <vt:lpstr>Helvetica Neue</vt:lpstr>
      <vt:lpstr>Museo Sans 100</vt:lpstr>
      <vt:lpstr>Museo Sans 300</vt:lpstr>
      <vt:lpstr>Museo Sans 500</vt:lpstr>
      <vt:lpstr>Museo Sans 700</vt:lpstr>
      <vt:lpstr>Museo Sans 900</vt:lpstr>
      <vt:lpstr>Open Sans</vt:lpstr>
      <vt:lpstr>Tema de Office</vt:lpstr>
      <vt:lpstr>Taller ”Construyendo una agenda regional compartida: el financiamiento de los servicios de educación y cuidado de la primera infancia en América Latina”</vt:lpstr>
      <vt:lpstr>República de El Salvador</vt:lpstr>
      <vt:lpstr>Presentación de PowerPoint</vt:lpstr>
      <vt:lpstr>Marco programático de prestaciones y servicios para la primera infancia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Identificación de brechas y posibles fuentes de financiamiento</vt:lpstr>
      <vt:lpstr>Presentación de PowerPoint</vt:lpstr>
      <vt:lpstr>Financiamiento</vt:lpstr>
      <vt:lpstr>Financiamiento con Préstamos</vt:lpstr>
      <vt:lpstr>Desafíos para hacer efectiva las sostenibilidad de las intervenciones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Esther Elizabeth Flores Avalos</dc:creator>
  <cp:lastModifiedBy>Eunice Deras</cp:lastModifiedBy>
  <cp:revision>89</cp:revision>
  <dcterms:created xsi:type="dcterms:W3CDTF">2022-08-24T17:26:08Z</dcterms:created>
  <dcterms:modified xsi:type="dcterms:W3CDTF">2022-09-20T03:44:55Z</dcterms:modified>
</cp:coreProperties>
</file>