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383" r:id="rId5"/>
    <p:sldId id="510" r:id="rId6"/>
    <p:sldId id="779" r:id="rId7"/>
    <p:sldId id="322" r:id="rId8"/>
    <p:sldId id="781" r:id="rId9"/>
    <p:sldId id="782" r:id="rId10"/>
    <p:sldId id="783" r:id="rId11"/>
    <p:sldId id="784" r:id="rId12"/>
    <p:sldId id="785" r:id="rId13"/>
    <p:sldId id="790" r:id="rId14"/>
    <p:sldId id="733" r:id="rId15"/>
    <p:sldId id="788" r:id="rId16"/>
    <p:sldId id="789" r:id="rId17"/>
    <p:sldId id="787"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0000"/>
    <a:srgbClr val="009900"/>
    <a:srgbClr val="FF3300"/>
    <a:srgbClr val="FF6600"/>
    <a:srgbClr val="008000"/>
    <a:srgbClr val="009999"/>
    <a:srgbClr val="38D0CC"/>
    <a:srgbClr val="00808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1C7735-98D1-4E67-B6DB-C07AEC826F98}" v="4" dt="2022-09-21T17:05:22.81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4249" autoAdjust="0"/>
  </p:normalViewPr>
  <p:slideViewPr>
    <p:cSldViewPr snapToGrid="0">
      <p:cViewPr varScale="1">
        <p:scale>
          <a:sx n="72" d="100"/>
          <a:sy n="72" d="100"/>
        </p:scale>
        <p:origin x="59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riela Quirós Alvarez" userId="9ce8772a-6705-442f-806d-b8236c67fd8e" providerId="ADAL" clId="{FD1C7735-98D1-4E67-B6DB-C07AEC826F98}"/>
    <pc:docChg chg="undo custSel addSld delSld modSld">
      <pc:chgData name="Yariela Quirós Alvarez" userId="9ce8772a-6705-442f-806d-b8236c67fd8e" providerId="ADAL" clId="{FD1C7735-98D1-4E67-B6DB-C07AEC826F98}" dt="2022-09-21T17:05:26.592" v="20" actId="47"/>
      <pc:docMkLst>
        <pc:docMk/>
      </pc:docMkLst>
      <pc:sldChg chg="add">
        <pc:chgData name="Yariela Quirós Alvarez" userId="9ce8772a-6705-442f-806d-b8236c67fd8e" providerId="ADAL" clId="{FD1C7735-98D1-4E67-B6DB-C07AEC826F98}" dt="2022-09-21T17:05:22.812" v="19"/>
        <pc:sldMkLst>
          <pc:docMk/>
          <pc:sldMk cId="310812659" sldId="322"/>
        </pc:sldMkLst>
      </pc:sldChg>
      <pc:sldChg chg="add">
        <pc:chgData name="Yariela Quirós Alvarez" userId="9ce8772a-6705-442f-806d-b8236c67fd8e" providerId="ADAL" clId="{FD1C7735-98D1-4E67-B6DB-C07AEC826F98}" dt="2022-09-21T17:03:10.730" v="16"/>
        <pc:sldMkLst>
          <pc:docMk/>
          <pc:sldMk cId="3815374919" sldId="733"/>
        </pc:sldMkLst>
      </pc:sldChg>
      <pc:sldChg chg="modSp mod">
        <pc:chgData name="Yariela Quirós Alvarez" userId="9ce8772a-6705-442f-806d-b8236c67fd8e" providerId="ADAL" clId="{FD1C7735-98D1-4E67-B6DB-C07AEC826F98}" dt="2022-09-13T21:35:32.424" v="1" actId="14100"/>
        <pc:sldMkLst>
          <pc:docMk/>
          <pc:sldMk cId="270146275" sldId="779"/>
        </pc:sldMkLst>
        <pc:graphicFrameChg chg="mod modGraphic">
          <ac:chgData name="Yariela Quirós Alvarez" userId="9ce8772a-6705-442f-806d-b8236c67fd8e" providerId="ADAL" clId="{FD1C7735-98D1-4E67-B6DB-C07AEC826F98}" dt="2022-09-13T21:35:32.424" v="1" actId="14100"/>
          <ac:graphicFrameMkLst>
            <pc:docMk/>
            <pc:sldMk cId="270146275" sldId="779"/>
            <ac:graphicFrameMk id="4" creationId="{6D051B72-905F-C688-9069-2ACD8102A7A9}"/>
          </ac:graphicFrameMkLst>
        </pc:graphicFrameChg>
      </pc:sldChg>
      <pc:sldChg chg="modSp mod">
        <pc:chgData name="Yariela Quirós Alvarez" userId="9ce8772a-6705-442f-806d-b8236c67fd8e" providerId="ADAL" clId="{FD1C7735-98D1-4E67-B6DB-C07AEC826F98}" dt="2022-09-13T21:36:00.946" v="6" actId="1076"/>
        <pc:sldMkLst>
          <pc:docMk/>
          <pc:sldMk cId="3312006095" sldId="781"/>
        </pc:sldMkLst>
        <pc:graphicFrameChg chg="mod modGraphic">
          <ac:chgData name="Yariela Quirós Alvarez" userId="9ce8772a-6705-442f-806d-b8236c67fd8e" providerId="ADAL" clId="{FD1C7735-98D1-4E67-B6DB-C07AEC826F98}" dt="2022-09-13T21:36:00.946" v="6" actId="1076"/>
          <ac:graphicFrameMkLst>
            <pc:docMk/>
            <pc:sldMk cId="3312006095" sldId="781"/>
            <ac:graphicFrameMk id="4" creationId="{6D051B72-905F-C688-9069-2ACD8102A7A9}"/>
          </ac:graphicFrameMkLst>
        </pc:graphicFrameChg>
      </pc:sldChg>
      <pc:sldChg chg="modSp mod">
        <pc:chgData name="Yariela Quirós Alvarez" userId="9ce8772a-6705-442f-806d-b8236c67fd8e" providerId="ADAL" clId="{FD1C7735-98D1-4E67-B6DB-C07AEC826F98}" dt="2022-09-13T21:35:54.880" v="5" actId="1076"/>
        <pc:sldMkLst>
          <pc:docMk/>
          <pc:sldMk cId="3263469058" sldId="782"/>
        </pc:sldMkLst>
        <pc:graphicFrameChg chg="mod modGraphic">
          <ac:chgData name="Yariela Quirós Alvarez" userId="9ce8772a-6705-442f-806d-b8236c67fd8e" providerId="ADAL" clId="{FD1C7735-98D1-4E67-B6DB-C07AEC826F98}" dt="2022-09-13T21:35:54.880" v="5" actId="1076"/>
          <ac:graphicFrameMkLst>
            <pc:docMk/>
            <pc:sldMk cId="3263469058" sldId="782"/>
            <ac:graphicFrameMk id="4" creationId="{6D051B72-905F-C688-9069-2ACD8102A7A9}"/>
          </ac:graphicFrameMkLst>
        </pc:graphicFrameChg>
      </pc:sldChg>
      <pc:sldChg chg="modSp mod">
        <pc:chgData name="Yariela Quirós Alvarez" userId="9ce8772a-6705-442f-806d-b8236c67fd8e" providerId="ADAL" clId="{FD1C7735-98D1-4E67-B6DB-C07AEC826F98}" dt="2022-09-13T21:36:10.719" v="7" actId="14100"/>
        <pc:sldMkLst>
          <pc:docMk/>
          <pc:sldMk cId="908717294" sldId="783"/>
        </pc:sldMkLst>
        <pc:graphicFrameChg chg="mod modGraphic">
          <ac:chgData name="Yariela Quirós Alvarez" userId="9ce8772a-6705-442f-806d-b8236c67fd8e" providerId="ADAL" clId="{FD1C7735-98D1-4E67-B6DB-C07AEC826F98}" dt="2022-09-13T21:36:10.719" v="7" actId="14100"/>
          <ac:graphicFrameMkLst>
            <pc:docMk/>
            <pc:sldMk cId="908717294" sldId="783"/>
            <ac:graphicFrameMk id="4" creationId="{6D051B72-905F-C688-9069-2ACD8102A7A9}"/>
          </ac:graphicFrameMkLst>
        </pc:graphicFrameChg>
      </pc:sldChg>
      <pc:sldChg chg="modSp mod">
        <pc:chgData name="Yariela Quirós Alvarez" userId="9ce8772a-6705-442f-806d-b8236c67fd8e" providerId="ADAL" clId="{FD1C7735-98D1-4E67-B6DB-C07AEC826F98}" dt="2022-09-13T21:36:16.050" v="8" actId="14100"/>
        <pc:sldMkLst>
          <pc:docMk/>
          <pc:sldMk cId="1385827432" sldId="784"/>
        </pc:sldMkLst>
        <pc:graphicFrameChg chg="modGraphic">
          <ac:chgData name="Yariela Quirós Alvarez" userId="9ce8772a-6705-442f-806d-b8236c67fd8e" providerId="ADAL" clId="{FD1C7735-98D1-4E67-B6DB-C07AEC826F98}" dt="2022-09-13T21:36:16.050" v="8" actId="14100"/>
          <ac:graphicFrameMkLst>
            <pc:docMk/>
            <pc:sldMk cId="1385827432" sldId="784"/>
            <ac:graphicFrameMk id="4" creationId="{6D051B72-905F-C688-9069-2ACD8102A7A9}"/>
          </ac:graphicFrameMkLst>
        </pc:graphicFrameChg>
      </pc:sldChg>
      <pc:sldChg chg="modSp mod">
        <pc:chgData name="Yariela Quirós Alvarez" userId="9ce8772a-6705-442f-806d-b8236c67fd8e" providerId="ADAL" clId="{FD1C7735-98D1-4E67-B6DB-C07AEC826F98}" dt="2022-09-13T21:36:26.575" v="10" actId="14100"/>
        <pc:sldMkLst>
          <pc:docMk/>
          <pc:sldMk cId="1670538529" sldId="785"/>
        </pc:sldMkLst>
        <pc:graphicFrameChg chg="mod modGraphic">
          <ac:chgData name="Yariela Quirós Alvarez" userId="9ce8772a-6705-442f-806d-b8236c67fd8e" providerId="ADAL" clId="{FD1C7735-98D1-4E67-B6DB-C07AEC826F98}" dt="2022-09-13T21:36:26.575" v="10" actId="14100"/>
          <ac:graphicFrameMkLst>
            <pc:docMk/>
            <pc:sldMk cId="1670538529" sldId="785"/>
            <ac:graphicFrameMk id="4" creationId="{6D051B72-905F-C688-9069-2ACD8102A7A9}"/>
          </ac:graphicFrameMkLst>
        </pc:graphicFrameChg>
      </pc:sldChg>
      <pc:sldChg chg="addSp delSp new del">
        <pc:chgData name="Yariela Quirós Alvarez" userId="9ce8772a-6705-442f-806d-b8236c67fd8e" providerId="ADAL" clId="{FD1C7735-98D1-4E67-B6DB-C07AEC826F98}" dt="2022-09-21T17:03:03.481" v="14" actId="680"/>
        <pc:sldMkLst>
          <pc:docMk/>
          <pc:sldMk cId="26614851" sldId="791"/>
        </pc:sldMkLst>
        <pc:picChg chg="add del">
          <ac:chgData name="Yariela Quirós Alvarez" userId="9ce8772a-6705-442f-806d-b8236c67fd8e" providerId="ADAL" clId="{FD1C7735-98D1-4E67-B6DB-C07AEC826F98}" dt="2022-09-21T17:03:01.544" v="13"/>
          <ac:picMkLst>
            <pc:docMk/>
            <pc:sldMk cId="26614851" sldId="791"/>
            <ac:picMk id="5" creationId="{344A487B-2674-02D5-015A-8C84BB3D57F5}"/>
          </ac:picMkLst>
        </pc:picChg>
      </pc:sldChg>
      <pc:sldChg chg="new del">
        <pc:chgData name="Yariela Quirós Alvarez" userId="9ce8772a-6705-442f-806d-b8236c67fd8e" providerId="ADAL" clId="{FD1C7735-98D1-4E67-B6DB-C07AEC826F98}" dt="2022-09-21T17:03:13.292" v="17" actId="47"/>
        <pc:sldMkLst>
          <pc:docMk/>
          <pc:sldMk cId="117165671" sldId="791"/>
        </pc:sldMkLst>
      </pc:sldChg>
      <pc:sldChg chg="new del">
        <pc:chgData name="Yariela Quirós Alvarez" userId="9ce8772a-6705-442f-806d-b8236c67fd8e" providerId="ADAL" clId="{FD1C7735-98D1-4E67-B6DB-C07AEC826F98}" dt="2022-09-21T17:05:26.592" v="20" actId="47"/>
        <pc:sldMkLst>
          <pc:docMk/>
          <pc:sldMk cId="2959267119" sldId="79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90A41A-81A9-4CB8-921C-6198A9260D1B}" type="doc">
      <dgm:prSet loTypeId="urn:microsoft.com/office/officeart/2005/8/layout/pyramid2" loCatId="pyramid" qsTypeId="urn:microsoft.com/office/officeart/2005/8/quickstyle/simple1" qsCatId="simple" csTypeId="urn:microsoft.com/office/officeart/2005/8/colors/accent1_2" csCatId="accent1" phldr="1"/>
      <dgm:spPr/>
    </dgm:pt>
    <dgm:pt modelId="{4007F856-9A07-4A40-B5F5-3E5FC024FBFC}">
      <dgm:prSet phldrT="[Texto]" custT="1"/>
      <dgm:spPr/>
      <dgm:t>
        <a:bodyPr/>
        <a:lstStyle/>
        <a:p>
          <a:r>
            <a:rPr lang="es-ES" sz="1800" dirty="0"/>
            <a:t>Constitución Política de la República de Costa Rica (1949)</a:t>
          </a:r>
          <a:endParaRPr lang="es-CR" sz="1800" dirty="0"/>
        </a:p>
      </dgm:t>
    </dgm:pt>
    <dgm:pt modelId="{B08E367D-3BEF-442F-8971-BCBDF15DC6FC}" type="parTrans" cxnId="{1DBF5D88-9737-4DA0-A939-4A06816DD73F}">
      <dgm:prSet/>
      <dgm:spPr/>
      <dgm:t>
        <a:bodyPr/>
        <a:lstStyle/>
        <a:p>
          <a:endParaRPr lang="es-CR"/>
        </a:p>
      </dgm:t>
    </dgm:pt>
    <dgm:pt modelId="{F312BA9E-F037-45D5-8EFD-634B9FA0043E}" type="sibTrans" cxnId="{1DBF5D88-9737-4DA0-A939-4A06816DD73F}">
      <dgm:prSet/>
      <dgm:spPr/>
      <dgm:t>
        <a:bodyPr/>
        <a:lstStyle/>
        <a:p>
          <a:endParaRPr lang="es-CR"/>
        </a:p>
      </dgm:t>
    </dgm:pt>
    <dgm:pt modelId="{3822C24D-ADEA-43FE-8756-8E21A8F25C73}">
      <dgm:prSet phldrT="[Texto]" custT="1"/>
      <dgm:spPr/>
      <dgm:t>
        <a:bodyPr/>
        <a:lstStyle/>
        <a:p>
          <a:r>
            <a:rPr lang="es-ES" sz="1800" dirty="0"/>
            <a:t>Código de Niñez y Adolescencia (1998)</a:t>
          </a:r>
          <a:endParaRPr lang="es-CR" sz="1800" dirty="0"/>
        </a:p>
      </dgm:t>
    </dgm:pt>
    <dgm:pt modelId="{C25E20AF-2039-4BB7-9E2D-40E7912A17B1}" type="parTrans" cxnId="{A1AAFCBF-3292-47B2-9DD8-1D3BAB2A70BD}">
      <dgm:prSet/>
      <dgm:spPr/>
      <dgm:t>
        <a:bodyPr/>
        <a:lstStyle/>
        <a:p>
          <a:endParaRPr lang="es-CR"/>
        </a:p>
      </dgm:t>
    </dgm:pt>
    <dgm:pt modelId="{3A0DB178-551D-4DC1-8F47-B4DF1E0AD9F9}" type="sibTrans" cxnId="{A1AAFCBF-3292-47B2-9DD8-1D3BAB2A70BD}">
      <dgm:prSet/>
      <dgm:spPr/>
      <dgm:t>
        <a:bodyPr/>
        <a:lstStyle/>
        <a:p>
          <a:endParaRPr lang="es-CR"/>
        </a:p>
      </dgm:t>
    </dgm:pt>
    <dgm:pt modelId="{86CF6FAC-D688-42C6-8A29-B12740032283}">
      <dgm:prSet phldrT="[Texto]" custT="1"/>
      <dgm:spPr/>
      <dgm:t>
        <a:bodyPr/>
        <a:lstStyle/>
        <a:p>
          <a:r>
            <a:rPr lang="es-ES" sz="1800" dirty="0"/>
            <a:t>Ley Fundamental de Educación No 2160 (1957)</a:t>
          </a:r>
          <a:endParaRPr lang="es-CR" sz="1800" dirty="0"/>
        </a:p>
      </dgm:t>
    </dgm:pt>
    <dgm:pt modelId="{57D81746-E63A-4CD8-B2C8-8A53E3493D52}" type="parTrans" cxnId="{5AD1C532-D647-4282-9114-52983FA280C8}">
      <dgm:prSet/>
      <dgm:spPr/>
      <dgm:t>
        <a:bodyPr/>
        <a:lstStyle/>
        <a:p>
          <a:endParaRPr lang="es-CR"/>
        </a:p>
      </dgm:t>
    </dgm:pt>
    <dgm:pt modelId="{B915253F-4C7F-40F5-B1FA-64AB858AED57}" type="sibTrans" cxnId="{5AD1C532-D647-4282-9114-52983FA280C8}">
      <dgm:prSet/>
      <dgm:spPr/>
      <dgm:t>
        <a:bodyPr/>
        <a:lstStyle/>
        <a:p>
          <a:endParaRPr lang="es-CR"/>
        </a:p>
      </dgm:t>
    </dgm:pt>
    <dgm:pt modelId="{7542CE50-3A8E-456D-ADC8-0E3BA6D608DB}">
      <dgm:prSet phldrT="[Texto]" custT="1"/>
      <dgm:spPr/>
      <dgm:t>
        <a:bodyPr/>
        <a:lstStyle/>
        <a:p>
          <a:r>
            <a:rPr lang="es-ES" sz="1600" dirty="0"/>
            <a:t>Ley de creación de la Red Nacional de Cuido  y Desarrollo Infantil No 9220 (2014)</a:t>
          </a:r>
          <a:endParaRPr lang="es-CR" sz="1600" dirty="0"/>
        </a:p>
      </dgm:t>
    </dgm:pt>
    <dgm:pt modelId="{022CE676-A4BC-49EA-A34C-F023B218BC81}" type="parTrans" cxnId="{FE880121-E4C5-4937-AE20-2E7F441D9E10}">
      <dgm:prSet/>
      <dgm:spPr/>
      <dgm:t>
        <a:bodyPr/>
        <a:lstStyle/>
        <a:p>
          <a:endParaRPr lang="es-CR"/>
        </a:p>
      </dgm:t>
    </dgm:pt>
    <dgm:pt modelId="{B0FBE540-562F-40C8-B5E0-893E058F4CD5}" type="sibTrans" cxnId="{FE880121-E4C5-4937-AE20-2E7F441D9E10}">
      <dgm:prSet/>
      <dgm:spPr/>
      <dgm:t>
        <a:bodyPr/>
        <a:lstStyle/>
        <a:p>
          <a:endParaRPr lang="es-CR"/>
        </a:p>
      </dgm:t>
    </dgm:pt>
    <dgm:pt modelId="{A920FA04-32A5-475F-A471-46EC3B590094}">
      <dgm:prSet phldrT="[Texto]" custT="1"/>
      <dgm:spPr/>
      <dgm:t>
        <a:bodyPr/>
        <a:lstStyle/>
        <a:p>
          <a:r>
            <a:rPr lang="es-ES" sz="1800" dirty="0"/>
            <a:t>Convención de Derechos del Niño (1989)</a:t>
          </a:r>
          <a:endParaRPr lang="es-CR" sz="1800" dirty="0"/>
        </a:p>
      </dgm:t>
    </dgm:pt>
    <dgm:pt modelId="{AFAD9184-AF57-414D-975A-74A985390A85}" type="parTrans" cxnId="{E7880D27-F2B0-4B63-9D38-6F21B52C72D6}">
      <dgm:prSet/>
      <dgm:spPr/>
      <dgm:t>
        <a:bodyPr/>
        <a:lstStyle/>
        <a:p>
          <a:endParaRPr lang="es-CR"/>
        </a:p>
      </dgm:t>
    </dgm:pt>
    <dgm:pt modelId="{BEA73ABB-FF3A-47FC-8659-8F22D75847EA}" type="sibTrans" cxnId="{E7880D27-F2B0-4B63-9D38-6F21B52C72D6}">
      <dgm:prSet/>
      <dgm:spPr/>
      <dgm:t>
        <a:bodyPr/>
        <a:lstStyle/>
        <a:p>
          <a:endParaRPr lang="es-CR"/>
        </a:p>
      </dgm:t>
    </dgm:pt>
    <dgm:pt modelId="{EEFE0802-8BE2-4D3A-900B-590C1904570C}">
      <dgm:prSet phldrT="[Texto]" custT="1"/>
      <dgm:spPr/>
      <dgm:t>
        <a:bodyPr/>
        <a:lstStyle/>
        <a:p>
          <a:r>
            <a:rPr lang="es-ES" sz="1800" dirty="0"/>
            <a:t>Ley General de Centros de Atención Integral No 8017 (2000)</a:t>
          </a:r>
          <a:endParaRPr lang="es-CR" sz="1800" dirty="0"/>
        </a:p>
      </dgm:t>
    </dgm:pt>
    <dgm:pt modelId="{4DAB8D4A-8134-4F82-87CE-090A0E934675}" type="parTrans" cxnId="{2E39D397-090E-454A-B24D-0DE7A85731A0}">
      <dgm:prSet/>
      <dgm:spPr/>
      <dgm:t>
        <a:bodyPr/>
        <a:lstStyle/>
        <a:p>
          <a:endParaRPr lang="es-CR"/>
        </a:p>
      </dgm:t>
    </dgm:pt>
    <dgm:pt modelId="{338A2F0C-833A-491D-B24E-581DF3FBCB33}" type="sibTrans" cxnId="{2E39D397-090E-454A-B24D-0DE7A85731A0}">
      <dgm:prSet/>
      <dgm:spPr/>
      <dgm:t>
        <a:bodyPr/>
        <a:lstStyle/>
        <a:p>
          <a:endParaRPr lang="es-CR"/>
        </a:p>
      </dgm:t>
    </dgm:pt>
    <dgm:pt modelId="{F19E5CED-A911-4F5D-AE70-4F1D9F64A5F9}">
      <dgm:prSet phldrT="[Texto]" custT="1"/>
      <dgm:spPr/>
      <dgm:t>
        <a:bodyPr/>
        <a:lstStyle/>
        <a:p>
          <a:r>
            <a:rPr lang="es-ES" sz="1600" dirty="0"/>
            <a:t>Ley de creación de la Dirección Nacional de CEN-CINAI No 8809 (2010)</a:t>
          </a:r>
          <a:endParaRPr lang="es-CR" sz="1600" dirty="0"/>
        </a:p>
      </dgm:t>
    </dgm:pt>
    <dgm:pt modelId="{D30B2402-7820-41DE-9BFE-5AA622FF1504}" type="parTrans" cxnId="{FF312D4A-30B3-4ECE-85DE-4856CA0BC171}">
      <dgm:prSet/>
      <dgm:spPr/>
      <dgm:t>
        <a:bodyPr/>
        <a:lstStyle/>
        <a:p>
          <a:endParaRPr lang="es-CR"/>
        </a:p>
      </dgm:t>
    </dgm:pt>
    <dgm:pt modelId="{94E623CF-03D9-4C2F-9714-796F9EC9EE96}" type="sibTrans" cxnId="{FF312D4A-30B3-4ECE-85DE-4856CA0BC171}">
      <dgm:prSet/>
      <dgm:spPr/>
      <dgm:t>
        <a:bodyPr/>
        <a:lstStyle/>
        <a:p>
          <a:endParaRPr lang="es-CR"/>
        </a:p>
      </dgm:t>
    </dgm:pt>
    <dgm:pt modelId="{3AB3A852-5A0F-4B7B-B073-2D2A06BE61F8}" type="pres">
      <dgm:prSet presAssocID="{4190A41A-81A9-4CB8-921C-6198A9260D1B}" presName="compositeShape" presStyleCnt="0">
        <dgm:presLayoutVars>
          <dgm:dir/>
          <dgm:resizeHandles/>
        </dgm:presLayoutVars>
      </dgm:prSet>
      <dgm:spPr/>
    </dgm:pt>
    <dgm:pt modelId="{0CE8FD10-0066-43F0-9274-1F04805EF851}" type="pres">
      <dgm:prSet presAssocID="{4190A41A-81A9-4CB8-921C-6198A9260D1B}" presName="pyramid" presStyleLbl="node1" presStyleIdx="0" presStyleCnt="1"/>
      <dgm:spPr/>
    </dgm:pt>
    <dgm:pt modelId="{A1824C2F-31AB-4380-BC32-4DFCE20DB207}" type="pres">
      <dgm:prSet presAssocID="{4190A41A-81A9-4CB8-921C-6198A9260D1B}" presName="theList" presStyleCnt="0"/>
      <dgm:spPr/>
    </dgm:pt>
    <dgm:pt modelId="{095E92F8-6888-4200-A457-10F0EA59D670}" type="pres">
      <dgm:prSet presAssocID="{A920FA04-32A5-475F-A471-46EC3B590094}" presName="aNode" presStyleLbl="fgAcc1" presStyleIdx="0" presStyleCnt="7">
        <dgm:presLayoutVars>
          <dgm:bulletEnabled val="1"/>
        </dgm:presLayoutVars>
      </dgm:prSet>
      <dgm:spPr/>
    </dgm:pt>
    <dgm:pt modelId="{A788676E-E91B-4347-A42B-59F9528101B7}" type="pres">
      <dgm:prSet presAssocID="{A920FA04-32A5-475F-A471-46EC3B590094}" presName="aSpace" presStyleCnt="0"/>
      <dgm:spPr/>
    </dgm:pt>
    <dgm:pt modelId="{69881E42-E8C1-4867-9E08-9BF2CDB52F8B}" type="pres">
      <dgm:prSet presAssocID="{4007F856-9A07-4A40-B5F5-3E5FC024FBFC}" presName="aNode" presStyleLbl="fgAcc1" presStyleIdx="1" presStyleCnt="7">
        <dgm:presLayoutVars>
          <dgm:bulletEnabled val="1"/>
        </dgm:presLayoutVars>
      </dgm:prSet>
      <dgm:spPr/>
    </dgm:pt>
    <dgm:pt modelId="{3FFDDAB0-6512-4B1B-91E6-5DD3079BFB4C}" type="pres">
      <dgm:prSet presAssocID="{4007F856-9A07-4A40-B5F5-3E5FC024FBFC}" presName="aSpace" presStyleCnt="0"/>
      <dgm:spPr/>
    </dgm:pt>
    <dgm:pt modelId="{45F18C1F-C099-41FC-9BAD-82D46FE8A630}" type="pres">
      <dgm:prSet presAssocID="{3822C24D-ADEA-43FE-8756-8E21A8F25C73}" presName="aNode" presStyleLbl="fgAcc1" presStyleIdx="2" presStyleCnt="7">
        <dgm:presLayoutVars>
          <dgm:bulletEnabled val="1"/>
        </dgm:presLayoutVars>
      </dgm:prSet>
      <dgm:spPr/>
    </dgm:pt>
    <dgm:pt modelId="{61B22388-796E-469D-BC64-0F740F96E197}" type="pres">
      <dgm:prSet presAssocID="{3822C24D-ADEA-43FE-8756-8E21A8F25C73}" presName="aSpace" presStyleCnt="0"/>
      <dgm:spPr/>
    </dgm:pt>
    <dgm:pt modelId="{F4F13400-EB2A-468F-8198-9B3F6554A77E}" type="pres">
      <dgm:prSet presAssocID="{86CF6FAC-D688-42C6-8A29-B12740032283}" presName="aNode" presStyleLbl="fgAcc1" presStyleIdx="3" presStyleCnt="7">
        <dgm:presLayoutVars>
          <dgm:bulletEnabled val="1"/>
        </dgm:presLayoutVars>
      </dgm:prSet>
      <dgm:spPr/>
    </dgm:pt>
    <dgm:pt modelId="{6D8AE698-CF8B-40F3-BF14-09F3AF78ED3C}" type="pres">
      <dgm:prSet presAssocID="{86CF6FAC-D688-42C6-8A29-B12740032283}" presName="aSpace" presStyleCnt="0"/>
      <dgm:spPr/>
    </dgm:pt>
    <dgm:pt modelId="{F7118E89-60F4-4D02-9058-73183C886EC6}" type="pres">
      <dgm:prSet presAssocID="{EEFE0802-8BE2-4D3A-900B-590C1904570C}" presName="aNode" presStyleLbl="fgAcc1" presStyleIdx="4" presStyleCnt="7">
        <dgm:presLayoutVars>
          <dgm:bulletEnabled val="1"/>
        </dgm:presLayoutVars>
      </dgm:prSet>
      <dgm:spPr/>
    </dgm:pt>
    <dgm:pt modelId="{3EA90A7B-65B2-4DF1-92ED-A7B444C4866B}" type="pres">
      <dgm:prSet presAssocID="{EEFE0802-8BE2-4D3A-900B-590C1904570C}" presName="aSpace" presStyleCnt="0"/>
      <dgm:spPr/>
    </dgm:pt>
    <dgm:pt modelId="{B34B9163-0DDB-4523-ADAA-C26B63E85A81}" type="pres">
      <dgm:prSet presAssocID="{F19E5CED-A911-4F5D-AE70-4F1D9F64A5F9}" presName="aNode" presStyleLbl="fgAcc1" presStyleIdx="5" presStyleCnt="7">
        <dgm:presLayoutVars>
          <dgm:bulletEnabled val="1"/>
        </dgm:presLayoutVars>
      </dgm:prSet>
      <dgm:spPr/>
    </dgm:pt>
    <dgm:pt modelId="{A5C5F045-331B-4C47-8013-C612FF160CF3}" type="pres">
      <dgm:prSet presAssocID="{F19E5CED-A911-4F5D-AE70-4F1D9F64A5F9}" presName="aSpace" presStyleCnt="0"/>
      <dgm:spPr/>
    </dgm:pt>
    <dgm:pt modelId="{02AFC320-0F5D-4C7A-8DE5-8284C80D8891}" type="pres">
      <dgm:prSet presAssocID="{7542CE50-3A8E-456D-ADC8-0E3BA6D608DB}" presName="aNode" presStyleLbl="fgAcc1" presStyleIdx="6" presStyleCnt="7">
        <dgm:presLayoutVars>
          <dgm:bulletEnabled val="1"/>
        </dgm:presLayoutVars>
      </dgm:prSet>
      <dgm:spPr/>
    </dgm:pt>
    <dgm:pt modelId="{4AB33DFB-224A-4756-BFBE-E524377249B1}" type="pres">
      <dgm:prSet presAssocID="{7542CE50-3A8E-456D-ADC8-0E3BA6D608DB}" presName="aSpace" presStyleCnt="0"/>
      <dgm:spPr/>
    </dgm:pt>
  </dgm:ptLst>
  <dgm:cxnLst>
    <dgm:cxn modelId="{CDD8F616-3E47-460A-8121-10DCB68460E8}" type="presOf" srcId="{3822C24D-ADEA-43FE-8756-8E21A8F25C73}" destId="{45F18C1F-C099-41FC-9BAD-82D46FE8A630}" srcOrd="0" destOrd="0" presId="urn:microsoft.com/office/officeart/2005/8/layout/pyramid2"/>
    <dgm:cxn modelId="{FE880121-E4C5-4937-AE20-2E7F441D9E10}" srcId="{4190A41A-81A9-4CB8-921C-6198A9260D1B}" destId="{7542CE50-3A8E-456D-ADC8-0E3BA6D608DB}" srcOrd="6" destOrd="0" parTransId="{022CE676-A4BC-49EA-A34C-F023B218BC81}" sibTransId="{B0FBE540-562F-40C8-B5E0-893E058F4CD5}"/>
    <dgm:cxn modelId="{E7880D27-F2B0-4B63-9D38-6F21B52C72D6}" srcId="{4190A41A-81A9-4CB8-921C-6198A9260D1B}" destId="{A920FA04-32A5-475F-A471-46EC3B590094}" srcOrd="0" destOrd="0" parTransId="{AFAD9184-AF57-414D-975A-74A985390A85}" sibTransId="{BEA73ABB-FF3A-47FC-8659-8F22D75847EA}"/>
    <dgm:cxn modelId="{5AD1C532-D647-4282-9114-52983FA280C8}" srcId="{4190A41A-81A9-4CB8-921C-6198A9260D1B}" destId="{86CF6FAC-D688-42C6-8A29-B12740032283}" srcOrd="3" destOrd="0" parTransId="{57D81746-E63A-4CD8-B2C8-8A53E3493D52}" sibTransId="{B915253F-4C7F-40F5-B1FA-64AB858AED57}"/>
    <dgm:cxn modelId="{FF312D4A-30B3-4ECE-85DE-4856CA0BC171}" srcId="{4190A41A-81A9-4CB8-921C-6198A9260D1B}" destId="{F19E5CED-A911-4F5D-AE70-4F1D9F64A5F9}" srcOrd="5" destOrd="0" parTransId="{D30B2402-7820-41DE-9BFE-5AA622FF1504}" sibTransId="{94E623CF-03D9-4C2F-9714-796F9EC9EE96}"/>
    <dgm:cxn modelId="{FEB2AE6C-696D-49ED-8208-5D806101434A}" type="presOf" srcId="{F19E5CED-A911-4F5D-AE70-4F1D9F64A5F9}" destId="{B34B9163-0DDB-4523-ADAA-C26B63E85A81}" srcOrd="0" destOrd="0" presId="urn:microsoft.com/office/officeart/2005/8/layout/pyramid2"/>
    <dgm:cxn modelId="{48BDEF4E-0E84-4082-BA7F-0B6A701EBEB0}" type="presOf" srcId="{A920FA04-32A5-475F-A471-46EC3B590094}" destId="{095E92F8-6888-4200-A457-10F0EA59D670}" srcOrd="0" destOrd="0" presId="urn:microsoft.com/office/officeart/2005/8/layout/pyramid2"/>
    <dgm:cxn modelId="{ED461F54-D0C1-4596-A7D8-5B8BBBAF07DB}" type="presOf" srcId="{86CF6FAC-D688-42C6-8A29-B12740032283}" destId="{F4F13400-EB2A-468F-8198-9B3F6554A77E}" srcOrd="0" destOrd="0" presId="urn:microsoft.com/office/officeart/2005/8/layout/pyramid2"/>
    <dgm:cxn modelId="{B8565986-F134-4E54-AC14-0AE702CEAAA9}" type="presOf" srcId="{EEFE0802-8BE2-4D3A-900B-590C1904570C}" destId="{F7118E89-60F4-4D02-9058-73183C886EC6}" srcOrd="0" destOrd="0" presId="urn:microsoft.com/office/officeart/2005/8/layout/pyramid2"/>
    <dgm:cxn modelId="{1DBF5D88-9737-4DA0-A939-4A06816DD73F}" srcId="{4190A41A-81A9-4CB8-921C-6198A9260D1B}" destId="{4007F856-9A07-4A40-B5F5-3E5FC024FBFC}" srcOrd="1" destOrd="0" parTransId="{B08E367D-3BEF-442F-8971-BCBDF15DC6FC}" sibTransId="{F312BA9E-F037-45D5-8EFD-634B9FA0043E}"/>
    <dgm:cxn modelId="{2E39D397-090E-454A-B24D-0DE7A85731A0}" srcId="{4190A41A-81A9-4CB8-921C-6198A9260D1B}" destId="{EEFE0802-8BE2-4D3A-900B-590C1904570C}" srcOrd="4" destOrd="0" parTransId="{4DAB8D4A-8134-4F82-87CE-090A0E934675}" sibTransId="{338A2F0C-833A-491D-B24E-581DF3FBCB33}"/>
    <dgm:cxn modelId="{517AF6AB-3647-45CF-BA60-772204A39FCA}" type="presOf" srcId="{7542CE50-3A8E-456D-ADC8-0E3BA6D608DB}" destId="{02AFC320-0F5D-4C7A-8DE5-8284C80D8891}" srcOrd="0" destOrd="0" presId="urn:microsoft.com/office/officeart/2005/8/layout/pyramid2"/>
    <dgm:cxn modelId="{A1AAFCBF-3292-47B2-9DD8-1D3BAB2A70BD}" srcId="{4190A41A-81A9-4CB8-921C-6198A9260D1B}" destId="{3822C24D-ADEA-43FE-8756-8E21A8F25C73}" srcOrd="2" destOrd="0" parTransId="{C25E20AF-2039-4BB7-9E2D-40E7912A17B1}" sibTransId="{3A0DB178-551D-4DC1-8F47-B4DF1E0AD9F9}"/>
    <dgm:cxn modelId="{793BBCD5-8A63-4F0D-BD40-D5939CFC250D}" type="presOf" srcId="{4007F856-9A07-4A40-B5F5-3E5FC024FBFC}" destId="{69881E42-E8C1-4867-9E08-9BF2CDB52F8B}" srcOrd="0" destOrd="0" presId="urn:microsoft.com/office/officeart/2005/8/layout/pyramid2"/>
    <dgm:cxn modelId="{DCC434ED-7658-43DE-BD8A-504C77260558}" type="presOf" srcId="{4190A41A-81A9-4CB8-921C-6198A9260D1B}" destId="{3AB3A852-5A0F-4B7B-B073-2D2A06BE61F8}" srcOrd="0" destOrd="0" presId="urn:microsoft.com/office/officeart/2005/8/layout/pyramid2"/>
    <dgm:cxn modelId="{1393A526-D1D2-426B-AEEC-7F401F8F3A7F}" type="presParOf" srcId="{3AB3A852-5A0F-4B7B-B073-2D2A06BE61F8}" destId="{0CE8FD10-0066-43F0-9274-1F04805EF851}" srcOrd="0" destOrd="0" presId="urn:microsoft.com/office/officeart/2005/8/layout/pyramid2"/>
    <dgm:cxn modelId="{93826A7D-E944-4824-94EB-3306427B25BC}" type="presParOf" srcId="{3AB3A852-5A0F-4B7B-B073-2D2A06BE61F8}" destId="{A1824C2F-31AB-4380-BC32-4DFCE20DB207}" srcOrd="1" destOrd="0" presId="urn:microsoft.com/office/officeart/2005/8/layout/pyramid2"/>
    <dgm:cxn modelId="{3F2BB1A1-BC6D-4B07-A3C1-EED41781C67D}" type="presParOf" srcId="{A1824C2F-31AB-4380-BC32-4DFCE20DB207}" destId="{095E92F8-6888-4200-A457-10F0EA59D670}" srcOrd="0" destOrd="0" presId="urn:microsoft.com/office/officeart/2005/8/layout/pyramid2"/>
    <dgm:cxn modelId="{12C7812C-4138-484A-A953-B99C8CA952F4}" type="presParOf" srcId="{A1824C2F-31AB-4380-BC32-4DFCE20DB207}" destId="{A788676E-E91B-4347-A42B-59F9528101B7}" srcOrd="1" destOrd="0" presId="urn:microsoft.com/office/officeart/2005/8/layout/pyramid2"/>
    <dgm:cxn modelId="{49F59C93-A1B1-4466-8FA5-6756766588B4}" type="presParOf" srcId="{A1824C2F-31AB-4380-BC32-4DFCE20DB207}" destId="{69881E42-E8C1-4867-9E08-9BF2CDB52F8B}" srcOrd="2" destOrd="0" presId="urn:microsoft.com/office/officeart/2005/8/layout/pyramid2"/>
    <dgm:cxn modelId="{AEBC61A8-4122-4DC3-B2E3-4FCD6A00622A}" type="presParOf" srcId="{A1824C2F-31AB-4380-BC32-4DFCE20DB207}" destId="{3FFDDAB0-6512-4B1B-91E6-5DD3079BFB4C}" srcOrd="3" destOrd="0" presId="urn:microsoft.com/office/officeart/2005/8/layout/pyramid2"/>
    <dgm:cxn modelId="{848FF03D-2007-4B8F-9BE1-F5AB34553376}" type="presParOf" srcId="{A1824C2F-31AB-4380-BC32-4DFCE20DB207}" destId="{45F18C1F-C099-41FC-9BAD-82D46FE8A630}" srcOrd="4" destOrd="0" presId="urn:microsoft.com/office/officeart/2005/8/layout/pyramid2"/>
    <dgm:cxn modelId="{2687D436-CAC6-4B0D-8FBF-7E258D6E42F2}" type="presParOf" srcId="{A1824C2F-31AB-4380-BC32-4DFCE20DB207}" destId="{61B22388-796E-469D-BC64-0F740F96E197}" srcOrd="5" destOrd="0" presId="urn:microsoft.com/office/officeart/2005/8/layout/pyramid2"/>
    <dgm:cxn modelId="{C13466F8-AE10-46C2-84C7-2F68EAE81545}" type="presParOf" srcId="{A1824C2F-31AB-4380-BC32-4DFCE20DB207}" destId="{F4F13400-EB2A-468F-8198-9B3F6554A77E}" srcOrd="6" destOrd="0" presId="urn:microsoft.com/office/officeart/2005/8/layout/pyramid2"/>
    <dgm:cxn modelId="{D8517C19-9C5E-4B97-815D-A1B23B061C3B}" type="presParOf" srcId="{A1824C2F-31AB-4380-BC32-4DFCE20DB207}" destId="{6D8AE698-CF8B-40F3-BF14-09F3AF78ED3C}" srcOrd="7" destOrd="0" presId="urn:microsoft.com/office/officeart/2005/8/layout/pyramid2"/>
    <dgm:cxn modelId="{E6D5ADA1-4A10-4B49-8A6E-80F73F9F1165}" type="presParOf" srcId="{A1824C2F-31AB-4380-BC32-4DFCE20DB207}" destId="{F7118E89-60F4-4D02-9058-73183C886EC6}" srcOrd="8" destOrd="0" presId="urn:microsoft.com/office/officeart/2005/8/layout/pyramid2"/>
    <dgm:cxn modelId="{5A891EB0-26E0-4F7C-8816-BA3168E44BE9}" type="presParOf" srcId="{A1824C2F-31AB-4380-BC32-4DFCE20DB207}" destId="{3EA90A7B-65B2-4DF1-92ED-A7B444C4866B}" srcOrd="9" destOrd="0" presId="urn:microsoft.com/office/officeart/2005/8/layout/pyramid2"/>
    <dgm:cxn modelId="{B164D191-2113-47C2-8B73-764BE2F8CAB1}" type="presParOf" srcId="{A1824C2F-31AB-4380-BC32-4DFCE20DB207}" destId="{B34B9163-0DDB-4523-ADAA-C26B63E85A81}" srcOrd="10" destOrd="0" presId="urn:microsoft.com/office/officeart/2005/8/layout/pyramid2"/>
    <dgm:cxn modelId="{890A884B-9714-46F2-B0E5-F20E83F1CBB2}" type="presParOf" srcId="{A1824C2F-31AB-4380-BC32-4DFCE20DB207}" destId="{A5C5F045-331B-4C47-8013-C612FF160CF3}" srcOrd="11" destOrd="0" presId="urn:microsoft.com/office/officeart/2005/8/layout/pyramid2"/>
    <dgm:cxn modelId="{D87F9EDF-C859-4274-A041-EC736C6741F8}" type="presParOf" srcId="{A1824C2F-31AB-4380-BC32-4DFCE20DB207}" destId="{02AFC320-0F5D-4C7A-8DE5-8284C80D8891}" srcOrd="12" destOrd="0" presId="urn:microsoft.com/office/officeart/2005/8/layout/pyramid2"/>
    <dgm:cxn modelId="{CE5FC8E1-ED65-472F-B39A-0EE566769F65}" type="presParOf" srcId="{A1824C2F-31AB-4380-BC32-4DFCE20DB207}" destId="{4AB33DFB-224A-4756-BFBE-E524377249B1}" srcOrd="1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8970A3-1CC1-421F-8840-B02D0B72AD69}"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s-ES"/>
        </a:p>
      </dgm:t>
    </dgm:pt>
    <dgm:pt modelId="{1E2CA003-9605-418F-B065-3963FE8843B9}">
      <dgm:prSet phldrT="[Texto]" custT="1"/>
      <dgm:spPr/>
      <dgm:t>
        <a:bodyPr/>
        <a:lstStyle/>
        <a:p>
          <a:r>
            <a:rPr lang="es-CR" sz="2000" dirty="0"/>
            <a:t>Salud y Nutrición</a:t>
          </a:r>
          <a:endParaRPr lang="es-ES" sz="2000" dirty="0"/>
        </a:p>
      </dgm:t>
    </dgm:pt>
    <dgm:pt modelId="{EE0BB31B-8D18-49B7-8002-F1E62A7E7590}" type="parTrans" cxnId="{3410906E-327D-4EA0-8B71-4F4DB05B83F3}">
      <dgm:prSet/>
      <dgm:spPr/>
      <dgm:t>
        <a:bodyPr/>
        <a:lstStyle/>
        <a:p>
          <a:endParaRPr lang="es-ES"/>
        </a:p>
      </dgm:t>
    </dgm:pt>
    <dgm:pt modelId="{16648FAE-1A3F-438C-B566-BE03B4D07315}" type="sibTrans" cxnId="{3410906E-327D-4EA0-8B71-4F4DB05B83F3}">
      <dgm:prSet/>
      <dgm:spPr/>
      <dgm:t>
        <a:bodyPr/>
        <a:lstStyle/>
        <a:p>
          <a:endParaRPr lang="es-ES"/>
        </a:p>
      </dgm:t>
    </dgm:pt>
    <dgm:pt modelId="{9C4B774C-ABBE-470E-BB21-F1610715EF52}">
      <dgm:prSet phldrT="[Texto]" custT="1"/>
      <dgm:spPr/>
      <dgm:t>
        <a:bodyPr/>
        <a:lstStyle/>
        <a:p>
          <a:r>
            <a:rPr lang="es-CR" sz="1800" b="0" dirty="0"/>
            <a:t>Pedagógica</a:t>
          </a:r>
          <a:endParaRPr lang="es-ES" sz="1800" b="0" dirty="0"/>
        </a:p>
      </dgm:t>
    </dgm:pt>
    <dgm:pt modelId="{EAD14245-EF1F-47D7-A60B-3673B2AA1100}" type="parTrans" cxnId="{5DF35C88-4C63-4895-ADA0-D4BC451607A0}">
      <dgm:prSet/>
      <dgm:spPr/>
      <dgm:t>
        <a:bodyPr/>
        <a:lstStyle/>
        <a:p>
          <a:endParaRPr lang="es-ES"/>
        </a:p>
      </dgm:t>
    </dgm:pt>
    <dgm:pt modelId="{A9E182A3-15D1-470D-AC47-93BBCE0FA302}" type="sibTrans" cxnId="{5DF35C88-4C63-4895-ADA0-D4BC451607A0}">
      <dgm:prSet/>
      <dgm:spPr/>
      <dgm:t>
        <a:bodyPr/>
        <a:lstStyle/>
        <a:p>
          <a:endParaRPr lang="es-ES"/>
        </a:p>
      </dgm:t>
    </dgm:pt>
    <dgm:pt modelId="{96C42C43-BE59-44E8-B55C-7A4D2FF446C3}">
      <dgm:prSet phldrT="[Texto]"/>
      <dgm:spPr/>
      <dgm:t>
        <a:bodyPr/>
        <a:lstStyle/>
        <a:p>
          <a:r>
            <a:rPr lang="es-CR" dirty="0"/>
            <a:t>Infraestructura y seguridad</a:t>
          </a:r>
          <a:endParaRPr lang="es-ES" dirty="0"/>
        </a:p>
      </dgm:t>
    </dgm:pt>
    <dgm:pt modelId="{9FB6E35D-73A3-43DE-B85C-101B01382A5B}" type="parTrans" cxnId="{3C2A5464-832D-41FE-B63B-ED758DC939A1}">
      <dgm:prSet/>
      <dgm:spPr/>
      <dgm:t>
        <a:bodyPr/>
        <a:lstStyle/>
        <a:p>
          <a:endParaRPr lang="es-ES"/>
        </a:p>
      </dgm:t>
    </dgm:pt>
    <dgm:pt modelId="{44C04A89-F5C3-44FF-B357-8A9151301198}" type="sibTrans" cxnId="{3C2A5464-832D-41FE-B63B-ED758DC939A1}">
      <dgm:prSet/>
      <dgm:spPr/>
      <dgm:t>
        <a:bodyPr/>
        <a:lstStyle/>
        <a:p>
          <a:endParaRPr lang="es-ES"/>
        </a:p>
      </dgm:t>
    </dgm:pt>
    <dgm:pt modelId="{2AD33D52-4890-45F7-91FE-16AC200B0015}">
      <dgm:prSet phldrT="[Texto]" custT="1"/>
      <dgm:spPr/>
      <dgm:t>
        <a:bodyPr/>
        <a:lstStyle/>
        <a:p>
          <a:r>
            <a:rPr lang="es-CR" sz="2200" b="0"/>
            <a:t>Talento Humano</a:t>
          </a:r>
          <a:endParaRPr lang="es-ES" sz="2200" b="0" dirty="0"/>
        </a:p>
      </dgm:t>
    </dgm:pt>
    <dgm:pt modelId="{D0B9BB8E-88B3-4403-A7D4-391314231461}" type="parTrans" cxnId="{8089B001-E439-447F-9379-31737805CF9B}">
      <dgm:prSet/>
      <dgm:spPr/>
      <dgm:t>
        <a:bodyPr/>
        <a:lstStyle/>
        <a:p>
          <a:endParaRPr lang="es-ES"/>
        </a:p>
      </dgm:t>
    </dgm:pt>
    <dgm:pt modelId="{B43273E0-9745-46AD-B778-73304DCF6681}" type="sibTrans" cxnId="{8089B001-E439-447F-9379-31737805CF9B}">
      <dgm:prSet/>
      <dgm:spPr/>
      <dgm:t>
        <a:bodyPr/>
        <a:lstStyle/>
        <a:p>
          <a:endParaRPr lang="es-ES"/>
        </a:p>
      </dgm:t>
    </dgm:pt>
    <dgm:pt modelId="{2DF7712A-D2FB-493B-B4E0-20189ED8BFF8}">
      <dgm:prSet phldrT="[Texto]"/>
      <dgm:spPr/>
      <dgm:t>
        <a:bodyPr/>
        <a:lstStyle/>
        <a:p>
          <a:r>
            <a:rPr lang="es-CR" dirty="0"/>
            <a:t>Gestión y administración</a:t>
          </a:r>
          <a:endParaRPr lang="es-ES" dirty="0"/>
        </a:p>
      </dgm:t>
    </dgm:pt>
    <dgm:pt modelId="{36E5EBBF-076E-4320-AEB2-AE8764128DE3}" type="parTrans" cxnId="{42FF55B6-1E25-499F-B27A-08A2AA2D8CC1}">
      <dgm:prSet/>
      <dgm:spPr/>
      <dgm:t>
        <a:bodyPr/>
        <a:lstStyle/>
        <a:p>
          <a:endParaRPr lang="es-ES"/>
        </a:p>
      </dgm:t>
    </dgm:pt>
    <dgm:pt modelId="{0A90C936-0E3F-40CB-8A57-61780EAFF482}" type="sibTrans" cxnId="{42FF55B6-1E25-499F-B27A-08A2AA2D8CC1}">
      <dgm:prSet/>
      <dgm:spPr/>
      <dgm:t>
        <a:bodyPr/>
        <a:lstStyle/>
        <a:p>
          <a:endParaRPr lang="es-ES"/>
        </a:p>
      </dgm:t>
    </dgm:pt>
    <dgm:pt modelId="{1CAF25BE-2621-4064-ABF3-679136DE85FC}" type="pres">
      <dgm:prSet presAssocID="{348970A3-1CC1-421F-8840-B02D0B72AD69}" presName="cycle" presStyleCnt="0">
        <dgm:presLayoutVars>
          <dgm:dir/>
          <dgm:resizeHandles val="exact"/>
        </dgm:presLayoutVars>
      </dgm:prSet>
      <dgm:spPr/>
    </dgm:pt>
    <dgm:pt modelId="{74533A36-FDC4-4935-AFDD-26172D58F79C}" type="pres">
      <dgm:prSet presAssocID="{1E2CA003-9605-418F-B065-3963FE8843B9}" presName="node" presStyleLbl="node1" presStyleIdx="0" presStyleCnt="5" custScaleX="99581" custScaleY="104102">
        <dgm:presLayoutVars>
          <dgm:bulletEnabled val="1"/>
        </dgm:presLayoutVars>
      </dgm:prSet>
      <dgm:spPr/>
    </dgm:pt>
    <dgm:pt modelId="{E521F590-2E28-4280-A866-5A8B6646F3AF}" type="pres">
      <dgm:prSet presAssocID="{16648FAE-1A3F-438C-B566-BE03B4D07315}" presName="sibTrans" presStyleLbl="sibTrans2D1" presStyleIdx="0" presStyleCnt="5"/>
      <dgm:spPr/>
    </dgm:pt>
    <dgm:pt modelId="{41EB99FE-AC2F-47ED-8A34-14821A429B0D}" type="pres">
      <dgm:prSet presAssocID="{16648FAE-1A3F-438C-B566-BE03B4D07315}" presName="connectorText" presStyleLbl="sibTrans2D1" presStyleIdx="0" presStyleCnt="5"/>
      <dgm:spPr/>
    </dgm:pt>
    <dgm:pt modelId="{76ECDB6C-F508-4A30-AD0E-87014ACC9934}" type="pres">
      <dgm:prSet presAssocID="{9C4B774C-ABBE-470E-BB21-F1610715EF52}" presName="node" presStyleLbl="node1" presStyleIdx="1" presStyleCnt="5" custScaleX="115031" custScaleY="111698">
        <dgm:presLayoutVars>
          <dgm:bulletEnabled val="1"/>
        </dgm:presLayoutVars>
      </dgm:prSet>
      <dgm:spPr/>
    </dgm:pt>
    <dgm:pt modelId="{90F46F73-CCE2-4A03-B0E3-F4B88D317532}" type="pres">
      <dgm:prSet presAssocID="{A9E182A3-15D1-470D-AC47-93BBCE0FA302}" presName="sibTrans" presStyleLbl="sibTrans2D1" presStyleIdx="1" presStyleCnt="5"/>
      <dgm:spPr/>
    </dgm:pt>
    <dgm:pt modelId="{E8C485BF-8121-48AF-BD82-DEDD410FFFD3}" type="pres">
      <dgm:prSet presAssocID="{A9E182A3-15D1-470D-AC47-93BBCE0FA302}" presName="connectorText" presStyleLbl="sibTrans2D1" presStyleIdx="1" presStyleCnt="5"/>
      <dgm:spPr/>
    </dgm:pt>
    <dgm:pt modelId="{12C24D4B-6F9D-4F38-9F87-5C1C98664EB6}" type="pres">
      <dgm:prSet presAssocID="{96C42C43-BE59-44E8-B55C-7A4D2FF446C3}" presName="node" presStyleLbl="node1" presStyleIdx="2" presStyleCnt="5" custScaleX="118553" custScaleY="118046" custRadScaleRad="100475" custRadScaleInc="546">
        <dgm:presLayoutVars>
          <dgm:bulletEnabled val="1"/>
        </dgm:presLayoutVars>
      </dgm:prSet>
      <dgm:spPr/>
    </dgm:pt>
    <dgm:pt modelId="{B551029C-53ED-44C3-B78D-69CC5D4BAAE3}" type="pres">
      <dgm:prSet presAssocID="{44C04A89-F5C3-44FF-B357-8A9151301198}" presName="sibTrans" presStyleLbl="sibTrans2D1" presStyleIdx="2" presStyleCnt="5"/>
      <dgm:spPr/>
    </dgm:pt>
    <dgm:pt modelId="{6C19AC1B-4B3D-488E-B239-3BF3B944FD55}" type="pres">
      <dgm:prSet presAssocID="{44C04A89-F5C3-44FF-B357-8A9151301198}" presName="connectorText" presStyleLbl="sibTrans2D1" presStyleIdx="2" presStyleCnt="5"/>
      <dgm:spPr/>
    </dgm:pt>
    <dgm:pt modelId="{FFA0A19C-2E1C-4460-87AC-9930F6BA4B3C}" type="pres">
      <dgm:prSet presAssocID="{2AD33D52-4890-45F7-91FE-16AC200B0015}" presName="node" presStyleLbl="node1" presStyleIdx="3" presStyleCnt="5" custScaleX="114758" custScaleY="110719">
        <dgm:presLayoutVars>
          <dgm:bulletEnabled val="1"/>
        </dgm:presLayoutVars>
      </dgm:prSet>
      <dgm:spPr/>
    </dgm:pt>
    <dgm:pt modelId="{AC46532C-EC94-4373-83FE-060488A36341}" type="pres">
      <dgm:prSet presAssocID="{B43273E0-9745-46AD-B778-73304DCF6681}" presName="sibTrans" presStyleLbl="sibTrans2D1" presStyleIdx="3" presStyleCnt="5"/>
      <dgm:spPr/>
    </dgm:pt>
    <dgm:pt modelId="{762D1AE2-53AC-46FE-B623-6433B37CD58E}" type="pres">
      <dgm:prSet presAssocID="{B43273E0-9745-46AD-B778-73304DCF6681}" presName="connectorText" presStyleLbl="sibTrans2D1" presStyleIdx="3" presStyleCnt="5"/>
      <dgm:spPr/>
    </dgm:pt>
    <dgm:pt modelId="{510531EA-80C1-4E27-9C78-7F90E409D00E}" type="pres">
      <dgm:prSet presAssocID="{2DF7712A-D2FB-493B-B4E0-20189ED8BFF8}" presName="node" presStyleLbl="node1" presStyleIdx="4" presStyleCnt="5" custScaleX="122307" custScaleY="114892">
        <dgm:presLayoutVars>
          <dgm:bulletEnabled val="1"/>
        </dgm:presLayoutVars>
      </dgm:prSet>
      <dgm:spPr/>
    </dgm:pt>
    <dgm:pt modelId="{6BEF6569-EC01-436B-AE78-D9256BD8BBF4}" type="pres">
      <dgm:prSet presAssocID="{0A90C936-0E3F-40CB-8A57-61780EAFF482}" presName="sibTrans" presStyleLbl="sibTrans2D1" presStyleIdx="4" presStyleCnt="5"/>
      <dgm:spPr/>
    </dgm:pt>
    <dgm:pt modelId="{A7B59D1F-2922-40DC-9FCE-9D837F256981}" type="pres">
      <dgm:prSet presAssocID="{0A90C936-0E3F-40CB-8A57-61780EAFF482}" presName="connectorText" presStyleLbl="sibTrans2D1" presStyleIdx="4" presStyleCnt="5"/>
      <dgm:spPr/>
    </dgm:pt>
  </dgm:ptLst>
  <dgm:cxnLst>
    <dgm:cxn modelId="{8089B001-E439-447F-9379-31737805CF9B}" srcId="{348970A3-1CC1-421F-8840-B02D0B72AD69}" destId="{2AD33D52-4890-45F7-91FE-16AC200B0015}" srcOrd="3" destOrd="0" parTransId="{D0B9BB8E-88B3-4403-A7D4-391314231461}" sibTransId="{B43273E0-9745-46AD-B778-73304DCF6681}"/>
    <dgm:cxn modelId="{3B371205-FD82-4674-AB78-5DAF682067BF}" type="presOf" srcId="{16648FAE-1A3F-438C-B566-BE03B4D07315}" destId="{41EB99FE-AC2F-47ED-8A34-14821A429B0D}" srcOrd="1" destOrd="0" presId="urn:microsoft.com/office/officeart/2005/8/layout/cycle2"/>
    <dgm:cxn modelId="{F5CCC710-02F4-4798-B6A1-8B3677F33225}" type="presOf" srcId="{0A90C936-0E3F-40CB-8A57-61780EAFF482}" destId="{A7B59D1F-2922-40DC-9FCE-9D837F256981}" srcOrd="1" destOrd="0" presId="urn:microsoft.com/office/officeart/2005/8/layout/cycle2"/>
    <dgm:cxn modelId="{AC720F26-753D-41D2-9EE2-0CB1E876F88C}" type="presOf" srcId="{44C04A89-F5C3-44FF-B357-8A9151301198}" destId="{6C19AC1B-4B3D-488E-B239-3BF3B944FD55}" srcOrd="1" destOrd="0" presId="urn:microsoft.com/office/officeart/2005/8/layout/cycle2"/>
    <dgm:cxn modelId="{4DF0FB35-53D5-40A3-9CFE-E69749E2F349}" type="presOf" srcId="{0A90C936-0E3F-40CB-8A57-61780EAFF482}" destId="{6BEF6569-EC01-436B-AE78-D9256BD8BBF4}" srcOrd="0" destOrd="0" presId="urn:microsoft.com/office/officeart/2005/8/layout/cycle2"/>
    <dgm:cxn modelId="{7F928E40-D930-4AF2-9042-6F19533C6160}" type="presOf" srcId="{9C4B774C-ABBE-470E-BB21-F1610715EF52}" destId="{76ECDB6C-F508-4A30-AD0E-87014ACC9934}" srcOrd="0" destOrd="0" presId="urn:microsoft.com/office/officeart/2005/8/layout/cycle2"/>
    <dgm:cxn modelId="{3C2A5464-832D-41FE-B63B-ED758DC939A1}" srcId="{348970A3-1CC1-421F-8840-B02D0B72AD69}" destId="{96C42C43-BE59-44E8-B55C-7A4D2FF446C3}" srcOrd="2" destOrd="0" parTransId="{9FB6E35D-73A3-43DE-B85C-101B01382A5B}" sibTransId="{44C04A89-F5C3-44FF-B357-8A9151301198}"/>
    <dgm:cxn modelId="{4CFC5147-FCBA-4595-8157-796615FEE712}" type="presOf" srcId="{2AD33D52-4890-45F7-91FE-16AC200B0015}" destId="{FFA0A19C-2E1C-4460-87AC-9930F6BA4B3C}" srcOrd="0" destOrd="0" presId="urn:microsoft.com/office/officeart/2005/8/layout/cycle2"/>
    <dgm:cxn modelId="{3AE09649-BE48-413E-AA21-55BED8A1A2C1}" type="presOf" srcId="{B43273E0-9745-46AD-B778-73304DCF6681}" destId="{AC46532C-EC94-4373-83FE-060488A36341}" srcOrd="0" destOrd="0" presId="urn:microsoft.com/office/officeart/2005/8/layout/cycle2"/>
    <dgm:cxn modelId="{6E55354B-BBBE-42DF-9BDC-E41E7CA8B5AA}" type="presOf" srcId="{44C04A89-F5C3-44FF-B357-8A9151301198}" destId="{B551029C-53ED-44C3-B78D-69CC5D4BAAE3}" srcOrd="0" destOrd="0" presId="urn:microsoft.com/office/officeart/2005/8/layout/cycle2"/>
    <dgm:cxn modelId="{3410906E-327D-4EA0-8B71-4F4DB05B83F3}" srcId="{348970A3-1CC1-421F-8840-B02D0B72AD69}" destId="{1E2CA003-9605-418F-B065-3963FE8843B9}" srcOrd="0" destOrd="0" parTransId="{EE0BB31B-8D18-49B7-8002-F1E62A7E7590}" sibTransId="{16648FAE-1A3F-438C-B566-BE03B4D07315}"/>
    <dgm:cxn modelId="{3B440651-9CF7-458E-8AE1-865D1FBEBDB1}" type="presOf" srcId="{96C42C43-BE59-44E8-B55C-7A4D2FF446C3}" destId="{12C24D4B-6F9D-4F38-9F87-5C1C98664EB6}" srcOrd="0" destOrd="0" presId="urn:microsoft.com/office/officeart/2005/8/layout/cycle2"/>
    <dgm:cxn modelId="{CC398D85-C6BB-4935-A210-DB4E9670A8BD}" type="presOf" srcId="{B43273E0-9745-46AD-B778-73304DCF6681}" destId="{762D1AE2-53AC-46FE-B623-6433B37CD58E}" srcOrd="1" destOrd="0" presId="urn:microsoft.com/office/officeart/2005/8/layout/cycle2"/>
    <dgm:cxn modelId="{5DF35C88-4C63-4895-ADA0-D4BC451607A0}" srcId="{348970A3-1CC1-421F-8840-B02D0B72AD69}" destId="{9C4B774C-ABBE-470E-BB21-F1610715EF52}" srcOrd="1" destOrd="0" parTransId="{EAD14245-EF1F-47D7-A60B-3673B2AA1100}" sibTransId="{A9E182A3-15D1-470D-AC47-93BBCE0FA302}"/>
    <dgm:cxn modelId="{7C32928A-72B7-4CE4-8BB0-14DCFC7CB2C1}" type="presOf" srcId="{A9E182A3-15D1-470D-AC47-93BBCE0FA302}" destId="{90F46F73-CCE2-4A03-B0E3-F4B88D317532}" srcOrd="0" destOrd="0" presId="urn:microsoft.com/office/officeart/2005/8/layout/cycle2"/>
    <dgm:cxn modelId="{42FF55B6-1E25-499F-B27A-08A2AA2D8CC1}" srcId="{348970A3-1CC1-421F-8840-B02D0B72AD69}" destId="{2DF7712A-D2FB-493B-B4E0-20189ED8BFF8}" srcOrd="4" destOrd="0" parTransId="{36E5EBBF-076E-4320-AEB2-AE8764128DE3}" sibTransId="{0A90C936-0E3F-40CB-8A57-61780EAFF482}"/>
    <dgm:cxn modelId="{A3C7C6CA-83EA-446F-BAF2-4F65A98D614A}" type="presOf" srcId="{16648FAE-1A3F-438C-B566-BE03B4D07315}" destId="{E521F590-2E28-4280-A866-5A8B6646F3AF}" srcOrd="0" destOrd="0" presId="urn:microsoft.com/office/officeart/2005/8/layout/cycle2"/>
    <dgm:cxn modelId="{BD96B8E6-DA88-4C4B-87AC-5A1E25792E92}" type="presOf" srcId="{2DF7712A-D2FB-493B-B4E0-20189ED8BFF8}" destId="{510531EA-80C1-4E27-9C78-7F90E409D00E}" srcOrd="0" destOrd="0" presId="urn:microsoft.com/office/officeart/2005/8/layout/cycle2"/>
    <dgm:cxn modelId="{D2E5EBE9-05A0-414D-9EF3-F0803141A6E5}" type="presOf" srcId="{A9E182A3-15D1-470D-AC47-93BBCE0FA302}" destId="{E8C485BF-8121-48AF-BD82-DEDD410FFFD3}" srcOrd="1" destOrd="0" presId="urn:microsoft.com/office/officeart/2005/8/layout/cycle2"/>
    <dgm:cxn modelId="{64AE95F5-8202-4DFC-A9A0-76B1F99DE42C}" type="presOf" srcId="{348970A3-1CC1-421F-8840-B02D0B72AD69}" destId="{1CAF25BE-2621-4064-ABF3-679136DE85FC}" srcOrd="0" destOrd="0" presId="urn:microsoft.com/office/officeart/2005/8/layout/cycle2"/>
    <dgm:cxn modelId="{731424FB-8627-4B8D-B614-D25598E146E7}" type="presOf" srcId="{1E2CA003-9605-418F-B065-3963FE8843B9}" destId="{74533A36-FDC4-4935-AFDD-26172D58F79C}" srcOrd="0" destOrd="0" presId="urn:microsoft.com/office/officeart/2005/8/layout/cycle2"/>
    <dgm:cxn modelId="{6354CB9A-8B21-429D-909D-8B8A16E09C23}" type="presParOf" srcId="{1CAF25BE-2621-4064-ABF3-679136DE85FC}" destId="{74533A36-FDC4-4935-AFDD-26172D58F79C}" srcOrd="0" destOrd="0" presId="urn:microsoft.com/office/officeart/2005/8/layout/cycle2"/>
    <dgm:cxn modelId="{E711BC1F-FD02-49CD-B671-84DB1E224AFA}" type="presParOf" srcId="{1CAF25BE-2621-4064-ABF3-679136DE85FC}" destId="{E521F590-2E28-4280-A866-5A8B6646F3AF}" srcOrd="1" destOrd="0" presId="urn:microsoft.com/office/officeart/2005/8/layout/cycle2"/>
    <dgm:cxn modelId="{81B55678-FFFC-4D81-80C7-47BA3DDC8131}" type="presParOf" srcId="{E521F590-2E28-4280-A866-5A8B6646F3AF}" destId="{41EB99FE-AC2F-47ED-8A34-14821A429B0D}" srcOrd="0" destOrd="0" presId="urn:microsoft.com/office/officeart/2005/8/layout/cycle2"/>
    <dgm:cxn modelId="{0F3F7D7B-0C79-40D9-A210-45BDCC5C545D}" type="presParOf" srcId="{1CAF25BE-2621-4064-ABF3-679136DE85FC}" destId="{76ECDB6C-F508-4A30-AD0E-87014ACC9934}" srcOrd="2" destOrd="0" presId="urn:microsoft.com/office/officeart/2005/8/layout/cycle2"/>
    <dgm:cxn modelId="{EA9244FD-9D1C-4A06-9AE4-9003C9A16F5C}" type="presParOf" srcId="{1CAF25BE-2621-4064-ABF3-679136DE85FC}" destId="{90F46F73-CCE2-4A03-B0E3-F4B88D317532}" srcOrd="3" destOrd="0" presId="urn:microsoft.com/office/officeart/2005/8/layout/cycle2"/>
    <dgm:cxn modelId="{42435C46-89B2-4BD3-B9F9-76AE4082C33C}" type="presParOf" srcId="{90F46F73-CCE2-4A03-B0E3-F4B88D317532}" destId="{E8C485BF-8121-48AF-BD82-DEDD410FFFD3}" srcOrd="0" destOrd="0" presId="urn:microsoft.com/office/officeart/2005/8/layout/cycle2"/>
    <dgm:cxn modelId="{AC78AD4E-663F-4314-9A7E-BFECC60E3D9C}" type="presParOf" srcId="{1CAF25BE-2621-4064-ABF3-679136DE85FC}" destId="{12C24D4B-6F9D-4F38-9F87-5C1C98664EB6}" srcOrd="4" destOrd="0" presId="urn:microsoft.com/office/officeart/2005/8/layout/cycle2"/>
    <dgm:cxn modelId="{ADB1D3C7-2608-4703-BDC8-6064D4A61019}" type="presParOf" srcId="{1CAF25BE-2621-4064-ABF3-679136DE85FC}" destId="{B551029C-53ED-44C3-B78D-69CC5D4BAAE3}" srcOrd="5" destOrd="0" presId="urn:microsoft.com/office/officeart/2005/8/layout/cycle2"/>
    <dgm:cxn modelId="{EC48E1E2-2E2D-48D6-AACC-34D3554E1FF4}" type="presParOf" srcId="{B551029C-53ED-44C3-B78D-69CC5D4BAAE3}" destId="{6C19AC1B-4B3D-488E-B239-3BF3B944FD55}" srcOrd="0" destOrd="0" presId="urn:microsoft.com/office/officeart/2005/8/layout/cycle2"/>
    <dgm:cxn modelId="{51BC27C9-89EB-4293-A62D-5C12620DD657}" type="presParOf" srcId="{1CAF25BE-2621-4064-ABF3-679136DE85FC}" destId="{FFA0A19C-2E1C-4460-87AC-9930F6BA4B3C}" srcOrd="6" destOrd="0" presId="urn:microsoft.com/office/officeart/2005/8/layout/cycle2"/>
    <dgm:cxn modelId="{78D37B1C-C6A8-413C-966E-BD99D2C8C438}" type="presParOf" srcId="{1CAF25BE-2621-4064-ABF3-679136DE85FC}" destId="{AC46532C-EC94-4373-83FE-060488A36341}" srcOrd="7" destOrd="0" presId="urn:microsoft.com/office/officeart/2005/8/layout/cycle2"/>
    <dgm:cxn modelId="{A2DC19D1-658C-43DD-B791-3DF40B13A528}" type="presParOf" srcId="{AC46532C-EC94-4373-83FE-060488A36341}" destId="{762D1AE2-53AC-46FE-B623-6433B37CD58E}" srcOrd="0" destOrd="0" presId="urn:microsoft.com/office/officeart/2005/8/layout/cycle2"/>
    <dgm:cxn modelId="{5B764DDA-00A9-45FE-A98F-99EB142A8980}" type="presParOf" srcId="{1CAF25BE-2621-4064-ABF3-679136DE85FC}" destId="{510531EA-80C1-4E27-9C78-7F90E409D00E}" srcOrd="8" destOrd="0" presId="urn:microsoft.com/office/officeart/2005/8/layout/cycle2"/>
    <dgm:cxn modelId="{D626DA77-39F2-4D27-AC41-69DB1297E881}" type="presParOf" srcId="{1CAF25BE-2621-4064-ABF3-679136DE85FC}" destId="{6BEF6569-EC01-436B-AE78-D9256BD8BBF4}" srcOrd="9" destOrd="0" presId="urn:microsoft.com/office/officeart/2005/8/layout/cycle2"/>
    <dgm:cxn modelId="{8E483973-1336-4B2A-AA8D-ED8FF98D976D}" type="presParOf" srcId="{6BEF6569-EC01-436B-AE78-D9256BD8BBF4}" destId="{A7B59D1F-2922-40DC-9FCE-9D837F25698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6191EE-FFA9-4A47-83A5-F54DAEEC41D7}"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s-CR"/>
        </a:p>
      </dgm:t>
    </dgm:pt>
    <dgm:pt modelId="{819545C4-62DB-407C-BB76-5C5989D7CE5B}">
      <dgm:prSet phldrT="[Texto]"/>
      <dgm:spPr/>
      <dgm:t>
        <a:bodyPr/>
        <a:lstStyle/>
        <a:p>
          <a:r>
            <a:rPr lang="es-ES" dirty="0"/>
            <a:t>Alianzas público – público y público privadas</a:t>
          </a:r>
          <a:endParaRPr lang="es-CR" dirty="0"/>
        </a:p>
      </dgm:t>
    </dgm:pt>
    <dgm:pt modelId="{D5268AD5-387F-407F-ABC6-2868D8269120}" type="parTrans" cxnId="{2C5F8DFD-A59D-4795-8194-EE00DEC3CE6C}">
      <dgm:prSet/>
      <dgm:spPr/>
      <dgm:t>
        <a:bodyPr/>
        <a:lstStyle/>
        <a:p>
          <a:endParaRPr lang="es-CR"/>
        </a:p>
      </dgm:t>
    </dgm:pt>
    <dgm:pt modelId="{0E9CAAA7-DA62-4455-8E34-D9B35B0B9740}" type="sibTrans" cxnId="{2C5F8DFD-A59D-4795-8194-EE00DEC3CE6C}">
      <dgm:prSet/>
      <dgm:spPr/>
      <dgm:t>
        <a:bodyPr/>
        <a:lstStyle/>
        <a:p>
          <a:endParaRPr lang="es-CR"/>
        </a:p>
      </dgm:t>
    </dgm:pt>
    <dgm:pt modelId="{6F522330-BE8B-4BA2-B3DC-772520E33C8C}">
      <dgm:prSet phldrT="[Texto]"/>
      <dgm:spPr/>
      <dgm:t>
        <a:bodyPr/>
        <a:lstStyle/>
        <a:p>
          <a:r>
            <a:rPr lang="es-ES" dirty="0"/>
            <a:t>Copago familiar y empresarial</a:t>
          </a:r>
          <a:endParaRPr lang="es-CR" dirty="0"/>
        </a:p>
      </dgm:t>
    </dgm:pt>
    <dgm:pt modelId="{A12666B0-E7E1-4C8C-AAA5-5C9F4D5E598C}" type="parTrans" cxnId="{4CB6EE5D-37A5-4DB9-8B35-4BAEB63B7D63}">
      <dgm:prSet/>
      <dgm:spPr/>
      <dgm:t>
        <a:bodyPr/>
        <a:lstStyle/>
        <a:p>
          <a:endParaRPr lang="es-CR"/>
        </a:p>
      </dgm:t>
    </dgm:pt>
    <dgm:pt modelId="{31F6C30B-9F28-49BF-A778-0D6BAF776CC2}" type="sibTrans" cxnId="{4CB6EE5D-37A5-4DB9-8B35-4BAEB63B7D63}">
      <dgm:prSet/>
      <dgm:spPr/>
      <dgm:t>
        <a:bodyPr/>
        <a:lstStyle/>
        <a:p>
          <a:endParaRPr lang="es-CR"/>
        </a:p>
      </dgm:t>
    </dgm:pt>
    <dgm:pt modelId="{6F5F4EE9-EACD-43D2-999A-17201D165DF8}">
      <dgm:prSet phldrT="[Texto]"/>
      <dgm:spPr/>
      <dgm:t>
        <a:bodyPr/>
        <a:lstStyle/>
        <a:p>
          <a:r>
            <a:rPr lang="es-ES" dirty="0"/>
            <a:t>Reformas a la Ley No 9220</a:t>
          </a:r>
          <a:endParaRPr lang="es-CR" dirty="0"/>
        </a:p>
      </dgm:t>
    </dgm:pt>
    <dgm:pt modelId="{A3CAFE7F-B5C1-43B6-AAB3-495F56F31698}" type="parTrans" cxnId="{B434965B-17D4-43DE-9B5B-82DC3376BD2C}">
      <dgm:prSet/>
      <dgm:spPr/>
      <dgm:t>
        <a:bodyPr/>
        <a:lstStyle/>
        <a:p>
          <a:endParaRPr lang="es-CR"/>
        </a:p>
      </dgm:t>
    </dgm:pt>
    <dgm:pt modelId="{C7B1916F-38B4-4246-914C-3D0BFAF83C41}" type="sibTrans" cxnId="{B434965B-17D4-43DE-9B5B-82DC3376BD2C}">
      <dgm:prSet/>
      <dgm:spPr/>
      <dgm:t>
        <a:bodyPr/>
        <a:lstStyle/>
        <a:p>
          <a:endParaRPr lang="es-CR"/>
        </a:p>
      </dgm:t>
    </dgm:pt>
    <dgm:pt modelId="{4596EC3D-2E64-4D8E-A665-79DC8C05F61C}" type="pres">
      <dgm:prSet presAssocID="{086191EE-FFA9-4A47-83A5-F54DAEEC41D7}" presName="Name0" presStyleCnt="0">
        <dgm:presLayoutVars>
          <dgm:dir/>
          <dgm:resizeHandles val="exact"/>
        </dgm:presLayoutVars>
      </dgm:prSet>
      <dgm:spPr/>
    </dgm:pt>
    <dgm:pt modelId="{E9FF14A8-BFFB-47DF-8EEA-77342FC180C0}" type="pres">
      <dgm:prSet presAssocID="{6F5F4EE9-EACD-43D2-999A-17201D165DF8}" presName="Name5" presStyleLbl="vennNode1" presStyleIdx="0" presStyleCnt="3">
        <dgm:presLayoutVars>
          <dgm:bulletEnabled val="1"/>
        </dgm:presLayoutVars>
      </dgm:prSet>
      <dgm:spPr/>
    </dgm:pt>
    <dgm:pt modelId="{9CD1ABF1-D4F2-4314-A377-A328E800DDB0}" type="pres">
      <dgm:prSet presAssocID="{C7B1916F-38B4-4246-914C-3D0BFAF83C41}" presName="space" presStyleCnt="0"/>
      <dgm:spPr/>
    </dgm:pt>
    <dgm:pt modelId="{65233B47-C6DD-43A2-95E2-265154EC8137}" type="pres">
      <dgm:prSet presAssocID="{819545C4-62DB-407C-BB76-5C5989D7CE5B}" presName="Name5" presStyleLbl="vennNode1" presStyleIdx="1" presStyleCnt="3">
        <dgm:presLayoutVars>
          <dgm:bulletEnabled val="1"/>
        </dgm:presLayoutVars>
      </dgm:prSet>
      <dgm:spPr/>
    </dgm:pt>
    <dgm:pt modelId="{134F0255-AE74-458C-8524-97BB4848100A}" type="pres">
      <dgm:prSet presAssocID="{0E9CAAA7-DA62-4455-8E34-D9B35B0B9740}" presName="space" presStyleCnt="0"/>
      <dgm:spPr/>
    </dgm:pt>
    <dgm:pt modelId="{32F77BE6-8709-4330-980B-D569FF694146}" type="pres">
      <dgm:prSet presAssocID="{6F522330-BE8B-4BA2-B3DC-772520E33C8C}" presName="Name5" presStyleLbl="vennNode1" presStyleIdx="2" presStyleCnt="3">
        <dgm:presLayoutVars>
          <dgm:bulletEnabled val="1"/>
        </dgm:presLayoutVars>
      </dgm:prSet>
      <dgm:spPr/>
    </dgm:pt>
  </dgm:ptLst>
  <dgm:cxnLst>
    <dgm:cxn modelId="{B434965B-17D4-43DE-9B5B-82DC3376BD2C}" srcId="{086191EE-FFA9-4A47-83A5-F54DAEEC41D7}" destId="{6F5F4EE9-EACD-43D2-999A-17201D165DF8}" srcOrd="0" destOrd="0" parTransId="{A3CAFE7F-B5C1-43B6-AAB3-495F56F31698}" sibTransId="{C7B1916F-38B4-4246-914C-3D0BFAF83C41}"/>
    <dgm:cxn modelId="{4CB6EE5D-37A5-4DB9-8B35-4BAEB63B7D63}" srcId="{086191EE-FFA9-4A47-83A5-F54DAEEC41D7}" destId="{6F522330-BE8B-4BA2-B3DC-772520E33C8C}" srcOrd="2" destOrd="0" parTransId="{A12666B0-E7E1-4C8C-AAA5-5C9F4D5E598C}" sibTransId="{31F6C30B-9F28-49BF-A778-0D6BAF776CC2}"/>
    <dgm:cxn modelId="{4885197A-575C-4B05-899D-A2E4995F5832}" type="presOf" srcId="{819545C4-62DB-407C-BB76-5C5989D7CE5B}" destId="{65233B47-C6DD-43A2-95E2-265154EC8137}" srcOrd="0" destOrd="0" presId="urn:microsoft.com/office/officeart/2005/8/layout/venn3"/>
    <dgm:cxn modelId="{EBD54780-814C-4C8D-A0F5-24F59DA7D21D}" type="presOf" srcId="{6F522330-BE8B-4BA2-B3DC-772520E33C8C}" destId="{32F77BE6-8709-4330-980B-D569FF694146}" srcOrd="0" destOrd="0" presId="urn:microsoft.com/office/officeart/2005/8/layout/venn3"/>
    <dgm:cxn modelId="{E59AD0B8-BE17-4FA6-9E33-01F9F76F9927}" type="presOf" srcId="{086191EE-FFA9-4A47-83A5-F54DAEEC41D7}" destId="{4596EC3D-2E64-4D8E-A665-79DC8C05F61C}" srcOrd="0" destOrd="0" presId="urn:microsoft.com/office/officeart/2005/8/layout/venn3"/>
    <dgm:cxn modelId="{AA0B81C0-3B83-4EE0-A281-D5A90CE1A41D}" type="presOf" srcId="{6F5F4EE9-EACD-43D2-999A-17201D165DF8}" destId="{E9FF14A8-BFFB-47DF-8EEA-77342FC180C0}" srcOrd="0" destOrd="0" presId="urn:microsoft.com/office/officeart/2005/8/layout/venn3"/>
    <dgm:cxn modelId="{2C5F8DFD-A59D-4795-8194-EE00DEC3CE6C}" srcId="{086191EE-FFA9-4A47-83A5-F54DAEEC41D7}" destId="{819545C4-62DB-407C-BB76-5C5989D7CE5B}" srcOrd="1" destOrd="0" parTransId="{D5268AD5-387F-407F-ABC6-2868D8269120}" sibTransId="{0E9CAAA7-DA62-4455-8E34-D9B35B0B9740}"/>
    <dgm:cxn modelId="{C72956FA-11DB-4C1D-988C-6F54F8E65E37}" type="presParOf" srcId="{4596EC3D-2E64-4D8E-A665-79DC8C05F61C}" destId="{E9FF14A8-BFFB-47DF-8EEA-77342FC180C0}" srcOrd="0" destOrd="0" presId="urn:microsoft.com/office/officeart/2005/8/layout/venn3"/>
    <dgm:cxn modelId="{76A96F70-9FC2-48D1-A0DC-5D2127DDAA79}" type="presParOf" srcId="{4596EC3D-2E64-4D8E-A665-79DC8C05F61C}" destId="{9CD1ABF1-D4F2-4314-A377-A328E800DDB0}" srcOrd="1" destOrd="0" presId="urn:microsoft.com/office/officeart/2005/8/layout/venn3"/>
    <dgm:cxn modelId="{9C4C7990-A6E7-4B45-B8EF-39032ADEFDC0}" type="presParOf" srcId="{4596EC3D-2E64-4D8E-A665-79DC8C05F61C}" destId="{65233B47-C6DD-43A2-95E2-265154EC8137}" srcOrd="2" destOrd="0" presId="urn:microsoft.com/office/officeart/2005/8/layout/venn3"/>
    <dgm:cxn modelId="{56330A5A-ABA4-41D3-990F-3E7ED4B9DFA3}" type="presParOf" srcId="{4596EC3D-2E64-4D8E-A665-79DC8C05F61C}" destId="{134F0255-AE74-458C-8524-97BB4848100A}" srcOrd="3" destOrd="0" presId="urn:microsoft.com/office/officeart/2005/8/layout/venn3"/>
    <dgm:cxn modelId="{9A65E196-DBDD-470B-B6AC-6B7DEC46B5BB}" type="presParOf" srcId="{4596EC3D-2E64-4D8E-A665-79DC8C05F61C}" destId="{32F77BE6-8709-4330-980B-D569FF694146}"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F2CFC4-6E14-4496-9C3A-2D66460D383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CR"/>
        </a:p>
      </dgm:t>
    </dgm:pt>
    <dgm:pt modelId="{D88463E4-17CE-4DFE-825B-18B45E81D79F}">
      <dgm:prSet phldrT="[Texto]"/>
      <dgm:spPr/>
      <dgm:t>
        <a:bodyPr/>
        <a:lstStyle/>
        <a:p>
          <a:pPr algn="just"/>
          <a:r>
            <a:rPr lang="es-ES"/>
            <a:t>La recuperación post – pandemia obliga a colocar en el centro de la reactivación económica las tareas domésticas y de cuidados como requisito esencial para la reincorporación laboral de las mujeres al mercado laboral.</a:t>
          </a:r>
          <a:endParaRPr lang="es-CR" dirty="0"/>
        </a:p>
      </dgm:t>
    </dgm:pt>
    <dgm:pt modelId="{917FEF2E-A8C5-4A7F-9914-2449D0487FEC}" type="parTrans" cxnId="{1D4EB2C9-785F-4960-A621-927C3E228F07}">
      <dgm:prSet/>
      <dgm:spPr/>
      <dgm:t>
        <a:bodyPr/>
        <a:lstStyle/>
        <a:p>
          <a:endParaRPr lang="es-CR"/>
        </a:p>
      </dgm:t>
    </dgm:pt>
    <dgm:pt modelId="{543526CD-6E70-4154-B8BF-FDCEB443A5B7}" type="sibTrans" cxnId="{1D4EB2C9-785F-4960-A621-927C3E228F07}">
      <dgm:prSet/>
      <dgm:spPr/>
      <dgm:t>
        <a:bodyPr/>
        <a:lstStyle/>
        <a:p>
          <a:endParaRPr lang="es-CR"/>
        </a:p>
      </dgm:t>
    </dgm:pt>
    <dgm:pt modelId="{C91AE984-D299-4A54-976F-8EE4ED19DB32}">
      <dgm:prSet phldrT="[Texto]"/>
      <dgm:spPr/>
      <dgm:t>
        <a:bodyPr/>
        <a:lstStyle/>
        <a:p>
          <a:pPr algn="just"/>
          <a:r>
            <a:rPr lang="es-ES"/>
            <a:t>En un contexto económico adverso, en donde Costa Rica enfrenta además un alto déficit fiscal, los recursos económicos con los que cuenta el Estado resulta insuficientes para atender las demandas existentes.</a:t>
          </a:r>
          <a:endParaRPr lang="es-CR" dirty="0"/>
        </a:p>
      </dgm:t>
    </dgm:pt>
    <dgm:pt modelId="{2CFC7045-AB74-4EE1-95FE-29C0613E48D8}" type="parTrans" cxnId="{6E1D4E08-F281-4806-9A7A-3B8D9523CAAB}">
      <dgm:prSet/>
      <dgm:spPr/>
      <dgm:t>
        <a:bodyPr/>
        <a:lstStyle/>
        <a:p>
          <a:endParaRPr lang="es-CR"/>
        </a:p>
      </dgm:t>
    </dgm:pt>
    <dgm:pt modelId="{C4B1E198-CD8D-4D7B-8C2B-CAED9D031771}" type="sibTrans" cxnId="{6E1D4E08-F281-4806-9A7A-3B8D9523CAAB}">
      <dgm:prSet/>
      <dgm:spPr/>
      <dgm:t>
        <a:bodyPr/>
        <a:lstStyle/>
        <a:p>
          <a:endParaRPr lang="es-CR"/>
        </a:p>
      </dgm:t>
    </dgm:pt>
    <dgm:pt modelId="{6566258B-8CFE-4C94-8597-FDE451492BD2}">
      <dgm:prSet phldrT="[Texto]"/>
      <dgm:spPr/>
      <dgm:t>
        <a:bodyPr/>
        <a:lstStyle/>
        <a:p>
          <a:pPr algn="just"/>
          <a:r>
            <a:rPr lang="es-ES"/>
            <a:t>Por lo anterior, para sostener y ampliar las prestaciones de servicios se requiere de alianzas público – público y público – privado, en donde participen el Estado, la empresa privada, gobiernos locales, familias y sociedad civil organizada, desde un enfoque de corresponsabilidad social de los cuidados en donde todos los actores contribuyen activamente a los cuidados y el desarrollo integral de la primera infancia del país.</a:t>
          </a:r>
          <a:endParaRPr lang="es-CR" dirty="0"/>
        </a:p>
      </dgm:t>
    </dgm:pt>
    <dgm:pt modelId="{311AA517-84D3-49CC-9ED5-9B05209C68A9}" type="parTrans" cxnId="{9E88577E-17E7-4C9D-A3C5-F8032B087D75}">
      <dgm:prSet/>
      <dgm:spPr/>
      <dgm:t>
        <a:bodyPr/>
        <a:lstStyle/>
        <a:p>
          <a:endParaRPr lang="es-CR"/>
        </a:p>
      </dgm:t>
    </dgm:pt>
    <dgm:pt modelId="{B5C23BF5-5152-4043-AA5F-4F131ED4A873}" type="sibTrans" cxnId="{9E88577E-17E7-4C9D-A3C5-F8032B087D75}">
      <dgm:prSet/>
      <dgm:spPr/>
      <dgm:t>
        <a:bodyPr/>
        <a:lstStyle/>
        <a:p>
          <a:endParaRPr lang="es-CR"/>
        </a:p>
      </dgm:t>
    </dgm:pt>
    <dgm:pt modelId="{337CEDC8-0565-4F4D-9920-2B4C4EDD70B0}">
      <dgm:prSet phldrT="[Texto]"/>
      <dgm:spPr/>
      <dgm:t>
        <a:bodyPr/>
        <a:lstStyle/>
        <a:p>
          <a:endParaRPr lang="es-CR" dirty="0"/>
        </a:p>
      </dgm:t>
    </dgm:pt>
    <dgm:pt modelId="{90FC77D3-89D2-4B6D-BAC8-C82B8E419908}" type="sibTrans" cxnId="{CE154E92-6AD4-4B13-BB0D-42C0E85C98CF}">
      <dgm:prSet/>
      <dgm:spPr/>
      <dgm:t>
        <a:bodyPr/>
        <a:lstStyle/>
        <a:p>
          <a:endParaRPr lang="es-CR"/>
        </a:p>
      </dgm:t>
    </dgm:pt>
    <dgm:pt modelId="{73AC6390-ECCF-4F18-8B31-80CB490E9ECD}" type="parTrans" cxnId="{CE154E92-6AD4-4B13-BB0D-42C0E85C98CF}">
      <dgm:prSet/>
      <dgm:spPr/>
      <dgm:t>
        <a:bodyPr/>
        <a:lstStyle/>
        <a:p>
          <a:endParaRPr lang="es-CR"/>
        </a:p>
      </dgm:t>
    </dgm:pt>
    <dgm:pt modelId="{DEF1CDBD-740D-44E9-B91B-604F2CBCF526}" type="pres">
      <dgm:prSet presAssocID="{12F2CFC4-6E14-4496-9C3A-2D66460D3834}" presName="vert0" presStyleCnt="0">
        <dgm:presLayoutVars>
          <dgm:dir/>
          <dgm:animOne val="branch"/>
          <dgm:animLvl val="lvl"/>
        </dgm:presLayoutVars>
      </dgm:prSet>
      <dgm:spPr/>
    </dgm:pt>
    <dgm:pt modelId="{C52FE9F5-4103-4F07-AF81-C446B2863660}" type="pres">
      <dgm:prSet presAssocID="{337CEDC8-0565-4F4D-9920-2B4C4EDD70B0}" presName="thickLine" presStyleLbl="alignNode1" presStyleIdx="0" presStyleCnt="1"/>
      <dgm:spPr/>
    </dgm:pt>
    <dgm:pt modelId="{866482F5-DEB6-4834-83ED-B4B098DD07C5}" type="pres">
      <dgm:prSet presAssocID="{337CEDC8-0565-4F4D-9920-2B4C4EDD70B0}" presName="horz1" presStyleCnt="0"/>
      <dgm:spPr/>
    </dgm:pt>
    <dgm:pt modelId="{E0206538-88AB-4133-9812-0D082B977C50}" type="pres">
      <dgm:prSet presAssocID="{337CEDC8-0565-4F4D-9920-2B4C4EDD70B0}" presName="tx1" presStyleLbl="revTx" presStyleIdx="0" presStyleCnt="4" custFlipHor="1" custScaleX="12631"/>
      <dgm:spPr/>
    </dgm:pt>
    <dgm:pt modelId="{D54EF28F-EBB7-4437-A551-5280717C431B}" type="pres">
      <dgm:prSet presAssocID="{337CEDC8-0565-4F4D-9920-2B4C4EDD70B0}" presName="vert1" presStyleCnt="0"/>
      <dgm:spPr/>
    </dgm:pt>
    <dgm:pt modelId="{038FA00D-54FC-4E81-B20E-301781B8377A}" type="pres">
      <dgm:prSet presAssocID="{D88463E4-17CE-4DFE-825B-18B45E81D79F}" presName="vertSpace2a" presStyleCnt="0"/>
      <dgm:spPr/>
    </dgm:pt>
    <dgm:pt modelId="{E175ADBE-FBCB-4904-BD77-974FE4DC2B32}" type="pres">
      <dgm:prSet presAssocID="{D88463E4-17CE-4DFE-825B-18B45E81D79F}" presName="horz2" presStyleCnt="0"/>
      <dgm:spPr/>
    </dgm:pt>
    <dgm:pt modelId="{19681D9E-2867-43BF-80AF-220CC4E630FF}" type="pres">
      <dgm:prSet presAssocID="{D88463E4-17CE-4DFE-825B-18B45E81D79F}" presName="horzSpace2" presStyleCnt="0"/>
      <dgm:spPr/>
    </dgm:pt>
    <dgm:pt modelId="{6116E208-6B2D-4168-84C1-FE28AC9C632D}" type="pres">
      <dgm:prSet presAssocID="{D88463E4-17CE-4DFE-825B-18B45E81D79F}" presName="tx2" presStyleLbl="revTx" presStyleIdx="1" presStyleCnt="4" custScaleY="47750"/>
      <dgm:spPr/>
    </dgm:pt>
    <dgm:pt modelId="{9DB43D8C-84CA-4573-AB68-22FEBBF353E9}" type="pres">
      <dgm:prSet presAssocID="{D88463E4-17CE-4DFE-825B-18B45E81D79F}" presName="vert2" presStyleCnt="0"/>
      <dgm:spPr/>
    </dgm:pt>
    <dgm:pt modelId="{C000EA98-32F8-4F8E-A92A-CE123D7481EB}" type="pres">
      <dgm:prSet presAssocID="{D88463E4-17CE-4DFE-825B-18B45E81D79F}" presName="thinLine2b" presStyleLbl="callout" presStyleIdx="0" presStyleCnt="3"/>
      <dgm:spPr/>
    </dgm:pt>
    <dgm:pt modelId="{D3BA2BE3-3237-44C9-AE72-734CA1773208}" type="pres">
      <dgm:prSet presAssocID="{D88463E4-17CE-4DFE-825B-18B45E81D79F}" presName="vertSpace2b" presStyleCnt="0"/>
      <dgm:spPr/>
    </dgm:pt>
    <dgm:pt modelId="{A8EA68FA-2C64-4681-8000-FCC5855BB323}" type="pres">
      <dgm:prSet presAssocID="{C91AE984-D299-4A54-976F-8EE4ED19DB32}" presName="horz2" presStyleCnt="0"/>
      <dgm:spPr/>
    </dgm:pt>
    <dgm:pt modelId="{B339D4DA-041E-4757-B7D4-9463942E9734}" type="pres">
      <dgm:prSet presAssocID="{C91AE984-D299-4A54-976F-8EE4ED19DB32}" presName="horzSpace2" presStyleCnt="0"/>
      <dgm:spPr/>
    </dgm:pt>
    <dgm:pt modelId="{7DE3B0A9-1254-4A0B-B22D-9E81CF9A38BB}" type="pres">
      <dgm:prSet presAssocID="{C91AE984-D299-4A54-976F-8EE4ED19DB32}" presName="tx2" presStyleLbl="revTx" presStyleIdx="2" presStyleCnt="4" custScaleX="99342" custScaleY="42619"/>
      <dgm:spPr/>
    </dgm:pt>
    <dgm:pt modelId="{C94AB4B3-3563-4A5E-A334-6D34A336E3C9}" type="pres">
      <dgm:prSet presAssocID="{C91AE984-D299-4A54-976F-8EE4ED19DB32}" presName="vert2" presStyleCnt="0"/>
      <dgm:spPr/>
    </dgm:pt>
    <dgm:pt modelId="{3859FCE2-FD66-4CCB-B89C-7A79754E2062}" type="pres">
      <dgm:prSet presAssocID="{C91AE984-D299-4A54-976F-8EE4ED19DB32}" presName="thinLine2b" presStyleLbl="callout" presStyleIdx="1" presStyleCnt="3"/>
      <dgm:spPr/>
    </dgm:pt>
    <dgm:pt modelId="{6C52111D-8D4F-48DD-888C-1A4AAF12B6E4}" type="pres">
      <dgm:prSet presAssocID="{C91AE984-D299-4A54-976F-8EE4ED19DB32}" presName="vertSpace2b" presStyleCnt="0"/>
      <dgm:spPr/>
    </dgm:pt>
    <dgm:pt modelId="{5562C51F-217C-4AA5-8033-D8FC8EECC086}" type="pres">
      <dgm:prSet presAssocID="{6566258B-8CFE-4C94-8597-FDE451492BD2}" presName="horz2" presStyleCnt="0"/>
      <dgm:spPr/>
    </dgm:pt>
    <dgm:pt modelId="{984E1246-21D8-47C0-BD34-EFAF4AF34E3B}" type="pres">
      <dgm:prSet presAssocID="{6566258B-8CFE-4C94-8597-FDE451492BD2}" presName="horzSpace2" presStyleCnt="0"/>
      <dgm:spPr/>
    </dgm:pt>
    <dgm:pt modelId="{E3E9531E-C599-4C01-9B09-CBC16E210389}" type="pres">
      <dgm:prSet presAssocID="{6566258B-8CFE-4C94-8597-FDE451492BD2}" presName="tx2" presStyleLbl="revTx" presStyleIdx="3" presStyleCnt="4"/>
      <dgm:spPr/>
    </dgm:pt>
    <dgm:pt modelId="{58242204-2EF8-409A-8A29-71C4C7E65053}" type="pres">
      <dgm:prSet presAssocID="{6566258B-8CFE-4C94-8597-FDE451492BD2}" presName="vert2" presStyleCnt="0"/>
      <dgm:spPr/>
    </dgm:pt>
    <dgm:pt modelId="{0B48C2B7-F1EF-4177-9A9A-4941D1A0F1B5}" type="pres">
      <dgm:prSet presAssocID="{6566258B-8CFE-4C94-8597-FDE451492BD2}" presName="thinLine2b" presStyleLbl="callout" presStyleIdx="2" presStyleCnt="3"/>
      <dgm:spPr/>
    </dgm:pt>
    <dgm:pt modelId="{B9800B9E-BBA4-4C5E-AD1D-E6553F9C6A64}" type="pres">
      <dgm:prSet presAssocID="{6566258B-8CFE-4C94-8597-FDE451492BD2}" presName="vertSpace2b" presStyleCnt="0"/>
      <dgm:spPr/>
    </dgm:pt>
  </dgm:ptLst>
  <dgm:cxnLst>
    <dgm:cxn modelId="{6E1D4E08-F281-4806-9A7A-3B8D9523CAAB}" srcId="{337CEDC8-0565-4F4D-9920-2B4C4EDD70B0}" destId="{C91AE984-D299-4A54-976F-8EE4ED19DB32}" srcOrd="1" destOrd="0" parTransId="{2CFC7045-AB74-4EE1-95FE-29C0613E48D8}" sibTransId="{C4B1E198-CD8D-4D7B-8C2B-CAED9D031771}"/>
    <dgm:cxn modelId="{360B786F-DA07-4282-A0CF-EFAE8D5C0E4D}" type="presOf" srcId="{337CEDC8-0565-4F4D-9920-2B4C4EDD70B0}" destId="{E0206538-88AB-4133-9812-0D082B977C50}" srcOrd="0" destOrd="0" presId="urn:microsoft.com/office/officeart/2008/layout/LinedList"/>
    <dgm:cxn modelId="{9E88577E-17E7-4C9D-A3C5-F8032B087D75}" srcId="{337CEDC8-0565-4F4D-9920-2B4C4EDD70B0}" destId="{6566258B-8CFE-4C94-8597-FDE451492BD2}" srcOrd="2" destOrd="0" parTransId="{311AA517-84D3-49CC-9ED5-9B05209C68A9}" sibTransId="{B5C23BF5-5152-4043-AA5F-4F131ED4A873}"/>
    <dgm:cxn modelId="{CE154E92-6AD4-4B13-BB0D-42C0E85C98CF}" srcId="{12F2CFC4-6E14-4496-9C3A-2D66460D3834}" destId="{337CEDC8-0565-4F4D-9920-2B4C4EDD70B0}" srcOrd="0" destOrd="0" parTransId="{73AC6390-ECCF-4F18-8B31-80CB490E9ECD}" sibTransId="{90FC77D3-89D2-4B6D-BAC8-C82B8E419908}"/>
    <dgm:cxn modelId="{061C96B2-BE22-4892-A979-BDEF011EEFF5}" type="presOf" srcId="{12F2CFC4-6E14-4496-9C3A-2D66460D3834}" destId="{DEF1CDBD-740D-44E9-B91B-604F2CBCF526}" srcOrd="0" destOrd="0" presId="urn:microsoft.com/office/officeart/2008/layout/LinedList"/>
    <dgm:cxn modelId="{1D4EB2C9-785F-4960-A621-927C3E228F07}" srcId="{337CEDC8-0565-4F4D-9920-2B4C4EDD70B0}" destId="{D88463E4-17CE-4DFE-825B-18B45E81D79F}" srcOrd="0" destOrd="0" parTransId="{917FEF2E-A8C5-4A7F-9914-2449D0487FEC}" sibTransId="{543526CD-6E70-4154-B8BF-FDCEB443A5B7}"/>
    <dgm:cxn modelId="{EA1E0CCE-ED04-45FD-94CA-2EFB9B5828BF}" type="presOf" srcId="{D88463E4-17CE-4DFE-825B-18B45E81D79F}" destId="{6116E208-6B2D-4168-84C1-FE28AC9C632D}" srcOrd="0" destOrd="0" presId="urn:microsoft.com/office/officeart/2008/layout/LinedList"/>
    <dgm:cxn modelId="{C65904DB-4A78-442D-BB67-89D0031C6D05}" type="presOf" srcId="{6566258B-8CFE-4C94-8597-FDE451492BD2}" destId="{E3E9531E-C599-4C01-9B09-CBC16E210389}" srcOrd="0" destOrd="0" presId="urn:microsoft.com/office/officeart/2008/layout/LinedList"/>
    <dgm:cxn modelId="{B305CDEE-187C-4EFA-9134-DF1D250C0EBF}" type="presOf" srcId="{C91AE984-D299-4A54-976F-8EE4ED19DB32}" destId="{7DE3B0A9-1254-4A0B-B22D-9E81CF9A38BB}" srcOrd="0" destOrd="0" presId="urn:microsoft.com/office/officeart/2008/layout/LinedList"/>
    <dgm:cxn modelId="{AECEFE29-2CE4-4534-83A3-5C6A025D40E9}" type="presParOf" srcId="{DEF1CDBD-740D-44E9-B91B-604F2CBCF526}" destId="{C52FE9F5-4103-4F07-AF81-C446B2863660}" srcOrd="0" destOrd="0" presId="urn:microsoft.com/office/officeart/2008/layout/LinedList"/>
    <dgm:cxn modelId="{4B025367-E18F-4E6A-B23C-37AEA1F3FFF3}" type="presParOf" srcId="{DEF1CDBD-740D-44E9-B91B-604F2CBCF526}" destId="{866482F5-DEB6-4834-83ED-B4B098DD07C5}" srcOrd="1" destOrd="0" presId="urn:microsoft.com/office/officeart/2008/layout/LinedList"/>
    <dgm:cxn modelId="{3D4895A9-5D9A-4AC2-A50D-B80F0BFA5646}" type="presParOf" srcId="{866482F5-DEB6-4834-83ED-B4B098DD07C5}" destId="{E0206538-88AB-4133-9812-0D082B977C50}" srcOrd="0" destOrd="0" presId="urn:microsoft.com/office/officeart/2008/layout/LinedList"/>
    <dgm:cxn modelId="{485DC8F0-1F56-407C-8969-9AE0E8F5CC5A}" type="presParOf" srcId="{866482F5-DEB6-4834-83ED-B4B098DD07C5}" destId="{D54EF28F-EBB7-4437-A551-5280717C431B}" srcOrd="1" destOrd="0" presId="urn:microsoft.com/office/officeart/2008/layout/LinedList"/>
    <dgm:cxn modelId="{79D88C13-F3EA-4634-8593-2D49752531FC}" type="presParOf" srcId="{D54EF28F-EBB7-4437-A551-5280717C431B}" destId="{038FA00D-54FC-4E81-B20E-301781B8377A}" srcOrd="0" destOrd="0" presId="urn:microsoft.com/office/officeart/2008/layout/LinedList"/>
    <dgm:cxn modelId="{E362CBAD-5595-467C-B74A-5F719FF1A27E}" type="presParOf" srcId="{D54EF28F-EBB7-4437-A551-5280717C431B}" destId="{E175ADBE-FBCB-4904-BD77-974FE4DC2B32}" srcOrd="1" destOrd="0" presId="urn:microsoft.com/office/officeart/2008/layout/LinedList"/>
    <dgm:cxn modelId="{08E1F36F-FA44-420F-825D-82E128682038}" type="presParOf" srcId="{E175ADBE-FBCB-4904-BD77-974FE4DC2B32}" destId="{19681D9E-2867-43BF-80AF-220CC4E630FF}" srcOrd="0" destOrd="0" presId="urn:microsoft.com/office/officeart/2008/layout/LinedList"/>
    <dgm:cxn modelId="{7A228ED9-3081-4E96-A270-B4540ABCE3CC}" type="presParOf" srcId="{E175ADBE-FBCB-4904-BD77-974FE4DC2B32}" destId="{6116E208-6B2D-4168-84C1-FE28AC9C632D}" srcOrd="1" destOrd="0" presId="urn:microsoft.com/office/officeart/2008/layout/LinedList"/>
    <dgm:cxn modelId="{CC86881F-C7F3-42E6-9D45-22ECBADA432D}" type="presParOf" srcId="{E175ADBE-FBCB-4904-BD77-974FE4DC2B32}" destId="{9DB43D8C-84CA-4573-AB68-22FEBBF353E9}" srcOrd="2" destOrd="0" presId="urn:microsoft.com/office/officeart/2008/layout/LinedList"/>
    <dgm:cxn modelId="{5A03E9A1-E4C3-45E5-92BA-7C3666C0856F}" type="presParOf" srcId="{D54EF28F-EBB7-4437-A551-5280717C431B}" destId="{C000EA98-32F8-4F8E-A92A-CE123D7481EB}" srcOrd="2" destOrd="0" presId="urn:microsoft.com/office/officeart/2008/layout/LinedList"/>
    <dgm:cxn modelId="{C9BFE1BD-BBD1-4FAB-9C66-6448A46A2656}" type="presParOf" srcId="{D54EF28F-EBB7-4437-A551-5280717C431B}" destId="{D3BA2BE3-3237-44C9-AE72-734CA1773208}" srcOrd="3" destOrd="0" presId="urn:microsoft.com/office/officeart/2008/layout/LinedList"/>
    <dgm:cxn modelId="{79F91245-08AD-4674-BAA0-0F933E698541}" type="presParOf" srcId="{D54EF28F-EBB7-4437-A551-5280717C431B}" destId="{A8EA68FA-2C64-4681-8000-FCC5855BB323}" srcOrd="4" destOrd="0" presId="urn:microsoft.com/office/officeart/2008/layout/LinedList"/>
    <dgm:cxn modelId="{B25EFBDC-890B-4EE2-A976-4B5B280331CA}" type="presParOf" srcId="{A8EA68FA-2C64-4681-8000-FCC5855BB323}" destId="{B339D4DA-041E-4757-B7D4-9463942E9734}" srcOrd="0" destOrd="0" presId="urn:microsoft.com/office/officeart/2008/layout/LinedList"/>
    <dgm:cxn modelId="{D255E02B-677B-43CA-9972-2F9C142C034B}" type="presParOf" srcId="{A8EA68FA-2C64-4681-8000-FCC5855BB323}" destId="{7DE3B0A9-1254-4A0B-B22D-9E81CF9A38BB}" srcOrd="1" destOrd="0" presId="urn:microsoft.com/office/officeart/2008/layout/LinedList"/>
    <dgm:cxn modelId="{4FBB5ED0-DC08-4BD5-AD9F-FDD2BD6CA22D}" type="presParOf" srcId="{A8EA68FA-2C64-4681-8000-FCC5855BB323}" destId="{C94AB4B3-3563-4A5E-A334-6D34A336E3C9}" srcOrd="2" destOrd="0" presId="urn:microsoft.com/office/officeart/2008/layout/LinedList"/>
    <dgm:cxn modelId="{00ED38CB-BF09-468B-A759-599CB90CE2F7}" type="presParOf" srcId="{D54EF28F-EBB7-4437-A551-5280717C431B}" destId="{3859FCE2-FD66-4CCB-B89C-7A79754E2062}" srcOrd="5" destOrd="0" presId="urn:microsoft.com/office/officeart/2008/layout/LinedList"/>
    <dgm:cxn modelId="{F666C69C-F275-440D-9BF1-F5A4D763DD06}" type="presParOf" srcId="{D54EF28F-EBB7-4437-A551-5280717C431B}" destId="{6C52111D-8D4F-48DD-888C-1A4AAF12B6E4}" srcOrd="6" destOrd="0" presId="urn:microsoft.com/office/officeart/2008/layout/LinedList"/>
    <dgm:cxn modelId="{5E4CE9B2-7126-460B-A353-165FEC6B1203}" type="presParOf" srcId="{D54EF28F-EBB7-4437-A551-5280717C431B}" destId="{5562C51F-217C-4AA5-8033-D8FC8EECC086}" srcOrd="7" destOrd="0" presId="urn:microsoft.com/office/officeart/2008/layout/LinedList"/>
    <dgm:cxn modelId="{08AEACD9-8A1A-41FD-B96C-D3CAFEC58CFA}" type="presParOf" srcId="{5562C51F-217C-4AA5-8033-D8FC8EECC086}" destId="{984E1246-21D8-47C0-BD34-EFAF4AF34E3B}" srcOrd="0" destOrd="0" presId="urn:microsoft.com/office/officeart/2008/layout/LinedList"/>
    <dgm:cxn modelId="{EB2C17F6-1411-4829-8F85-B872AFEA46D3}" type="presParOf" srcId="{5562C51F-217C-4AA5-8033-D8FC8EECC086}" destId="{E3E9531E-C599-4C01-9B09-CBC16E210389}" srcOrd="1" destOrd="0" presId="urn:microsoft.com/office/officeart/2008/layout/LinedList"/>
    <dgm:cxn modelId="{690B9429-48CC-4F5C-BC74-9D37D8306261}" type="presParOf" srcId="{5562C51F-217C-4AA5-8033-D8FC8EECC086}" destId="{58242204-2EF8-409A-8A29-71C4C7E65053}" srcOrd="2" destOrd="0" presId="urn:microsoft.com/office/officeart/2008/layout/LinedList"/>
    <dgm:cxn modelId="{DB31428D-596C-42CB-B508-8B27AEF42D75}" type="presParOf" srcId="{D54EF28F-EBB7-4437-A551-5280717C431B}" destId="{0B48C2B7-F1EF-4177-9A9A-4941D1A0F1B5}" srcOrd="8" destOrd="0" presId="urn:microsoft.com/office/officeart/2008/layout/LinedList"/>
    <dgm:cxn modelId="{831F35FF-DCA4-4662-831E-4AFA5DBB5615}" type="presParOf" srcId="{D54EF28F-EBB7-4437-A551-5280717C431B}" destId="{B9800B9E-BBA4-4C5E-AD1D-E6553F9C6A64}"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8FD10-0066-43F0-9274-1F04805EF851}">
      <dsp:nvSpPr>
        <dsp:cNvPr id="0" name=""/>
        <dsp:cNvSpPr/>
      </dsp:nvSpPr>
      <dsp:spPr>
        <a:xfrm>
          <a:off x="2504838" y="0"/>
          <a:ext cx="5727940" cy="572794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E92F8-6888-4200-A457-10F0EA59D670}">
      <dsp:nvSpPr>
        <dsp:cNvPr id="0" name=""/>
        <dsp:cNvSpPr/>
      </dsp:nvSpPr>
      <dsp:spPr>
        <a:xfrm>
          <a:off x="5368808" y="573353"/>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Convención de Derechos del Niño (1989)</a:t>
          </a:r>
          <a:endParaRPr lang="es-CR" sz="1800" kern="1200" dirty="0"/>
        </a:p>
      </dsp:txBody>
      <dsp:txXfrm>
        <a:off x="5397206" y="601751"/>
        <a:ext cx="3666365" cy="524947"/>
      </dsp:txXfrm>
    </dsp:sp>
    <dsp:sp modelId="{69881E42-E8C1-4867-9E08-9BF2CDB52F8B}">
      <dsp:nvSpPr>
        <dsp:cNvPr id="0" name=""/>
        <dsp:cNvSpPr/>
      </dsp:nvSpPr>
      <dsp:spPr>
        <a:xfrm>
          <a:off x="5368808" y="1227815"/>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Constitución Política de la República de Costa Rica (1949)</a:t>
          </a:r>
          <a:endParaRPr lang="es-CR" sz="1800" kern="1200" dirty="0"/>
        </a:p>
      </dsp:txBody>
      <dsp:txXfrm>
        <a:off x="5397206" y="1256213"/>
        <a:ext cx="3666365" cy="524947"/>
      </dsp:txXfrm>
    </dsp:sp>
    <dsp:sp modelId="{45F18C1F-C099-41FC-9BAD-82D46FE8A630}">
      <dsp:nvSpPr>
        <dsp:cNvPr id="0" name=""/>
        <dsp:cNvSpPr/>
      </dsp:nvSpPr>
      <dsp:spPr>
        <a:xfrm>
          <a:off x="5368808" y="1882277"/>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Código de Niñez y Adolescencia (1998)</a:t>
          </a:r>
          <a:endParaRPr lang="es-CR" sz="1800" kern="1200" dirty="0"/>
        </a:p>
      </dsp:txBody>
      <dsp:txXfrm>
        <a:off x="5397206" y="1910675"/>
        <a:ext cx="3666365" cy="524947"/>
      </dsp:txXfrm>
    </dsp:sp>
    <dsp:sp modelId="{F4F13400-EB2A-468F-8198-9B3F6554A77E}">
      <dsp:nvSpPr>
        <dsp:cNvPr id="0" name=""/>
        <dsp:cNvSpPr/>
      </dsp:nvSpPr>
      <dsp:spPr>
        <a:xfrm>
          <a:off x="5368808" y="2536739"/>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Ley Fundamental de Educación No 2160 (1957)</a:t>
          </a:r>
          <a:endParaRPr lang="es-CR" sz="1800" kern="1200" dirty="0"/>
        </a:p>
      </dsp:txBody>
      <dsp:txXfrm>
        <a:off x="5397206" y="2565137"/>
        <a:ext cx="3666365" cy="524947"/>
      </dsp:txXfrm>
    </dsp:sp>
    <dsp:sp modelId="{F7118E89-60F4-4D02-9058-73183C886EC6}">
      <dsp:nvSpPr>
        <dsp:cNvPr id="0" name=""/>
        <dsp:cNvSpPr/>
      </dsp:nvSpPr>
      <dsp:spPr>
        <a:xfrm>
          <a:off x="5368808" y="3191200"/>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Ley General de Centros de Atención Integral No 8017 (2000)</a:t>
          </a:r>
          <a:endParaRPr lang="es-CR" sz="1800" kern="1200" dirty="0"/>
        </a:p>
      </dsp:txBody>
      <dsp:txXfrm>
        <a:off x="5397206" y="3219598"/>
        <a:ext cx="3666365" cy="524947"/>
      </dsp:txXfrm>
    </dsp:sp>
    <dsp:sp modelId="{B34B9163-0DDB-4523-ADAA-C26B63E85A81}">
      <dsp:nvSpPr>
        <dsp:cNvPr id="0" name=""/>
        <dsp:cNvSpPr/>
      </dsp:nvSpPr>
      <dsp:spPr>
        <a:xfrm>
          <a:off x="5368808" y="3845662"/>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Ley de creación de la Dirección Nacional de CEN-CINAI No 8809 (2010)</a:t>
          </a:r>
          <a:endParaRPr lang="es-CR" sz="1600" kern="1200" dirty="0"/>
        </a:p>
      </dsp:txBody>
      <dsp:txXfrm>
        <a:off x="5397206" y="3874060"/>
        <a:ext cx="3666365" cy="524947"/>
      </dsp:txXfrm>
    </dsp:sp>
    <dsp:sp modelId="{02AFC320-0F5D-4C7A-8DE5-8284C80D8891}">
      <dsp:nvSpPr>
        <dsp:cNvPr id="0" name=""/>
        <dsp:cNvSpPr/>
      </dsp:nvSpPr>
      <dsp:spPr>
        <a:xfrm>
          <a:off x="5368808" y="4500124"/>
          <a:ext cx="3723161" cy="5817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Ley de creación de la Red Nacional de Cuido  y Desarrollo Infantil No 9220 (2014)</a:t>
          </a:r>
          <a:endParaRPr lang="es-CR" sz="1600" kern="1200" dirty="0"/>
        </a:p>
      </dsp:txBody>
      <dsp:txXfrm>
        <a:off x="5397206" y="4528522"/>
        <a:ext cx="3666365" cy="524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33A36-FDC4-4935-AFDD-26172D58F79C}">
      <dsp:nvSpPr>
        <dsp:cNvPr id="0" name=""/>
        <dsp:cNvSpPr/>
      </dsp:nvSpPr>
      <dsp:spPr>
        <a:xfrm>
          <a:off x="1924975" y="-61016"/>
          <a:ext cx="1551490" cy="162192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R" sz="2000" kern="1200" dirty="0"/>
            <a:t>Salud y Nutrición</a:t>
          </a:r>
          <a:endParaRPr lang="es-ES" sz="2000" kern="1200" dirty="0"/>
        </a:p>
      </dsp:txBody>
      <dsp:txXfrm>
        <a:off x="2152185" y="176510"/>
        <a:ext cx="1097070" cy="1146876"/>
      </dsp:txXfrm>
    </dsp:sp>
    <dsp:sp modelId="{E521F590-2E28-4280-A866-5A8B6646F3AF}">
      <dsp:nvSpPr>
        <dsp:cNvPr id="0" name=""/>
        <dsp:cNvSpPr/>
      </dsp:nvSpPr>
      <dsp:spPr>
        <a:xfrm rot="2160000">
          <a:off x="3422404" y="1139356"/>
          <a:ext cx="352326" cy="52583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p>
      </dsp:txBody>
      <dsp:txXfrm>
        <a:off x="3432497" y="1213458"/>
        <a:ext cx="246628" cy="315499"/>
      </dsp:txXfrm>
    </dsp:sp>
    <dsp:sp modelId="{76ECDB6C-F508-4A30-AD0E-87014ACC9934}">
      <dsp:nvSpPr>
        <dsp:cNvPr id="0" name=""/>
        <dsp:cNvSpPr/>
      </dsp:nvSpPr>
      <dsp:spPr>
        <a:xfrm>
          <a:off x="3696930" y="1254655"/>
          <a:ext cx="1792204" cy="1740275"/>
        </a:xfrm>
        <a:prstGeom prst="ellipse">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CR" sz="1800" b="0" kern="1200" dirty="0"/>
            <a:t>Pedagógica</a:t>
          </a:r>
          <a:endParaRPr lang="es-ES" sz="1800" b="0" kern="1200" dirty="0"/>
        </a:p>
      </dsp:txBody>
      <dsp:txXfrm>
        <a:off x="3959392" y="1509512"/>
        <a:ext cx="1267280" cy="1230561"/>
      </dsp:txXfrm>
    </dsp:sp>
    <dsp:sp modelId="{90F46F73-CCE2-4A03-B0E3-F4B88D317532}">
      <dsp:nvSpPr>
        <dsp:cNvPr id="0" name=""/>
        <dsp:cNvSpPr/>
      </dsp:nvSpPr>
      <dsp:spPr>
        <a:xfrm rot="6480000">
          <a:off x="4096663" y="2943792"/>
          <a:ext cx="289667" cy="525831"/>
        </a:xfrm>
        <a:prstGeom prst="rightArrow">
          <a:avLst>
            <a:gd name="adj1" fmla="val 60000"/>
            <a:gd name="adj2" fmla="val 50000"/>
          </a:avLst>
        </a:prstGeom>
        <a:solidFill>
          <a:schemeClr val="accent4">
            <a:hueOff val="2450223"/>
            <a:satOff val="-10194"/>
            <a:lumOff val="24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p>
      </dsp:txBody>
      <dsp:txXfrm rot="10800000">
        <a:off x="4153540" y="3007635"/>
        <a:ext cx="202767" cy="315499"/>
      </dsp:txXfrm>
    </dsp:sp>
    <dsp:sp modelId="{12C24D4B-6F9D-4F38-9F87-5C1C98664EB6}">
      <dsp:nvSpPr>
        <dsp:cNvPr id="0" name=""/>
        <dsp:cNvSpPr/>
      </dsp:nvSpPr>
      <dsp:spPr>
        <a:xfrm>
          <a:off x="2946694" y="3429750"/>
          <a:ext cx="1847077" cy="1839178"/>
        </a:xfrm>
        <a:prstGeom prst="ellipse">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R" sz="1600" kern="1200" dirty="0"/>
            <a:t>Infraestructura y seguridad</a:t>
          </a:r>
          <a:endParaRPr lang="es-ES" sz="1600" kern="1200" dirty="0"/>
        </a:p>
      </dsp:txBody>
      <dsp:txXfrm>
        <a:off x="3217192" y="3699091"/>
        <a:ext cx="1306081" cy="1300496"/>
      </dsp:txXfrm>
    </dsp:sp>
    <dsp:sp modelId="{B551029C-53ED-44C3-B78D-69CC5D4BAAE3}">
      <dsp:nvSpPr>
        <dsp:cNvPr id="0" name=""/>
        <dsp:cNvSpPr/>
      </dsp:nvSpPr>
      <dsp:spPr>
        <a:xfrm rot="10800000">
          <a:off x="2555560" y="4086423"/>
          <a:ext cx="276401" cy="525831"/>
        </a:xfrm>
        <a:prstGeom prst="rightArrow">
          <a:avLst>
            <a:gd name="adj1" fmla="val 60000"/>
            <a:gd name="adj2" fmla="val 50000"/>
          </a:avLst>
        </a:prstGeom>
        <a:solidFill>
          <a:schemeClr val="accent4">
            <a:hueOff val="4900445"/>
            <a:satOff val="-20388"/>
            <a:lumOff val="4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p>
      </dsp:txBody>
      <dsp:txXfrm rot="10800000">
        <a:off x="2638480" y="4191589"/>
        <a:ext cx="193481" cy="315499"/>
      </dsp:txXfrm>
    </dsp:sp>
    <dsp:sp modelId="{FFA0A19C-2E1C-4460-87AC-9930F6BA4B3C}">
      <dsp:nvSpPr>
        <dsp:cNvPr id="0" name=""/>
        <dsp:cNvSpPr/>
      </dsp:nvSpPr>
      <dsp:spPr>
        <a:xfrm>
          <a:off x="637231" y="3486828"/>
          <a:ext cx="1787950" cy="1725022"/>
        </a:xfrm>
        <a:prstGeom prst="ellipse">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s-CR" sz="2200" b="0" kern="1200"/>
            <a:t>Talento Humano</a:t>
          </a:r>
          <a:endParaRPr lang="es-ES" sz="2200" b="0" kern="1200" dirty="0"/>
        </a:p>
      </dsp:txBody>
      <dsp:txXfrm>
        <a:off x="899070" y="3739452"/>
        <a:ext cx="1264272" cy="1219774"/>
      </dsp:txXfrm>
    </dsp:sp>
    <dsp:sp modelId="{AC46532C-EC94-4373-83FE-060488A36341}">
      <dsp:nvSpPr>
        <dsp:cNvPr id="0" name=""/>
        <dsp:cNvSpPr/>
      </dsp:nvSpPr>
      <dsp:spPr>
        <a:xfrm rot="15120000">
          <a:off x="1025834" y="2998840"/>
          <a:ext cx="303990" cy="525831"/>
        </a:xfrm>
        <a:prstGeom prst="rightArrow">
          <a:avLst>
            <a:gd name="adj1" fmla="val 60000"/>
            <a:gd name="adj2" fmla="val 50000"/>
          </a:avLst>
        </a:prstGeom>
        <a:solidFill>
          <a:schemeClr val="accent4">
            <a:hueOff val="7350668"/>
            <a:satOff val="-30583"/>
            <a:lumOff val="72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p>
      </dsp:txBody>
      <dsp:txXfrm rot="10800000">
        <a:off x="1085523" y="3147373"/>
        <a:ext cx="212793" cy="315499"/>
      </dsp:txXfrm>
    </dsp:sp>
    <dsp:sp modelId="{510531EA-80C1-4E27-9C78-7F90E409D00E}">
      <dsp:nvSpPr>
        <dsp:cNvPr id="0" name=""/>
        <dsp:cNvSpPr/>
      </dsp:nvSpPr>
      <dsp:spPr>
        <a:xfrm>
          <a:off x="-144374" y="1229773"/>
          <a:ext cx="1905565" cy="1790038"/>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R" sz="1600" kern="1200" dirty="0"/>
            <a:t>Gestión y administración</a:t>
          </a:r>
          <a:endParaRPr lang="es-ES" sz="1600" kern="1200" dirty="0"/>
        </a:p>
      </dsp:txBody>
      <dsp:txXfrm>
        <a:off x="134690" y="1491918"/>
        <a:ext cx="1347437" cy="1265748"/>
      </dsp:txXfrm>
    </dsp:sp>
    <dsp:sp modelId="{6BEF6569-EC01-436B-AE78-D9256BD8BBF4}">
      <dsp:nvSpPr>
        <dsp:cNvPr id="0" name=""/>
        <dsp:cNvSpPr/>
      </dsp:nvSpPr>
      <dsp:spPr>
        <a:xfrm rot="19440000">
          <a:off x="1641051" y="1137544"/>
          <a:ext cx="328629" cy="525831"/>
        </a:xfrm>
        <a:prstGeom prst="rightArrow">
          <a:avLst>
            <a:gd name="adj1" fmla="val 60000"/>
            <a:gd name="adj2" fmla="val 50000"/>
          </a:avLst>
        </a:prstGeom>
        <a:solidFill>
          <a:schemeClr val="accent4">
            <a:hueOff val="9800891"/>
            <a:satOff val="-40777"/>
            <a:lumOff val="9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p>
      </dsp:txBody>
      <dsp:txXfrm>
        <a:off x="1650465" y="1271685"/>
        <a:ext cx="230040" cy="315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F14A8-BFFB-47DF-8EEA-77342FC180C0}">
      <dsp:nvSpPr>
        <dsp:cNvPr id="0" name=""/>
        <dsp:cNvSpPr/>
      </dsp:nvSpPr>
      <dsp:spPr>
        <a:xfrm>
          <a:off x="3571" y="1147630"/>
          <a:ext cx="3123406" cy="31234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1891" tIns="38100" rIns="171891" bIns="38100" numCol="1" spcCol="1270" anchor="ctr" anchorCtr="0">
          <a:noAutofit/>
        </a:bodyPr>
        <a:lstStyle/>
        <a:p>
          <a:pPr marL="0" lvl="0" indent="0" algn="ctr" defTabSz="1333500">
            <a:lnSpc>
              <a:spcPct val="90000"/>
            </a:lnSpc>
            <a:spcBef>
              <a:spcPct val="0"/>
            </a:spcBef>
            <a:spcAft>
              <a:spcPct val="35000"/>
            </a:spcAft>
            <a:buNone/>
          </a:pPr>
          <a:r>
            <a:rPr lang="es-ES" sz="3000" kern="1200" dirty="0"/>
            <a:t>Reformas a la Ley No 9220</a:t>
          </a:r>
          <a:endParaRPr lang="es-CR" sz="3000" kern="1200" dirty="0"/>
        </a:p>
      </dsp:txBody>
      <dsp:txXfrm>
        <a:off x="460983" y="1605042"/>
        <a:ext cx="2208582" cy="2208582"/>
      </dsp:txXfrm>
    </dsp:sp>
    <dsp:sp modelId="{65233B47-C6DD-43A2-95E2-265154EC8137}">
      <dsp:nvSpPr>
        <dsp:cNvPr id="0" name=""/>
        <dsp:cNvSpPr/>
      </dsp:nvSpPr>
      <dsp:spPr>
        <a:xfrm>
          <a:off x="2502296" y="1147630"/>
          <a:ext cx="3123406" cy="31234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1891" tIns="38100" rIns="171891" bIns="38100" numCol="1" spcCol="1270" anchor="ctr" anchorCtr="0">
          <a:noAutofit/>
        </a:bodyPr>
        <a:lstStyle/>
        <a:p>
          <a:pPr marL="0" lvl="0" indent="0" algn="ctr" defTabSz="1333500">
            <a:lnSpc>
              <a:spcPct val="90000"/>
            </a:lnSpc>
            <a:spcBef>
              <a:spcPct val="0"/>
            </a:spcBef>
            <a:spcAft>
              <a:spcPct val="35000"/>
            </a:spcAft>
            <a:buNone/>
          </a:pPr>
          <a:r>
            <a:rPr lang="es-ES" sz="3000" kern="1200" dirty="0"/>
            <a:t>Alianzas público – público y público privadas</a:t>
          </a:r>
          <a:endParaRPr lang="es-CR" sz="3000" kern="1200" dirty="0"/>
        </a:p>
      </dsp:txBody>
      <dsp:txXfrm>
        <a:off x="2959708" y="1605042"/>
        <a:ext cx="2208582" cy="2208582"/>
      </dsp:txXfrm>
    </dsp:sp>
    <dsp:sp modelId="{32F77BE6-8709-4330-980B-D569FF694146}">
      <dsp:nvSpPr>
        <dsp:cNvPr id="0" name=""/>
        <dsp:cNvSpPr/>
      </dsp:nvSpPr>
      <dsp:spPr>
        <a:xfrm>
          <a:off x="5001021" y="1147630"/>
          <a:ext cx="3123406" cy="312340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1891" tIns="38100" rIns="171891" bIns="38100" numCol="1" spcCol="1270" anchor="ctr" anchorCtr="0">
          <a:noAutofit/>
        </a:bodyPr>
        <a:lstStyle/>
        <a:p>
          <a:pPr marL="0" lvl="0" indent="0" algn="ctr" defTabSz="1333500">
            <a:lnSpc>
              <a:spcPct val="90000"/>
            </a:lnSpc>
            <a:spcBef>
              <a:spcPct val="0"/>
            </a:spcBef>
            <a:spcAft>
              <a:spcPct val="35000"/>
            </a:spcAft>
            <a:buNone/>
          </a:pPr>
          <a:r>
            <a:rPr lang="es-ES" sz="3000" kern="1200" dirty="0"/>
            <a:t>Copago familiar y empresarial</a:t>
          </a:r>
          <a:endParaRPr lang="es-CR" sz="3000" kern="1200" dirty="0"/>
        </a:p>
      </dsp:txBody>
      <dsp:txXfrm>
        <a:off x="5458433" y="1605042"/>
        <a:ext cx="2208582" cy="22085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FE9F5-4103-4F07-AF81-C446B2863660}">
      <dsp:nvSpPr>
        <dsp:cNvPr id="0" name=""/>
        <dsp:cNvSpPr/>
      </dsp:nvSpPr>
      <dsp:spPr>
        <a:xfrm>
          <a:off x="0" y="0"/>
          <a:ext cx="1175915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206538-88AB-4133-9812-0D082B977C50}">
      <dsp:nvSpPr>
        <dsp:cNvPr id="0" name=""/>
        <dsp:cNvSpPr/>
      </dsp:nvSpPr>
      <dsp:spPr>
        <a:xfrm flipH="1">
          <a:off x="0" y="0"/>
          <a:ext cx="297059"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s-CR" sz="6500" kern="1200" dirty="0"/>
        </a:p>
      </dsp:txBody>
      <dsp:txXfrm>
        <a:off x="0" y="0"/>
        <a:ext cx="297059" cy="5418667"/>
      </dsp:txXfrm>
    </dsp:sp>
    <dsp:sp modelId="{6116E208-6B2D-4168-84C1-FE28AC9C632D}">
      <dsp:nvSpPr>
        <dsp:cNvPr id="0" name=""/>
        <dsp:cNvSpPr/>
      </dsp:nvSpPr>
      <dsp:spPr>
        <a:xfrm>
          <a:off x="473447" y="128719"/>
          <a:ext cx="9230939" cy="1229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s-ES" sz="2200" kern="1200"/>
            <a:t>La recuperación post – pandemia obliga a colocar en el centro de la reactivación económica las tareas domésticas y de cuidados como requisito esencial para la reincorporación laboral de las mujeres al mercado laboral.</a:t>
          </a:r>
          <a:endParaRPr lang="es-CR" sz="2200" kern="1200" dirty="0"/>
        </a:p>
      </dsp:txBody>
      <dsp:txXfrm>
        <a:off x="473447" y="128719"/>
        <a:ext cx="9230939" cy="1229274"/>
      </dsp:txXfrm>
    </dsp:sp>
    <dsp:sp modelId="{C000EA98-32F8-4F8E-A92A-CE123D7481EB}">
      <dsp:nvSpPr>
        <dsp:cNvPr id="0" name=""/>
        <dsp:cNvSpPr/>
      </dsp:nvSpPr>
      <dsp:spPr>
        <a:xfrm>
          <a:off x="297059" y="1357993"/>
          <a:ext cx="94073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E3B0A9-1254-4A0B-B22D-9E81CF9A38BB}">
      <dsp:nvSpPr>
        <dsp:cNvPr id="0" name=""/>
        <dsp:cNvSpPr/>
      </dsp:nvSpPr>
      <dsp:spPr>
        <a:xfrm>
          <a:off x="473447" y="1486713"/>
          <a:ext cx="9170199" cy="109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s-ES" sz="2200" kern="1200"/>
            <a:t>En un contexto económico adverso, en donde Costa Rica enfrenta además un alto déficit fiscal, los recursos económicos con los que cuenta el Estado resulta insuficientes para atender las demandas existentes.</a:t>
          </a:r>
          <a:endParaRPr lang="es-CR" sz="2200" kern="1200" dirty="0"/>
        </a:p>
      </dsp:txBody>
      <dsp:txXfrm>
        <a:off x="473447" y="1486713"/>
        <a:ext cx="9170199" cy="1097181"/>
      </dsp:txXfrm>
    </dsp:sp>
    <dsp:sp modelId="{3859FCE2-FD66-4CCB-B89C-7A79754E2062}">
      <dsp:nvSpPr>
        <dsp:cNvPr id="0" name=""/>
        <dsp:cNvSpPr/>
      </dsp:nvSpPr>
      <dsp:spPr>
        <a:xfrm>
          <a:off x="297059" y="2583895"/>
          <a:ext cx="94073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E9531E-C599-4C01-9B09-CBC16E210389}">
      <dsp:nvSpPr>
        <dsp:cNvPr id="0" name=""/>
        <dsp:cNvSpPr/>
      </dsp:nvSpPr>
      <dsp:spPr>
        <a:xfrm>
          <a:off x="473447" y="2712615"/>
          <a:ext cx="9230939" cy="2574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s-ES" sz="2200" kern="1200"/>
            <a:t>Por lo anterior, para sostener y ampliar las prestaciones de servicios se requiere de alianzas público – público y público – privado, en donde participen el Estado, la empresa privada, gobiernos locales, familias y sociedad civil organizada, desde un enfoque de corresponsabilidad social de los cuidados en donde todos los actores contribuyen activamente a los cuidados y el desarrollo integral de la primera infancia del país.</a:t>
          </a:r>
          <a:endParaRPr lang="es-CR" sz="2200" kern="1200" dirty="0"/>
        </a:p>
      </dsp:txBody>
      <dsp:txXfrm>
        <a:off x="473447" y="2712615"/>
        <a:ext cx="9230939" cy="2574395"/>
      </dsp:txXfrm>
    </dsp:sp>
    <dsp:sp modelId="{0B48C2B7-F1EF-4177-9A9A-4941D1A0F1B5}">
      <dsp:nvSpPr>
        <dsp:cNvPr id="0" name=""/>
        <dsp:cNvSpPr/>
      </dsp:nvSpPr>
      <dsp:spPr>
        <a:xfrm>
          <a:off x="297059" y="5287011"/>
          <a:ext cx="94073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1771A0-D6D3-40FA-A12E-DDDB4DFE401F}" type="datetimeFigureOut">
              <a:rPr lang="en-US" smtClean="0"/>
              <a:pPr/>
              <a:t>9/21/2022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E2511B-7ECC-45AA-9A89-E2334B2D08F6}" type="slidenum">
              <a:rPr lang="en-US" smtClean="0"/>
              <a:pPr/>
              <a:t>‹Nº›</a:t>
            </a:fld>
            <a:endParaRPr lang="en-US"/>
          </a:p>
        </p:txBody>
      </p:sp>
    </p:spTree>
    <p:extLst>
      <p:ext uri="{BB962C8B-B14F-4D97-AF65-F5344CB8AC3E}">
        <p14:creationId xmlns:p14="http://schemas.microsoft.com/office/powerpoint/2010/main" val="1047997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0755B-B46A-4EA2-A367-40C43F51F5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FD2D38-B1D7-4A1D-B499-715795F293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C39C98-46FA-488A-A7B5-45EF4491E78E}"/>
              </a:ext>
            </a:extLst>
          </p:cNvPr>
          <p:cNvSpPr>
            <a:spLocks noGrp="1"/>
          </p:cNvSpPr>
          <p:nvPr>
            <p:ph type="dt" sz="half" idx="10"/>
          </p:nvPr>
        </p:nvSpPr>
        <p:spPr/>
        <p:txBody>
          <a:bodyPr/>
          <a:lstStyle/>
          <a:p>
            <a:fld id="{FCC338CC-AABF-47CE-8150-0C9C9FB8D882}" type="datetime1">
              <a:rPr lang="en-US" smtClean="0"/>
              <a:pPr/>
              <a:t>9/21/2022</a:t>
            </a:fld>
            <a:endParaRPr lang="en-US"/>
          </a:p>
        </p:txBody>
      </p:sp>
      <p:sp>
        <p:nvSpPr>
          <p:cNvPr id="5" name="Footer Placeholder 4">
            <a:extLst>
              <a:ext uri="{FF2B5EF4-FFF2-40B4-BE49-F238E27FC236}">
                <a16:creationId xmlns:a16="http://schemas.microsoft.com/office/drawing/2014/main" id="{3AE341D7-0A83-4DDD-95A8-B3214F26731B}"/>
              </a:ext>
            </a:extLst>
          </p:cNvPr>
          <p:cNvSpPr>
            <a:spLocks noGrp="1"/>
          </p:cNvSpPr>
          <p:nvPr>
            <p:ph type="ftr" sz="quarter" idx="11"/>
          </p:nvPr>
        </p:nvSpPr>
        <p:spPr/>
        <p:txBody>
          <a:bodyPr/>
          <a:lstStyle/>
          <a:p>
            <a:r>
              <a:rPr lang="en-US"/>
              <a:t>Con REDCUDI Crecemos Juntos</a:t>
            </a:r>
          </a:p>
        </p:txBody>
      </p:sp>
      <p:sp>
        <p:nvSpPr>
          <p:cNvPr id="6" name="Slide Number Placeholder 5">
            <a:extLst>
              <a:ext uri="{FF2B5EF4-FFF2-40B4-BE49-F238E27FC236}">
                <a16:creationId xmlns:a16="http://schemas.microsoft.com/office/drawing/2014/main" id="{757ACBCA-6CD6-4247-9AC1-F6597D6AB6EE}"/>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180394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1FF52-0213-4BD9-A0DA-C89A03BF48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96D379-0EED-4BCE-A27E-84475978DD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EE3724-8838-4598-B7E1-BE43B1961486}"/>
              </a:ext>
            </a:extLst>
          </p:cNvPr>
          <p:cNvSpPr>
            <a:spLocks noGrp="1"/>
          </p:cNvSpPr>
          <p:nvPr>
            <p:ph type="dt" sz="half" idx="10"/>
          </p:nvPr>
        </p:nvSpPr>
        <p:spPr/>
        <p:txBody>
          <a:bodyPr/>
          <a:lstStyle/>
          <a:p>
            <a:fld id="{97A6F5E9-BCEA-48D6-AC41-E5450E686E95}" type="datetime1">
              <a:rPr lang="en-US" smtClean="0"/>
              <a:pPr/>
              <a:t>9/21/2022</a:t>
            </a:fld>
            <a:endParaRPr lang="en-US"/>
          </a:p>
        </p:txBody>
      </p:sp>
      <p:sp>
        <p:nvSpPr>
          <p:cNvPr id="5" name="Footer Placeholder 4">
            <a:extLst>
              <a:ext uri="{FF2B5EF4-FFF2-40B4-BE49-F238E27FC236}">
                <a16:creationId xmlns:a16="http://schemas.microsoft.com/office/drawing/2014/main" id="{2401E9D5-4905-4574-A29C-DCB819C28292}"/>
              </a:ext>
            </a:extLst>
          </p:cNvPr>
          <p:cNvSpPr>
            <a:spLocks noGrp="1"/>
          </p:cNvSpPr>
          <p:nvPr>
            <p:ph type="ftr" sz="quarter" idx="11"/>
          </p:nvPr>
        </p:nvSpPr>
        <p:spPr/>
        <p:txBody>
          <a:bodyPr/>
          <a:lstStyle/>
          <a:p>
            <a:r>
              <a:rPr lang="en-US"/>
              <a:t>Con REDCUDI Crecemos Juntos</a:t>
            </a:r>
          </a:p>
        </p:txBody>
      </p:sp>
      <p:sp>
        <p:nvSpPr>
          <p:cNvPr id="6" name="Slide Number Placeholder 5">
            <a:extLst>
              <a:ext uri="{FF2B5EF4-FFF2-40B4-BE49-F238E27FC236}">
                <a16:creationId xmlns:a16="http://schemas.microsoft.com/office/drawing/2014/main" id="{E46FE0B3-3775-49B5-8DF3-5443A6F1B976}"/>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51151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A257BC-D9ED-4C55-BB4F-F2C58382F9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7A4D70-36F4-4E7C-9B29-2A12C7FFAB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89CFE-2386-4813-9F66-8E164EC4087E}"/>
              </a:ext>
            </a:extLst>
          </p:cNvPr>
          <p:cNvSpPr>
            <a:spLocks noGrp="1"/>
          </p:cNvSpPr>
          <p:nvPr>
            <p:ph type="dt" sz="half" idx="10"/>
          </p:nvPr>
        </p:nvSpPr>
        <p:spPr/>
        <p:txBody>
          <a:bodyPr/>
          <a:lstStyle/>
          <a:p>
            <a:fld id="{3161D4FA-8315-4078-B73A-477FCDBB7032}" type="datetime1">
              <a:rPr lang="en-US" smtClean="0"/>
              <a:pPr/>
              <a:t>9/21/2022</a:t>
            </a:fld>
            <a:endParaRPr lang="en-US"/>
          </a:p>
        </p:txBody>
      </p:sp>
      <p:sp>
        <p:nvSpPr>
          <p:cNvPr id="5" name="Footer Placeholder 4">
            <a:extLst>
              <a:ext uri="{FF2B5EF4-FFF2-40B4-BE49-F238E27FC236}">
                <a16:creationId xmlns:a16="http://schemas.microsoft.com/office/drawing/2014/main" id="{0A8EF41C-ABAD-4418-8729-0CD1C77F9B34}"/>
              </a:ext>
            </a:extLst>
          </p:cNvPr>
          <p:cNvSpPr>
            <a:spLocks noGrp="1"/>
          </p:cNvSpPr>
          <p:nvPr>
            <p:ph type="ftr" sz="quarter" idx="11"/>
          </p:nvPr>
        </p:nvSpPr>
        <p:spPr/>
        <p:txBody>
          <a:bodyPr/>
          <a:lstStyle/>
          <a:p>
            <a:r>
              <a:rPr lang="en-US"/>
              <a:t>Con REDCUDI Crecemos Juntos</a:t>
            </a:r>
          </a:p>
        </p:txBody>
      </p:sp>
      <p:sp>
        <p:nvSpPr>
          <p:cNvPr id="6" name="Slide Number Placeholder 5">
            <a:extLst>
              <a:ext uri="{FF2B5EF4-FFF2-40B4-BE49-F238E27FC236}">
                <a16:creationId xmlns:a16="http://schemas.microsoft.com/office/drawing/2014/main" id="{B695CDCD-CE6E-4CDC-A5C4-BF978AC18FD5}"/>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258763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F7EEE-D197-4F03-BFC5-939585553C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6B8ED3-627E-4079-88F4-EF8D52FDC4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4109A-DA01-432D-AC78-F390E7B30C3C}"/>
              </a:ext>
            </a:extLst>
          </p:cNvPr>
          <p:cNvSpPr>
            <a:spLocks noGrp="1"/>
          </p:cNvSpPr>
          <p:nvPr>
            <p:ph type="dt" sz="half" idx="10"/>
          </p:nvPr>
        </p:nvSpPr>
        <p:spPr/>
        <p:txBody>
          <a:bodyPr/>
          <a:lstStyle/>
          <a:p>
            <a:fld id="{2368BDD7-33EA-49D9-95C1-D4B90AD120E9}" type="datetime1">
              <a:rPr lang="en-US" smtClean="0"/>
              <a:pPr/>
              <a:t>9/21/2022</a:t>
            </a:fld>
            <a:endParaRPr lang="en-US"/>
          </a:p>
        </p:txBody>
      </p:sp>
      <p:sp>
        <p:nvSpPr>
          <p:cNvPr id="5" name="Footer Placeholder 4">
            <a:extLst>
              <a:ext uri="{FF2B5EF4-FFF2-40B4-BE49-F238E27FC236}">
                <a16:creationId xmlns:a16="http://schemas.microsoft.com/office/drawing/2014/main" id="{67AF3470-42E5-46E9-9A19-5B636B41539A}"/>
              </a:ext>
            </a:extLst>
          </p:cNvPr>
          <p:cNvSpPr>
            <a:spLocks noGrp="1"/>
          </p:cNvSpPr>
          <p:nvPr>
            <p:ph type="ftr" sz="quarter" idx="11"/>
          </p:nvPr>
        </p:nvSpPr>
        <p:spPr/>
        <p:txBody>
          <a:bodyPr/>
          <a:lstStyle/>
          <a:p>
            <a:r>
              <a:rPr lang="en-US"/>
              <a:t>Con REDCUDI Crecemos Juntos</a:t>
            </a:r>
          </a:p>
        </p:txBody>
      </p:sp>
      <p:sp>
        <p:nvSpPr>
          <p:cNvPr id="6" name="Slide Number Placeholder 5">
            <a:extLst>
              <a:ext uri="{FF2B5EF4-FFF2-40B4-BE49-F238E27FC236}">
                <a16:creationId xmlns:a16="http://schemas.microsoft.com/office/drawing/2014/main" id="{CD3D49CA-AAA6-4F40-BEC1-28B3B81AFB2B}"/>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312769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B102-A8E4-45CB-8DEA-D3AFEB102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74E080-711E-4905-A6F9-401A7A4BD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D0C96-5293-4620-ADE9-02C49FDBD4DD}"/>
              </a:ext>
            </a:extLst>
          </p:cNvPr>
          <p:cNvSpPr>
            <a:spLocks noGrp="1"/>
          </p:cNvSpPr>
          <p:nvPr>
            <p:ph type="dt" sz="half" idx="10"/>
          </p:nvPr>
        </p:nvSpPr>
        <p:spPr/>
        <p:txBody>
          <a:bodyPr/>
          <a:lstStyle/>
          <a:p>
            <a:fld id="{81D18B50-E066-4D4F-B7C4-54BF0E68C6E6}" type="datetime1">
              <a:rPr lang="en-US" smtClean="0"/>
              <a:pPr/>
              <a:t>9/21/2022</a:t>
            </a:fld>
            <a:endParaRPr lang="en-US"/>
          </a:p>
        </p:txBody>
      </p:sp>
      <p:sp>
        <p:nvSpPr>
          <p:cNvPr id="5" name="Footer Placeholder 4">
            <a:extLst>
              <a:ext uri="{FF2B5EF4-FFF2-40B4-BE49-F238E27FC236}">
                <a16:creationId xmlns:a16="http://schemas.microsoft.com/office/drawing/2014/main" id="{1E3D1164-8834-439A-9A22-800A49919CB9}"/>
              </a:ext>
            </a:extLst>
          </p:cNvPr>
          <p:cNvSpPr>
            <a:spLocks noGrp="1"/>
          </p:cNvSpPr>
          <p:nvPr>
            <p:ph type="ftr" sz="quarter" idx="11"/>
          </p:nvPr>
        </p:nvSpPr>
        <p:spPr/>
        <p:txBody>
          <a:bodyPr/>
          <a:lstStyle/>
          <a:p>
            <a:r>
              <a:rPr lang="en-US"/>
              <a:t>Con REDCUDI Crecemos Juntos</a:t>
            </a:r>
          </a:p>
        </p:txBody>
      </p:sp>
      <p:sp>
        <p:nvSpPr>
          <p:cNvPr id="6" name="Slide Number Placeholder 5">
            <a:extLst>
              <a:ext uri="{FF2B5EF4-FFF2-40B4-BE49-F238E27FC236}">
                <a16:creationId xmlns:a16="http://schemas.microsoft.com/office/drawing/2014/main" id="{9321DE93-CD66-4A1B-A694-C2B6CDE0CD9D}"/>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377157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C0A6D-D3E2-4F98-B888-127E4FF882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BFB9DA-0B69-4933-9568-2AA1B55D32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3D6700-A7ED-4CC3-875A-FD0E7227D8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B74ECD-D7F4-459D-8942-7030C007DD2D}"/>
              </a:ext>
            </a:extLst>
          </p:cNvPr>
          <p:cNvSpPr>
            <a:spLocks noGrp="1"/>
          </p:cNvSpPr>
          <p:nvPr>
            <p:ph type="dt" sz="half" idx="10"/>
          </p:nvPr>
        </p:nvSpPr>
        <p:spPr/>
        <p:txBody>
          <a:bodyPr/>
          <a:lstStyle/>
          <a:p>
            <a:fld id="{07A38C1A-DB32-4C17-9716-DB7DCFAD6996}" type="datetime1">
              <a:rPr lang="en-US" smtClean="0"/>
              <a:pPr/>
              <a:t>9/21/2022</a:t>
            </a:fld>
            <a:endParaRPr lang="en-US"/>
          </a:p>
        </p:txBody>
      </p:sp>
      <p:sp>
        <p:nvSpPr>
          <p:cNvPr id="6" name="Footer Placeholder 5">
            <a:extLst>
              <a:ext uri="{FF2B5EF4-FFF2-40B4-BE49-F238E27FC236}">
                <a16:creationId xmlns:a16="http://schemas.microsoft.com/office/drawing/2014/main" id="{B21C11C5-5E47-47B1-95D1-4ECA8186AA52}"/>
              </a:ext>
            </a:extLst>
          </p:cNvPr>
          <p:cNvSpPr>
            <a:spLocks noGrp="1"/>
          </p:cNvSpPr>
          <p:nvPr>
            <p:ph type="ftr" sz="quarter" idx="11"/>
          </p:nvPr>
        </p:nvSpPr>
        <p:spPr/>
        <p:txBody>
          <a:bodyPr/>
          <a:lstStyle/>
          <a:p>
            <a:r>
              <a:rPr lang="en-US"/>
              <a:t>Con REDCUDI Crecemos Juntos</a:t>
            </a:r>
          </a:p>
        </p:txBody>
      </p:sp>
      <p:sp>
        <p:nvSpPr>
          <p:cNvPr id="7" name="Slide Number Placeholder 6">
            <a:extLst>
              <a:ext uri="{FF2B5EF4-FFF2-40B4-BE49-F238E27FC236}">
                <a16:creationId xmlns:a16="http://schemas.microsoft.com/office/drawing/2014/main" id="{BE6F2091-90B9-49A9-B113-A3971AD033B2}"/>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74175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88CB1-479B-494A-B481-0633F7FD95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FC28B9-40BC-4743-AD60-77E88A56D7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1B2428-CE0C-4E4E-9360-9D3C2AA0BA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393150-5D61-44D1-A57D-3F8FDA3E88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CC29E7-2E9E-462A-A562-1DA5EF385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0C165-B5B1-40C0-BFDD-F82DACEB1AFE}"/>
              </a:ext>
            </a:extLst>
          </p:cNvPr>
          <p:cNvSpPr>
            <a:spLocks noGrp="1"/>
          </p:cNvSpPr>
          <p:nvPr>
            <p:ph type="dt" sz="half" idx="10"/>
          </p:nvPr>
        </p:nvSpPr>
        <p:spPr/>
        <p:txBody>
          <a:bodyPr/>
          <a:lstStyle/>
          <a:p>
            <a:fld id="{972DEC31-037D-45F7-80F0-18AE27C7D332}" type="datetime1">
              <a:rPr lang="en-US" smtClean="0"/>
              <a:pPr/>
              <a:t>9/21/2022</a:t>
            </a:fld>
            <a:endParaRPr lang="en-US"/>
          </a:p>
        </p:txBody>
      </p:sp>
      <p:sp>
        <p:nvSpPr>
          <p:cNvPr id="8" name="Footer Placeholder 7">
            <a:extLst>
              <a:ext uri="{FF2B5EF4-FFF2-40B4-BE49-F238E27FC236}">
                <a16:creationId xmlns:a16="http://schemas.microsoft.com/office/drawing/2014/main" id="{529A4EFD-83E4-4F2E-98AA-E7E15E219868}"/>
              </a:ext>
            </a:extLst>
          </p:cNvPr>
          <p:cNvSpPr>
            <a:spLocks noGrp="1"/>
          </p:cNvSpPr>
          <p:nvPr>
            <p:ph type="ftr" sz="quarter" idx="11"/>
          </p:nvPr>
        </p:nvSpPr>
        <p:spPr/>
        <p:txBody>
          <a:bodyPr/>
          <a:lstStyle/>
          <a:p>
            <a:r>
              <a:rPr lang="en-US"/>
              <a:t>Con REDCUDI Crecemos Juntos</a:t>
            </a:r>
          </a:p>
        </p:txBody>
      </p:sp>
      <p:sp>
        <p:nvSpPr>
          <p:cNvPr id="9" name="Slide Number Placeholder 8">
            <a:extLst>
              <a:ext uri="{FF2B5EF4-FFF2-40B4-BE49-F238E27FC236}">
                <a16:creationId xmlns:a16="http://schemas.microsoft.com/office/drawing/2014/main" id="{30388E40-0ED9-4808-BF60-9CB3DD23EEFB}"/>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235099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BDD24-6556-4CAC-AF4C-22226D7BD1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7AC2F3-B21D-4431-B9F0-2621200DF126}"/>
              </a:ext>
            </a:extLst>
          </p:cNvPr>
          <p:cNvSpPr>
            <a:spLocks noGrp="1"/>
          </p:cNvSpPr>
          <p:nvPr>
            <p:ph type="dt" sz="half" idx="10"/>
          </p:nvPr>
        </p:nvSpPr>
        <p:spPr/>
        <p:txBody>
          <a:bodyPr/>
          <a:lstStyle/>
          <a:p>
            <a:fld id="{4B16EB6A-2EEC-4A94-A8C9-54E6C8253DE7}" type="datetime1">
              <a:rPr lang="en-US" smtClean="0"/>
              <a:pPr/>
              <a:t>9/21/2022</a:t>
            </a:fld>
            <a:endParaRPr lang="en-US"/>
          </a:p>
        </p:txBody>
      </p:sp>
      <p:sp>
        <p:nvSpPr>
          <p:cNvPr id="4" name="Footer Placeholder 3">
            <a:extLst>
              <a:ext uri="{FF2B5EF4-FFF2-40B4-BE49-F238E27FC236}">
                <a16:creationId xmlns:a16="http://schemas.microsoft.com/office/drawing/2014/main" id="{7B9A0C8C-C031-4F79-9CB5-7992F7B08C2B}"/>
              </a:ext>
            </a:extLst>
          </p:cNvPr>
          <p:cNvSpPr>
            <a:spLocks noGrp="1"/>
          </p:cNvSpPr>
          <p:nvPr>
            <p:ph type="ftr" sz="quarter" idx="11"/>
          </p:nvPr>
        </p:nvSpPr>
        <p:spPr/>
        <p:txBody>
          <a:bodyPr/>
          <a:lstStyle/>
          <a:p>
            <a:r>
              <a:rPr lang="en-US"/>
              <a:t>Con REDCUDI Crecemos Juntos</a:t>
            </a:r>
          </a:p>
        </p:txBody>
      </p:sp>
      <p:sp>
        <p:nvSpPr>
          <p:cNvPr id="5" name="Slide Number Placeholder 4">
            <a:extLst>
              <a:ext uri="{FF2B5EF4-FFF2-40B4-BE49-F238E27FC236}">
                <a16:creationId xmlns:a16="http://schemas.microsoft.com/office/drawing/2014/main" id="{F17854DD-B014-4C8D-B37D-FF8F13DF1851}"/>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289205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ED6F84-6723-4D18-9E3F-1012C09BDC08}"/>
              </a:ext>
            </a:extLst>
          </p:cNvPr>
          <p:cNvSpPr>
            <a:spLocks noGrp="1"/>
          </p:cNvSpPr>
          <p:nvPr>
            <p:ph type="dt" sz="half" idx="10"/>
          </p:nvPr>
        </p:nvSpPr>
        <p:spPr/>
        <p:txBody>
          <a:bodyPr/>
          <a:lstStyle/>
          <a:p>
            <a:fld id="{167B6248-2762-4E33-8146-EDF9D14C04BE}" type="datetime1">
              <a:rPr lang="en-US" smtClean="0"/>
              <a:pPr/>
              <a:t>9/21/2022</a:t>
            </a:fld>
            <a:endParaRPr lang="en-US"/>
          </a:p>
        </p:txBody>
      </p:sp>
      <p:sp>
        <p:nvSpPr>
          <p:cNvPr id="3" name="Footer Placeholder 2">
            <a:extLst>
              <a:ext uri="{FF2B5EF4-FFF2-40B4-BE49-F238E27FC236}">
                <a16:creationId xmlns:a16="http://schemas.microsoft.com/office/drawing/2014/main" id="{2121C611-B744-4C4E-9308-DB8185C07720}"/>
              </a:ext>
            </a:extLst>
          </p:cNvPr>
          <p:cNvSpPr>
            <a:spLocks noGrp="1"/>
          </p:cNvSpPr>
          <p:nvPr>
            <p:ph type="ftr" sz="quarter" idx="11"/>
          </p:nvPr>
        </p:nvSpPr>
        <p:spPr/>
        <p:txBody>
          <a:bodyPr/>
          <a:lstStyle/>
          <a:p>
            <a:r>
              <a:rPr lang="en-US"/>
              <a:t>Con REDCUDI Crecemos Juntos</a:t>
            </a:r>
          </a:p>
        </p:txBody>
      </p:sp>
      <p:sp>
        <p:nvSpPr>
          <p:cNvPr id="4" name="Slide Number Placeholder 3">
            <a:extLst>
              <a:ext uri="{FF2B5EF4-FFF2-40B4-BE49-F238E27FC236}">
                <a16:creationId xmlns:a16="http://schemas.microsoft.com/office/drawing/2014/main" id="{15A3C481-4521-4C5C-8A8D-81DF890FB10B}"/>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356416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771B-0FC4-4785-A46B-1EA07B1B2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44A850-7C27-47B3-B129-6C8A521801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3D546D-B0E4-4DC5-8BE1-5F630E725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6BB2F4-E755-4A26-9D42-9DF9CC9B0EB0}"/>
              </a:ext>
            </a:extLst>
          </p:cNvPr>
          <p:cNvSpPr>
            <a:spLocks noGrp="1"/>
          </p:cNvSpPr>
          <p:nvPr>
            <p:ph type="dt" sz="half" idx="10"/>
          </p:nvPr>
        </p:nvSpPr>
        <p:spPr/>
        <p:txBody>
          <a:bodyPr/>
          <a:lstStyle/>
          <a:p>
            <a:fld id="{191CD483-61CD-4AA2-832B-CA056AEDF550}" type="datetime1">
              <a:rPr lang="en-US" smtClean="0"/>
              <a:pPr/>
              <a:t>9/21/2022</a:t>
            </a:fld>
            <a:endParaRPr lang="en-US"/>
          </a:p>
        </p:txBody>
      </p:sp>
      <p:sp>
        <p:nvSpPr>
          <p:cNvPr id="6" name="Footer Placeholder 5">
            <a:extLst>
              <a:ext uri="{FF2B5EF4-FFF2-40B4-BE49-F238E27FC236}">
                <a16:creationId xmlns:a16="http://schemas.microsoft.com/office/drawing/2014/main" id="{D9E169DD-57D6-4865-BC21-FC6ECFCA6569}"/>
              </a:ext>
            </a:extLst>
          </p:cNvPr>
          <p:cNvSpPr>
            <a:spLocks noGrp="1"/>
          </p:cNvSpPr>
          <p:nvPr>
            <p:ph type="ftr" sz="quarter" idx="11"/>
          </p:nvPr>
        </p:nvSpPr>
        <p:spPr/>
        <p:txBody>
          <a:bodyPr/>
          <a:lstStyle/>
          <a:p>
            <a:r>
              <a:rPr lang="en-US"/>
              <a:t>Con REDCUDI Crecemos Juntos</a:t>
            </a:r>
          </a:p>
        </p:txBody>
      </p:sp>
      <p:sp>
        <p:nvSpPr>
          <p:cNvPr id="7" name="Slide Number Placeholder 6">
            <a:extLst>
              <a:ext uri="{FF2B5EF4-FFF2-40B4-BE49-F238E27FC236}">
                <a16:creationId xmlns:a16="http://schemas.microsoft.com/office/drawing/2014/main" id="{08ED0CEA-CD3B-41EE-AFA9-9E1F6C64D254}"/>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230237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7691-20F3-4747-A408-78B2230609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2619E4-7B1A-402D-B8EE-A3A1B7A13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C2A116-DEC4-468D-BE6F-619C11718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110B5-CA43-4B5B-A815-A7A4E3A6BD05}"/>
              </a:ext>
            </a:extLst>
          </p:cNvPr>
          <p:cNvSpPr>
            <a:spLocks noGrp="1"/>
          </p:cNvSpPr>
          <p:nvPr>
            <p:ph type="dt" sz="half" idx="10"/>
          </p:nvPr>
        </p:nvSpPr>
        <p:spPr/>
        <p:txBody>
          <a:bodyPr/>
          <a:lstStyle/>
          <a:p>
            <a:fld id="{EA4BD2BC-1E68-49B5-BDFE-3338A4955393}" type="datetime1">
              <a:rPr lang="en-US" smtClean="0"/>
              <a:pPr/>
              <a:t>9/21/2022</a:t>
            </a:fld>
            <a:endParaRPr lang="en-US"/>
          </a:p>
        </p:txBody>
      </p:sp>
      <p:sp>
        <p:nvSpPr>
          <p:cNvPr id="6" name="Footer Placeholder 5">
            <a:extLst>
              <a:ext uri="{FF2B5EF4-FFF2-40B4-BE49-F238E27FC236}">
                <a16:creationId xmlns:a16="http://schemas.microsoft.com/office/drawing/2014/main" id="{42FB9DC1-CD8C-4DD1-BD27-DB45D190DF57}"/>
              </a:ext>
            </a:extLst>
          </p:cNvPr>
          <p:cNvSpPr>
            <a:spLocks noGrp="1"/>
          </p:cNvSpPr>
          <p:nvPr>
            <p:ph type="ftr" sz="quarter" idx="11"/>
          </p:nvPr>
        </p:nvSpPr>
        <p:spPr/>
        <p:txBody>
          <a:bodyPr/>
          <a:lstStyle/>
          <a:p>
            <a:r>
              <a:rPr lang="en-US"/>
              <a:t>Con REDCUDI Crecemos Juntos</a:t>
            </a:r>
          </a:p>
        </p:txBody>
      </p:sp>
      <p:sp>
        <p:nvSpPr>
          <p:cNvPr id="7" name="Slide Number Placeholder 6">
            <a:extLst>
              <a:ext uri="{FF2B5EF4-FFF2-40B4-BE49-F238E27FC236}">
                <a16:creationId xmlns:a16="http://schemas.microsoft.com/office/drawing/2014/main" id="{F5358B18-3154-49C3-9359-0081AAD23042}"/>
              </a:ext>
            </a:extLst>
          </p:cNvPr>
          <p:cNvSpPr>
            <a:spLocks noGrp="1"/>
          </p:cNvSpPr>
          <p:nvPr>
            <p:ph type="sldNum" sz="quarter" idx="12"/>
          </p:nvPr>
        </p:nvSpPr>
        <p:spPr/>
        <p:txBody>
          <a:bodyPr/>
          <a:lstStyle/>
          <a:p>
            <a:fld id="{52CB0D53-C7D7-4B3F-B247-8B9CE272AE11}" type="slidenum">
              <a:rPr lang="en-US" smtClean="0"/>
              <a:pPr/>
              <a:t>‹Nº›</a:t>
            </a:fld>
            <a:endParaRPr lang="en-US"/>
          </a:p>
        </p:txBody>
      </p:sp>
    </p:spTree>
    <p:extLst>
      <p:ext uri="{BB962C8B-B14F-4D97-AF65-F5344CB8AC3E}">
        <p14:creationId xmlns:p14="http://schemas.microsoft.com/office/powerpoint/2010/main" val="183517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0F4E22-04FC-436B-A176-9731DE8CF6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4B8BD0-7C2F-485E-8570-F4348CCCE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5CBA8-D643-43DE-AAB4-EE132CC4CE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134C0-50D5-4F59-A8E0-4DC022B2BCF5}" type="datetime1">
              <a:rPr lang="en-US" smtClean="0"/>
              <a:pPr/>
              <a:t>9/21/2022</a:t>
            </a:fld>
            <a:endParaRPr lang="en-US"/>
          </a:p>
        </p:txBody>
      </p:sp>
      <p:sp>
        <p:nvSpPr>
          <p:cNvPr id="5" name="Footer Placeholder 4">
            <a:extLst>
              <a:ext uri="{FF2B5EF4-FFF2-40B4-BE49-F238E27FC236}">
                <a16:creationId xmlns:a16="http://schemas.microsoft.com/office/drawing/2014/main" id="{61D5FE5F-1F9C-49FA-B620-8E683F453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 REDCUDI Crecemos Juntos</a:t>
            </a:r>
          </a:p>
        </p:txBody>
      </p:sp>
      <p:sp>
        <p:nvSpPr>
          <p:cNvPr id="6" name="Slide Number Placeholder 5">
            <a:extLst>
              <a:ext uri="{FF2B5EF4-FFF2-40B4-BE49-F238E27FC236}">
                <a16:creationId xmlns:a16="http://schemas.microsoft.com/office/drawing/2014/main" id="{0E0D8F54-247B-4A90-8CBD-0A277CBEC4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B0D53-C7D7-4B3F-B247-8B9CE272AE11}" type="slidenum">
              <a:rPr lang="en-US" smtClean="0"/>
              <a:pPr/>
              <a:t>‹Nº›</a:t>
            </a:fld>
            <a:endParaRPr lang="en-US"/>
          </a:p>
        </p:txBody>
      </p:sp>
    </p:spTree>
    <p:extLst>
      <p:ext uri="{BB962C8B-B14F-4D97-AF65-F5344CB8AC3E}">
        <p14:creationId xmlns:p14="http://schemas.microsoft.com/office/powerpoint/2010/main" val="3549427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371" y="2305365"/>
            <a:ext cx="2247265" cy="224726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13A2F565-E4FF-408C-B054-79FD83FF050C}"/>
              </a:ext>
            </a:extLst>
          </p:cNvPr>
          <p:cNvSpPr txBox="1">
            <a:spLocks/>
          </p:cNvSpPr>
          <p:nvPr/>
        </p:nvSpPr>
        <p:spPr>
          <a:xfrm>
            <a:off x="2355273" y="564256"/>
            <a:ext cx="8920893" cy="1384344"/>
          </a:xfrm>
          <a:prstGeom prst="rect">
            <a:avLst/>
          </a:prstGeom>
          <a:solidFill>
            <a:srgbClr val="38D0CC"/>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NI" b="0" i="0" dirty="0">
                <a:solidFill>
                  <a:srgbClr val="000000"/>
                </a:solidFill>
                <a:effectLst/>
                <a:latin typeface="Arial" panose="020B0604020202020204" pitchFamily="34" charset="0"/>
              </a:rPr>
              <a:t> </a:t>
            </a:r>
            <a:r>
              <a:rPr lang="es-ES" sz="2000" b="1" i="0" dirty="0">
                <a:solidFill>
                  <a:srgbClr val="000000"/>
                </a:solidFill>
                <a:effectLst/>
                <a:latin typeface="Arial" panose="020B0604020202020204" pitchFamily="34" charset="0"/>
              </a:rPr>
              <a:t>Taller Construyendo una agenda regional compartida: el financiamiento de los servicios de educación y cuidado de la primera infancia en América Latina</a:t>
            </a:r>
            <a:endParaRPr lang="en-US" sz="2000" b="1" dirty="0">
              <a:solidFill>
                <a:schemeClr val="bg1"/>
              </a:solidFill>
            </a:endParaRPr>
          </a:p>
        </p:txBody>
      </p:sp>
      <p:sp>
        <p:nvSpPr>
          <p:cNvPr id="29" name="Subtitle 2">
            <a:extLst>
              <a:ext uri="{FF2B5EF4-FFF2-40B4-BE49-F238E27FC236}">
                <a16:creationId xmlns:a16="http://schemas.microsoft.com/office/drawing/2014/main" id="{3E980932-CD49-4FE1-8F8C-AB5A632821A2}"/>
              </a:ext>
            </a:extLst>
          </p:cNvPr>
          <p:cNvSpPr txBox="1">
            <a:spLocks/>
          </p:cNvSpPr>
          <p:nvPr/>
        </p:nvSpPr>
        <p:spPr>
          <a:xfrm>
            <a:off x="5363839" y="3161637"/>
            <a:ext cx="6828161" cy="10489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s-ES" sz="2400" i="1" dirty="0">
              <a:effectLst>
                <a:outerShdw blurRad="38100" dist="38100" dir="2700000" algn="tl">
                  <a:srgbClr val="000000">
                    <a:alpha val="43137"/>
                  </a:srgbClr>
                </a:outerShdw>
              </a:effectLst>
            </a:endParaRPr>
          </a:p>
          <a:p>
            <a:pPr marL="0" indent="0" algn="ctr">
              <a:buNone/>
            </a:pPr>
            <a:endParaRPr lang="en-US" dirty="0"/>
          </a:p>
        </p:txBody>
      </p:sp>
      <p:sp>
        <p:nvSpPr>
          <p:cNvPr id="8" name="CuadroTexto 7">
            <a:extLst>
              <a:ext uri="{FF2B5EF4-FFF2-40B4-BE49-F238E27FC236}">
                <a16:creationId xmlns:a16="http://schemas.microsoft.com/office/drawing/2014/main" id="{CC9E44AE-95BB-4CA9-9219-F6154BD464A2}"/>
              </a:ext>
            </a:extLst>
          </p:cNvPr>
          <p:cNvSpPr txBox="1"/>
          <p:nvPr/>
        </p:nvSpPr>
        <p:spPr>
          <a:xfrm>
            <a:off x="8823912" y="5242200"/>
            <a:ext cx="2381548" cy="369332"/>
          </a:xfrm>
          <a:prstGeom prst="rect">
            <a:avLst/>
          </a:prstGeom>
          <a:noFill/>
        </p:spPr>
        <p:txBody>
          <a:bodyPr wrap="square" rtlCol="0">
            <a:spAutoFit/>
          </a:bodyPr>
          <a:lstStyle/>
          <a:p>
            <a:r>
              <a:rPr lang="es-CR" dirty="0"/>
              <a:t>Setiembre, 2022</a:t>
            </a:r>
          </a:p>
        </p:txBody>
      </p:sp>
      <p:sp>
        <p:nvSpPr>
          <p:cNvPr id="2" name="CuadroTexto 1">
            <a:extLst>
              <a:ext uri="{FF2B5EF4-FFF2-40B4-BE49-F238E27FC236}">
                <a16:creationId xmlns:a16="http://schemas.microsoft.com/office/drawing/2014/main" id="{93A62D4F-A5DB-6338-63E5-6FCF9B5F22D1}"/>
              </a:ext>
            </a:extLst>
          </p:cNvPr>
          <p:cNvSpPr txBox="1"/>
          <p:nvPr/>
        </p:nvSpPr>
        <p:spPr>
          <a:xfrm>
            <a:off x="3449783" y="2828834"/>
            <a:ext cx="7549293" cy="1200329"/>
          </a:xfrm>
          <a:prstGeom prst="rect">
            <a:avLst/>
          </a:prstGeom>
          <a:noFill/>
        </p:spPr>
        <p:txBody>
          <a:bodyPr wrap="square" rtlCol="0">
            <a:spAutoFit/>
          </a:bodyPr>
          <a:lstStyle/>
          <a:p>
            <a:pPr algn="ctr"/>
            <a:r>
              <a:rPr lang="es-ES" sz="3600" dirty="0"/>
              <a:t>Información de prestaciones básicas en Costa Rica</a:t>
            </a:r>
            <a:endParaRPr lang="es-CR" sz="3600" dirty="0"/>
          </a:p>
        </p:txBody>
      </p:sp>
    </p:spTree>
    <p:extLst>
      <p:ext uri="{BB962C8B-B14F-4D97-AF65-F5344CB8AC3E}">
        <p14:creationId xmlns:p14="http://schemas.microsoft.com/office/powerpoint/2010/main" val="1724132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FA2F140-2EC5-449F-AEFE-38C92792ACF4}"/>
              </a:ext>
            </a:extLst>
          </p:cNvPr>
          <p:cNvSpPr/>
          <p:nvPr/>
        </p:nvSpPr>
        <p:spPr>
          <a:xfrm>
            <a:off x="0" y="-96251"/>
            <a:ext cx="12192000" cy="1226311"/>
          </a:xfrm>
          <a:prstGeom prst="rect">
            <a:avLst/>
          </a:prstGeom>
          <a:solidFill>
            <a:srgbClr val="38D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3600" b="1"/>
              <a:t>III. Identificación de principales brechas</a:t>
            </a:r>
            <a:endParaRPr lang="es-CR" sz="3600" b="1" dirty="0"/>
          </a:p>
        </p:txBody>
      </p:sp>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pic>
        <p:nvPicPr>
          <p:cNvPr id="22" name="Gráfico 21" descr="Profesora contorno">
            <a:extLst>
              <a:ext uri="{FF2B5EF4-FFF2-40B4-BE49-F238E27FC236}">
                <a16:creationId xmlns:a16="http://schemas.microsoft.com/office/drawing/2014/main" id="{1429AE1A-1CFD-1815-08E4-6AB2D3FD4E5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25517" y="3714876"/>
            <a:ext cx="914400" cy="914400"/>
          </a:xfrm>
          <a:prstGeom prst="rect">
            <a:avLst/>
          </a:prstGeom>
        </p:spPr>
      </p:pic>
      <p:pic>
        <p:nvPicPr>
          <p:cNvPr id="42" name="Gráfico 41" descr="Diana con relleno sólido">
            <a:extLst>
              <a:ext uri="{FF2B5EF4-FFF2-40B4-BE49-F238E27FC236}">
                <a16:creationId xmlns:a16="http://schemas.microsoft.com/office/drawing/2014/main" id="{EB4ED3D3-C229-C3A0-9CB1-B1CE3BEDD72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15081" y="1683290"/>
            <a:ext cx="914400" cy="914400"/>
          </a:xfrm>
          <a:prstGeom prst="rect">
            <a:avLst/>
          </a:prstGeom>
        </p:spPr>
      </p:pic>
      <p:pic>
        <p:nvPicPr>
          <p:cNvPr id="51" name="Gráfico 50" descr="Inicio1 contorno">
            <a:extLst>
              <a:ext uri="{FF2B5EF4-FFF2-40B4-BE49-F238E27FC236}">
                <a16:creationId xmlns:a16="http://schemas.microsoft.com/office/drawing/2014/main" id="{5C6C9F3E-E0F6-3675-C80E-3A0C35CC0EA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88424" y="1550378"/>
            <a:ext cx="914400" cy="914400"/>
          </a:xfrm>
          <a:prstGeom prst="rect">
            <a:avLst/>
          </a:prstGeom>
        </p:spPr>
      </p:pic>
      <p:sp>
        <p:nvSpPr>
          <p:cNvPr id="53" name="CuadroTexto 52">
            <a:extLst>
              <a:ext uri="{FF2B5EF4-FFF2-40B4-BE49-F238E27FC236}">
                <a16:creationId xmlns:a16="http://schemas.microsoft.com/office/drawing/2014/main" id="{52D3F7A4-FF41-1326-4E04-1B43FEDE5C60}"/>
              </a:ext>
            </a:extLst>
          </p:cNvPr>
          <p:cNvSpPr txBox="1"/>
          <p:nvPr/>
        </p:nvSpPr>
        <p:spPr>
          <a:xfrm>
            <a:off x="664025" y="2618376"/>
            <a:ext cx="3151785" cy="646331"/>
          </a:xfrm>
          <a:prstGeom prst="rect">
            <a:avLst/>
          </a:prstGeom>
          <a:noFill/>
        </p:spPr>
        <p:txBody>
          <a:bodyPr wrap="square">
            <a:spAutoFit/>
          </a:bodyPr>
          <a:lstStyle/>
          <a:p>
            <a:pPr lvl="0" algn="just"/>
            <a:r>
              <a:rPr lang="es-ES" dirty="0"/>
              <a:t>Universalización progresiva de los servicios de la REDCUDI</a:t>
            </a:r>
            <a:endParaRPr lang="es-CR" dirty="0"/>
          </a:p>
        </p:txBody>
      </p:sp>
      <p:sp>
        <p:nvSpPr>
          <p:cNvPr id="55" name="CuadroTexto 54">
            <a:extLst>
              <a:ext uri="{FF2B5EF4-FFF2-40B4-BE49-F238E27FC236}">
                <a16:creationId xmlns:a16="http://schemas.microsoft.com/office/drawing/2014/main" id="{328EAAEA-7065-82DB-2BB0-4D625CBF23E7}"/>
              </a:ext>
            </a:extLst>
          </p:cNvPr>
          <p:cNvSpPr txBox="1"/>
          <p:nvPr/>
        </p:nvSpPr>
        <p:spPr>
          <a:xfrm>
            <a:off x="7557347" y="2479876"/>
            <a:ext cx="3390900" cy="923330"/>
          </a:xfrm>
          <a:prstGeom prst="rect">
            <a:avLst/>
          </a:prstGeom>
          <a:noFill/>
        </p:spPr>
        <p:txBody>
          <a:bodyPr wrap="square">
            <a:spAutoFit/>
          </a:bodyPr>
          <a:lstStyle/>
          <a:p>
            <a:pPr lvl="0" algn="just"/>
            <a:r>
              <a:rPr lang="es-ES" dirty="0"/>
              <a:t>Modelo Norma REDCUDI: Recursos necesarios para su implementación</a:t>
            </a:r>
            <a:endParaRPr lang="es-CR" dirty="0"/>
          </a:p>
        </p:txBody>
      </p:sp>
      <p:sp>
        <p:nvSpPr>
          <p:cNvPr id="57" name="CuadroTexto 56">
            <a:extLst>
              <a:ext uri="{FF2B5EF4-FFF2-40B4-BE49-F238E27FC236}">
                <a16:creationId xmlns:a16="http://schemas.microsoft.com/office/drawing/2014/main" id="{CF007F29-87BD-7690-010B-5B6CDFF4EF7A}"/>
              </a:ext>
            </a:extLst>
          </p:cNvPr>
          <p:cNvSpPr txBox="1"/>
          <p:nvPr/>
        </p:nvSpPr>
        <p:spPr>
          <a:xfrm>
            <a:off x="4359610" y="2597690"/>
            <a:ext cx="2359838" cy="923330"/>
          </a:xfrm>
          <a:prstGeom prst="rect">
            <a:avLst/>
          </a:prstGeom>
          <a:noFill/>
        </p:spPr>
        <p:txBody>
          <a:bodyPr wrap="square">
            <a:spAutoFit/>
          </a:bodyPr>
          <a:lstStyle/>
          <a:p>
            <a:pPr lvl="0" algn="just"/>
            <a:r>
              <a:rPr lang="es-ES" dirty="0"/>
              <a:t>Universalización de los servicios de educación preescolar</a:t>
            </a:r>
            <a:endParaRPr lang="es-CR" dirty="0"/>
          </a:p>
        </p:txBody>
      </p:sp>
      <p:sp>
        <p:nvSpPr>
          <p:cNvPr id="59" name="CuadroTexto 58">
            <a:extLst>
              <a:ext uri="{FF2B5EF4-FFF2-40B4-BE49-F238E27FC236}">
                <a16:creationId xmlns:a16="http://schemas.microsoft.com/office/drawing/2014/main" id="{56ED7BC6-053B-9BA2-474F-92F42A2A1FB1}"/>
              </a:ext>
            </a:extLst>
          </p:cNvPr>
          <p:cNvSpPr txBox="1"/>
          <p:nvPr/>
        </p:nvSpPr>
        <p:spPr>
          <a:xfrm>
            <a:off x="4359610" y="4760009"/>
            <a:ext cx="3151785" cy="923330"/>
          </a:xfrm>
          <a:prstGeom prst="rect">
            <a:avLst/>
          </a:prstGeom>
          <a:noFill/>
        </p:spPr>
        <p:txBody>
          <a:bodyPr wrap="square">
            <a:spAutoFit/>
          </a:bodyPr>
          <a:lstStyle/>
          <a:p>
            <a:pPr lvl="0" algn="just"/>
            <a:r>
              <a:rPr lang="es-ES" dirty="0"/>
              <a:t>Atención inclusiva de personas menores de edad con discapacidad</a:t>
            </a:r>
            <a:endParaRPr lang="es-CR" dirty="0"/>
          </a:p>
        </p:txBody>
      </p:sp>
      <p:sp>
        <p:nvSpPr>
          <p:cNvPr id="61" name="CuadroTexto 60">
            <a:extLst>
              <a:ext uri="{FF2B5EF4-FFF2-40B4-BE49-F238E27FC236}">
                <a16:creationId xmlns:a16="http://schemas.microsoft.com/office/drawing/2014/main" id="{5F302BA3-FB0B-1A3C-CE20-378DC402F071}"/>
              </a:ext>
            </a:extLst>
          </p:cNvPr>
          <p:cNvSpPr txBox="1"/>
          <p:nvPr/>
        </p:nvSpPr>
        <p:spPr>
          <a:xfrm>
            <a:off x="664025" y="4867145"/>
            <a:ext cx="3151785" cy="646331"/>
          </a:xfrm>
          <a:prstGeom prst="rect">
            <a:avLst/>
          </a:prstGeom>
          <a:noFill/>
        </p:spPr>
        <p:txBody>
          <a:bodyPr wrap="square">
            <a:spAutoFit/>
          </a:bodyPr>
          <a:lstStyle/>
          <a:p>
            <a:pPr lvl="0" algn="just"/>
            <a:r>
              <a:rPr lang="es-ES" dirty="0"/>
              <a:t>Capacitación a familias y personal de primera infancia </a:t>
            </a:r>
            <a:endParaRPr lang="es-CR" dirty="0"/>
          </a:p>
        </p:txBody>
      </p:sp>
      <p:pic>
        <p:nvPicPr>
          <p:cNvPr id="65" name="Gráfico 64" descr="Estrella de clasificación con relleno sólido">
            <a:extLst>
              <a:ext uri="{FF2B5EF4-FFF2-40B4-BE49-F238E27FC236}">
                <a16:creationId xmlns:a16="http://schemas.microsoft.com/office/drawing/2014/main" id="{FAD56A74-5F93-55B1-F380-287FC6A98F9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40424" y="1706496"/>
            <a:ext cx="914400" cy="914400"/>
          </a:xfrm>
          <a:prstGeom prst="rect">
            <a:avLst/>
          </a:prstGeom>
        </p:spPr>
      </p:pic>
      <p:pic>
        <p:nvPicPr>
          <p:cNvPr id="67" name="Gráfico 66" descr="Niños con relleno sólido">
            <a:extLst>
              <a:ext uri="{FF2B5EF4-FFF2-40B4-BE49-F238E27FC236}">
                <a16:creationId xmlns:a16="http://schemas.microsoft.com/office/drawing/2014/main" id="{E0FF8664-2785-F11F-53BF-51BB03EAAFB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864857" y="3790919"/>
            <a:ext cx="914400" cy="914400"/>
          </a:xfrm>
          <a:prstGeom prst="rect">
            <a:avLst/>
          </a:prstGeom>
        </p:spPr>
      </p:pic>
      <p:sp>
        <p:nvSpPr>
          <p:cNvPr id="69" name="CuadroTexto 68">
            <a:extLst>
              <a:ext uri="{FF2B5EF4-FFF2-40B4-BE49-F238E27FC236}">
                <a16:creationId xmlns:a16="http://schemas.microsoft.com/office/drawing/2014/main" id="{1800E2E6-B7C2-E4F2-26C1-8A023F9377DE}"/>
              </a:ext>
            </a:extLst>
          </p:cNvPr>
          <p:cNvSpPr txBox="1"/>
          <p:nvPr/>
        </p:nvSpPr>
        <p:spPr>
          <a:xfrm>
            <a:off x="7696255" y="4792107"/>
            <a:ext cx="3390900" cy="923330"/>
          </a:xfrm>
          <a:prstGeom prst="rect">
            <a:avLst/>
          </a:prstGeom>
          <a:noFill/>
        </p:spPr>
        <p:txBody>
          <a:bodyPr wrap="square">
            <a:spAutoFit/>
          </a:bodyPr>
          <a:lstStyle/>
          <a:p>
            <a:pPr lvl="0" algn="just"/>
            <a:r>
              <a:rPr lang="es-ES" dirty="0"/>
              <a:t>Sostenibilidad de la inversión en primera infancia en la actual coyuntura económica</a:t>
            </a:r>
            <a:endParaRPr lang="es-CR" dirty="0"/>
          </a:p>
        </p:txBody>
      </p:sp>
      <p:pic>
        <p:nvPicPr>
          <p:cNvPr id="71" name="Gráfico 70" descr="Hombre cambiando a bebé contorno">
            <a:extLst>
              <a:ext uri="{FF2B5EF4-FFF2-40B4-BE49-F238E27FC236}">
                <a16:creationId xmlns:a16="http://schemas.microsoft.com/office/drawing/2014/main" id="{922A1EBB-C747-5E61-E84B-4DDA3971E1A7}"/>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338397" y="3790919"/>
            <a:ext cx="914400" cy="914400"/>
          </a:xfrm>
          <a:prstGeom prst="rect">
            <a:avLst/>
          </a:prstGeom>
        </p:spPr>
      </p:pic>
    </p:spTree>
    <p:extLst>
      <p:ext uri="{BB962C8B-B14F-4D97-AF65-F5344CB8AC3E}">
        <p14:creationId xmlns:p14="http://schemas.microsoft.com/office/powerpoint/2010/main" val="145406489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A4B9391-FCF0-4F96-A138-BF33012592E0}"/>
              </a:ext>
            </a:extLst>
          </p:cNvPr>
          <p:cNvSpPr txBox="1">
            <a:spLocks/>
          </p:cNvSpPr>
          <p:nvPr/>
        </p:nvSpPr>
        <p:spPr>
          <a:xfrm>
            <a:off x="785192" y="246607"/>
            <a:ext cx="4177145" cy="523221"/>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4ADA8"/>
                </a:solidFill>
                <a:latin typeface=" century gothic"/>
                <a:ea typeface="+mj-ea"/>
                <a:cs typeface="+mj-cs"/>
              </a:defRPr>
            </a:lvl1pPr>
          </a:lstStyle>
          <a:p>
            <a:pPr algn="ctr"/>
            <a:r>
              <a:rPr lang="es-CR" sz="2800" dirty="0"/>
              <a:t>¿Hacia dónde vamos?</a:t>
            </a:r>
          </a:p>
        </p:txBody>
      </p:sp>
      <p:sp>
        <p:nvSpPr>
          <p:cNvPr id="5" name="Rectangle 1">
            <a:extLst>
              <a:ext uri="{FF2B5EF4-FFF2-40B4-BE49-F238E27FC236}">
                <a16:creationId xmlns:a16="http://schemas.microsoft.com/office/drawing/2014/main" id="{CD2D884C-791D-4DE6-AC61-2B52102BDCCB}"/>
              </a:ext>
            </a:extLst>
          </p:cNvPr>
          <p:cNvSpPr>
            <a:spLocks noChangeArrowheads="1"/>
          </p:cNvSpPr>
          <p:nvPr/>
        </p:nvSpPr>
        <p:spPr bwMode="auto">
          <a:xfrm>
            <a:off x="649357" y="1110546"/>
            <a:ext cx="1094689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es-ES" sz="2800" dirty="0">
                <a:latin typeface="Calibri" pitchFamily="34" charset="0"/>
                <a:cs typeface="Calibri" pitchFamily="34" charset="0"/>
              </a:rPr>
              <a:t>Modelo de Certificación y Reconocimiento de Calidad de los Servicios: próximo salto cualitativo en la calidad de los servicios</a:t>
            </a:r>
            <a:endParaRPr lang="es-ES" sz="2800" dirty="0">
              <a:latin typeface="+mj-lt"/>
            </a:endParaRPr>
          </a:p>
        </p:txBody>
      </p:sp>
      <p:pic>
        <p:nvPicPr>
          <p:cNvPr id="6" name="Imagen 5">
            <a:extLst>
              <a:ext uri="{FF2B5EF4-FFF2-40B4-BE49-F238E27FC236}">
                <a16:creationId xmlns:a16="http://schemas.microsoft.com/office/drawing/2014/main" id="{9144E396-A620-4163-A532-8E557E4FF2C0}"/>
              </a:ext>
            </a:extLst>
          </p:cNvPr>
          <p:cNvPicPr>
            <a:picLocks noChangeAspect="1"/>
          </p:cNvPicPr>
          <p:nvPr/>
        </p:nvPicPr>
        <p:blipFill>
          <a:blip r:embed="rId2"/>
          <a:stretch>
            <a:fillRect/>
          </a:stretch>
        </p:blipFill>
        <p:spPr>
          <a:xfrm>
            <a:off x="649357" y="2099028"/>
            <a:ext cx="10946898" cy="4357066"/>
          </a:xfrm>
          <a:prstGeom prst="rect">
            <a:avLst/>
          </a:prstGeom>
        </p:spPr>
      </p:pic>
    </p:spTree>
    <p:extLst>
      <p:ext uri="{BB962C8B-B14F-4D97-AF65-F5344CB8AC3E}">
        <p14:creationId xmlns:p14="http://schemas.microsoft.com/office/powerpoint/2010/main" val="3815374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FA2F140-2EC5-449F-AEFE-38C92792ACF4}"/>
              </a:ext>
            </a:extLst>
          </p:cNvPr>
          <p:cNvSpPr/>
          <p:nvPr/>
        </p:nvSpPr>
        <p:spPr>
          <a:xfrm>
            <a:off x="0" y="-96251"/>
            <a:ext cx="12192000" cy="1226311"/>
          </a:xfrm>
          <a:prstGeom prst="rect">
            <a:avLst/>
          </a:prstGeom>
          <a:solidFill>
            <a:srgbClr val="38D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3600" b="1"/>
              <a:t>IV. Posibles fuentes para financiar brechas identificadas </a:t>
            </a:r>
            <a:endParaRPr lang="es-CR" sz="3600" b="1" dirty="0"/>
          </a:p>
        </p:txBody>
      </p:sp>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a:extLst>
              <a:ext uri="{FF2B5EF4-FFF2-40B4-BE49-F238E27FC236}">
                <a16:creationId xmlns:a16="http://schemas.microsoft.com/office/drawing/2014/main" id="{9D6E3502-CF2A-719D-9A55-202922C552E6}"/>
              </a:ext>
            </a:extLst>
          </p:cNvPr>
          <p:cNvGraphicFramePr/>
          <p:nvPr>
            <p:extLst>
              <p:ext uri="{D42A27DB-BD31-4B8C-83A1-F6EECF244321}">
                <p14:modId xmlns:p14="http://schemas.microsoft.com/office/powerpoint/2010/main" val="1579978410"/>
              </p:ext>
            </p:extLst>
          </p:nvPr>
        </p:nvGraphicFramePr>
        <p:xfrm>
          <a:off x="1856635" y="120818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43439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FA2F140-2EC5-449F-AEFE-38C92792ACF4}"/>
              </a:ext>
            </a:extLst>
          </p:cNvPr>
          <p:cNvSpPr/>
          <p:nvPr/>
        </p:nvSpPr>
        <p:spPr>
          <a:xfrm>
            <a:off x="0" y="-96251"/>
            <a:ext cx="12192000" cy="1226311"/>
          </a:xfrm>
          <a:prstGeom prst="rect">
            <a:avLst/>
          </a:prstGeom>
          <a:solidFill>
            <a:srgbClr val="38D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R" sz="3600" b="1"/>
              <a:t>V. Consideraciones finales sobre arreglos necesarios y desafíos para alcanzar el financiamiento sostenible  </a:t>
            </a:r>
            <a:endParaRPr lang="es-CR" sz="3600" b="1" dirty="0"/>
          </a:p>
        </p:txBody>
      </p:sp>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a:extLst>
              <a:ext uri="{FF2B5EF4-FFF2-40B4-BE49-F238E27FC236}">
                <a16:creationId xmlns:a16="http://schemas.microsoft.com/office/drawing/2014/main" id="{36E97CA4-2D81-E70F-A081-8A6D0C60A0C6}"/>
              </a:ext>
            </a:extLst>
          </p:cNvPr>
          <p:cNvGraphicFramePr/>
          <p:nvPr>
            <p:extLst>
              <p:ext uri="{D42A27DB-BD31-4B8C-83A1-F6EECF244321}">
                <p14:modId xmlns:p14="http://schemas.microsoft.com/office/powerpoint/2010/main" val="3381120075"/>
              </p:ext>
            </p:extLst>
          </p:nvPr>
        </p:nvGraphicFramePr>
        <p:xfrm>
          <a:off x="315932" y="1546384"/>
          <a:ext cx="1175915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364302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371" y="2305365"/>
            <a:ext cx="2247265" cy="224726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13A2F565-E4FF-408C-B054-79FD83FF050C}"/>
              </a:ext>
            </a:extLst>
          </p:cNvPr>
          <p:cNvSpPr txBox="1">
            <a:spLocks/>
          </p:cNvSpPr>
          <p:nvPr/>
        </p:nvSpPr>
        <p:spPr>
          <a:xfrm>
            <a:off x="2355273" y="564256"/>
            <a:ext cx="8920893" cy="1384344"/>
          </a:xfrm>
          <a:prstGeom prst="rect">
            <a:avLst/>
          </a:prstGeom>
          <a:solidFill>
            <a:srgbClr val="38D0CC"/>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NI" b="0" i="0" dirty="0">
                <a:solidFill>
                  <a:srgbClr val="000000"/>
                </a:solidFill>
                <a:effectLst/>
                <a:latin typeface="Arial" panose="020B0604020202020204" pitchFamily="34" charset="0"/>
              </a:rPr>
              <a:t> </a:t>
            </a:r>
            <a:r>
              <a:rPr lang="es-ES" sz="2000" b="1" i="0" dirty="0">
                <a:solidFill>
                  <a:srgbClr val="000000"/>
                </a:solidFill>
                <a:effectLst/>
                <a:latin typeface="Arial" panose="020B0604020202020204" pitchFamily="34" charset="0"/>
              </a:rPr>
              <a:t>Taller Construyendo una agenda regional compartida: el financiamiento de los servicios de educación y cuidado de la primera infancia en América Latina</a:t>
            </a:r>
            <a:endParaRPr lang="en-US" sz="2000" b="1" dirty="0">
              <a:solidFill>
                <a:schemeClr val="bg1"/>
              </a:solidFill>
            </a:endParaRPr>
          </a:p>
        </p:txBody>
      </p:sp>
      <p:sp>
        <p:nvSpPr>
          <p:cNvPr id="29" name="Subtitle 2">
            <a:extLst>
              <a:ext uri="{FF2B5EF4-FFF2-40B4-BE49-F238E27FC236}">
                <a16:creationId xmlns:a16="http://schemas.microsoft.com/office/drawing/2014/main" id="{3E980932-CD49-4FE1-8F8C-AB5A632821A2}"/>
              </a:ext>
            </a:extLst>
          </p:cNvPr>
          <p:cNvSpPr txBox="1">
            <a:spLocks/>
          </p:cNvSpPr>
          <p:nvPr/>
        </p:nvSpPr>
        <p:spPr>
          <a:xfrm>
            <a:off x="5363839" y="3161637"/>
            <a:ext cx="6828161" cy="10489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s-ES" sz="2400" i="1" dirty="0">
              <a:effectLst>
                <a:outerShdw blurRad="38100" dist="38100" dir="2700000" algn="tl">
                  <a:srgbClr val="000000">
                    <a:alpha val="43137"/>
                  </a:srgbClr>
                </a:outerShdw>
              </a:effectLst>
            </a:endParaRPr>
          </a:p>
          <a:p>
            <a:pPr marL="0" indent="0" algn="ctr">
              <a:buNone/>
            </a:pPr>
            <a:endParaRPr lang="en-US" dirty="0"/>
          </a:p>
        </p:txBody>
      </p:sp>
      <p:sp>
        <p:nvSpPr>
          <p:cNvPr id="8" name="CuadroTexto 7">
            <a:extLst>
              <a:ext uri="{FF2B5EF4-FFF2-40B4-BE49-F238E27FC236}">
                <a16:creationId xmlns:a16="http://schemas.microsoft.com/office/drawing/2014/main" id="{CC9E44AE-95BB-4CA9-9219-F6154BD464A2}"/>
              </a:ext>
            </a:extLst>
          </p:cNvPr>
          <p:cNvSpPr txBox="1"/>
          <p:nvPr/>
        </p:nvSpPr>
        <p:spPr>
          <a:xfrm>
            <a:off x="8823912" y="5242200"/>
            <a:ext cx="2381548" cy="369332"/>
          </a:xfrm>
          <a:prstGeom prst="rect">
            <a:avLst/>
          </a:prstGeom>
          <a:noFill/>
        </p:spPr>
        <p:txBody>
          <a:bodyPr wrap="square" rtlCol="0">
            <a:spAutoFit/>
          </a:bodyPr>
          <a:lstStyle/>
          <a:p>
            <a:r>
              <a:rPr lang="es-CR" dirty="0"/>
              <a:t>Setiembre, 2022</a:t>
            </a:r>
          </a:p>
        </p:txBody>
      </p:sp>
      <p:sp>
        <p:nvSpPr>
          <p:cNvPr id="2" name="CuadroTexto 1">
            <a:extLst>
              <a:ext uri="{FF2B5EF4-FFF2-40B4-BE49-F238E27FC236}">
                <a16:creationId xmlns:a16="http://schemas.microsoft.com/office/drawing/2014/main" id="{93A62D4F-A5DB-6338-63E5-6FCF9B5F22D1}"/>
              </a:ext>
            </a:extLst>
          </p:cNvPr>
          <p:cNvSpPr txBox="1"/>
          <p:nvPr/>
        </p:nvSpPr>
        <p:spPr>
          <a:xfrm>
            <a:off x="3449783" y="2828834"/>
            <a:ext cx="7549293" cy="1200329"/>
          </a:xfrm>
          <a:prstGeom prst="rect">
            <a:avLst/>
          </a:prstGeom>
          <a:noFill/>
        </p:spPr>
        <p:txBody>
          <a:bodyPr wrap="square" rtlCol="0">
            <a:spAutoFit/>
          </a:bodyPr>
          <a:lstStyle/>
          <a:p>
            <a:pPr algn="ctr"/>
            <a:r>
              <a:rPr lang="es-ES" sz="3600" dirty="0"/>
              <a:t>Información de prestaciones básicas en Costa Rica</a:t>
            </a:r>
            <a:endParaRPr lang="es-CR" sz="3600" dirty="0"/>
          </a:p>
        </p:txBody>
      </p:sp>
    </p:spTree>
    <p:extLst>
      <p:ext uri="{BB962C8B-B14F-4D97-AF65-F5344CB8AC3E}">
        <p14:creationId xmlns:p14="http://schemas.microsoft.com/office/powerpoint/2010/main" val="159949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FA2F140-2EC5-449F-AEFE-38C92792ACF4}"/>
              </a:ext>
            </a:extLst>
          </p:cNvPr>
          <p:cNvSpPr/>
          <p:nvPr/>
        </p:nvSpPr>
        <p:spPr>
          <a:xfrm>
            <a:off x="0" y="-96251"/>
            <a:ext cx="12192000" cy="1226311"/>
          </a:xfrm>
          <a:prstGeom prst="rect">
            <a:avLst/>
          </a:prstGeom>
          <a:solidFill>
            <a:srgbClr val="38D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sz="3600" b="1"/>
              <a:t>I. M</a:t>
            </a:r>
            <a:r>
              <a:rPr lang="es-CR" sz="3600" b="1"/>
              <a:t>arco programático de prestaciones en primera infancia</a:t>
            </a:r>
            <a:endParaRPr lang="es-CR" sz="3600" b="1" dirty="0"/>
          </a:p>
        </p:txBody>
      </p:sp>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a:extLst>
              <a:ext uri="{FF2B5EF4-FFF2-40B4-BE49-F238E27FC236}">
                <a16:creationId xmlns:a16="http://schemas.microsoft.com/office/drawing/2014/main" id="{97E09D75-C614-8C92-D80D-950900DE51AE}"/>
              </a:ext>
            </a:extLst>
          </p:cNvPr>
          <p:cNvGraphicFramePr/>
          <p:nvPr>
            <p:extLst>
              <p:ext uri="{D42A27DB-BD31-4B8C-83A1-F6EECF244321}">
                <p14:modId xmlns:p14="http://schemas.microsoft.com/office/powerpoint/2010/main" val="1083387377"/>
              </p:ext>
            </p:extLst>
          </p:nvPr>
        </p:nvGraphicFramePr>
        <p:xfrm>
          <a:off x="125260" y="1130060"/>
          <a:ext cx="11596809" cy="57279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16047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5FA2F140-2EC5-449F-AEFE-38C92792ACF4}"/>
              </a:ext>
            </a:extLst>
          </p:cNvPr>
          <p:cNvSpPr/>
          <p:nvPr/>
        </p:nvSpPr>
        <p:spPr>
          <a:xfrm>
            <a:off x="0" y="-96251"/>
            <a:ext cx="12192000" cy="1226311"/>
          </a:xfrm>
          <a:prstGeom prst="rect">
            <a:avLst/>
          </a:prstGeom>
          <a:solidFill>
            <a:srgbClr val="38D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sz="3600" dirty="0">
                <a:solidFill>
                  <a:schemeClr val="bg1"/>
                </a:solidFill>
                <a:latin typeface="Calibri" panose="020F0502020204030204" pitchFamily="34" charset="0"/>
              </a:rPr>
              <a:t>II. </a:t>
            </a:r>
            <a:r>
              <a:rPr lang="es-ES" sz="3600" b="0" i="0" dirty="0">
                <a:solidFill>
                  <a:schemeClr val="bg1"/>
                </a:solidFill>
                <a:effectLst/>
                <a:latin typeface="Calibri" panose="020F0502020204030204" pitchFamily="34" charset="0"/>
              </a:rPr>
              <a:t>Principales respuestas en prestaciones y servicios</a:t>
            </a:r>
            <a:endParaRPr lang="es-CR" sz="3600" b="1" dirty="0">
              <a:solidFill>
                <a:schemeClr val="bg1"/>
              </a:solidFill>
            </a:endParaRPr>
          </a:p>
        </p:txBody>
      </p:sp>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8">
            <a:extLst>
              <a:ext uri="{FF2B5EF4-FFF2-40B4-BE49-F238E27FC236}">
                <a16:creationId xmlns:a16="http://schemas.microsoft.com/office/drawing/2014/main" id="{6D051B72-905F-C688-9069-2ACD8102A7A9}"/>
              </a:ext>
            </a:extLst>
          </p:cNvPr>
          <p:cNvGraphicFramePr>
            <a:graphicFrameLocks noGrp="1"/>
          </p:cNvGraphicFramePr>
          <p:nvPr>
            <p:extLst>
              <p:ext uri="{D42A27DB-BD31-4B8C-83A1-F6EECF244321}">
                <p14:modId xmlns:p14="http://schemas.microsoft.com/office/powerpoint/2010/main" val="4214238592"/>
              </p:ext>
            </p:extLst>
          </p:nvPr>
        </p:nvGraphicFramePr>
        <p:xfrm>
          <a:off x="291547" y="1165838"/>
          <a:ext cx="11648664" cy="5669280"/>
        </p:xfrm>
        <a:graphic>
          <a:graphicData uri="http://schemas.openxmlformats.org/drawingml/2006/table">
            <a:tbl>
              <a:tblPr firstRow="1" bandRow="1">
                <a:tableStyleId>{5C22544A-7EE6-4342-B048-85BDC9FD1C3A}</a:tableStyleId>
              </a:tblPr>
              <a:tblGrid>
                <a:gridCol w="1941444">
                  <a:extLst>
                    <a:ext uri="{9D8B030D-6E8A-4147-A177-3AD203B41FA5}">
                      <a16:colId xmlns:a16="http://schemas.microsoft.com/office/drawing/2014/main" val="3948118019"/>
                    </a:ext>
                  </a:extLst>
                </a:gridCol>
                <a:gridCol w="1941444">
                  <a:extLst>
                    <a:ext uri="{9D8B030D-6E8A-4147-A177-3AD203B41FA5}">
                      <a16:colId xmlns:a16="http://schemas.microsoft.com/office/drawing/2014/main" val="1821967995"/>
                    </a:ext>
                  </a:extLst>
                </a:gridCol>
                <a:gridCol w="1941444">
                  <a:extLst>
                    <a:ext uri="{9D8B030D-6E8A-4147-A177-3AD203B41FA5}">
                      <a16:colId xmlns:a16="http://schemas.microsoft.com/office/drawing/2014/main" val="964287737"/>
                    </a:ext>
                  </a:extLst>
                </a:gridCol>
                <a:gridCol w="1941444">
                  <a:extLst>
                    <a:ext uri="{9D8B030D-6E8A-4147-A177-3AD203B41FA5}">
                      <a16:colId xmlns:a16="http://schemas.microsoft.com/office/drawing/2014/main" val="2067212882"/>
                    </a:ext>
                  </a:extLst>
                </a:gridCol>
                <a:gridCol w="1941444">
                  <a:extLst>
                    <a:ext uri="{9D8B030D-6E8A-4147-A177-3AD203B41FA5}">
                      <a16:colId xmlns:a16="http://schemas.microsoft.com/office/drawing/2014/main" val="940291268"/>
                    </a:ext>
                  </a:extLst>
                </a:gridCol>
                <a:gridCol w="1941444">
                  <a:extLst>
                    <a:ext uri="{9D8B030D-6E8A-4147-A177-3AD203B41FA5}">
                      <a16:colId xmlns:a16="http://schemas.microsoft.com/office/drawing/2014/main" val="2707272429"/>
                    </a:ext>
                  </a:extLst>
                </a:gridCol>
              </a:tblGrid>
              <a:tr h="798460">
                <a:tc>
                  <a:txBody>
                    <a:bodyPr/>
                    <a:lstStyle/>
                    <a:p>
                      <a:r>
                        <a:rPr lang="es-ES" dirty="0"/>
                        <a:t>Prestación</a:t>
                      </a:r>
                      <a:endParaRPr lang="es-CR" dirty="0"/>
                    </a:p>
                  </a:txBody>
                  <a:tcPr/>
                </a:tc>
                <a:tc>
                  <a:txBody>
                    <a:bodyPr/>
                    <a:lstStyle/>
                    <a:p>
                      <a:r>
                        <a:rPr lang="es-ES" dirty="0"/>
                        <a:t>Población alcanzada</a:t>
                      </a:r>
                      <a:endParaRPr lang="es-CR" dirty="0"/>
                    </a:p>
                  </a:txBody>
                  <a:tcPr/>
                </a:tc>
                <a:tc>
                  <a:txBody>
                    <a:bodyPr/>
                    <a:lstStyle/>
                    <a:p>
                      <a:r>
                        <a:rPr lang="es-ES" dirty="0"/>
                        <a:t>Metas a alcanzar</a:t>
                      </a:r>
                      <a:endParaRPr lang="es-CR" dirty="0"/>
                    </a:p>
                  </a:txBody>
                  <a:tcPr/>
                </a:tc>
                <a:tc>
                  <a:txBody>
                    <a:bodyPr/>
                    <a:lstStyle/>
                    <a:p>
                      <a:r>
                        <a:rPr lang="es-ES" dirty="0"/>
                        <a:t>Financiamiento existente</a:t>
                      </a:r>
                      <a:endParaRPr lang="es-CR" dirty="0"/>
                    </a:p>
                  </a:txBody>
                  <a:tcPr/>
                </a:tc>
                <a:tc>
                  <a:txBody>
                    <a:bodyPr/>
                    <a:lstStyle/>
                    <a:p>
                      <a:r>
                        <a:rPr lang="es-ES" dirty="0"/>
                        <a:t>Necesidades de financiamiento adicional</a:t>
                      </a:r>
                      <a:endParaRPr lang="es-CR" dirty="0"/>
                    </a:p>
                  </a:txBody>
                  <a:tcPr/>
                </a:tc>
                <a:tc>
                  <a:txBody>
                    <a:bodyPr/>
                    <a:lstStyle/>
                    <a:p>
                      <a:r>
                        <a:rPr lang="es-ES" dirty="0"/>
                        <a:t>Comentarios y aclaraciones</a:t>
                      </a:r>
                      <a:endParaRPr lang="es-CR" dirty="0"/>
                    </a:p>
                  </a:txBody>
                  <a:tcPr/>
                </a:tc>
                <a:extLst>
                  <a:ext uri="{0D108BD9-81ED-4DB2-BD59-A6C34878D82A}">
                    <a16:rowId xmlns:a16="http://schemas.microsoft.com/office/drawing/2014/main" val="1075793702"/>
                  </a:ext>
                </a:extLst>
              </a:tr>
              <a:tr h="4391532">
                <a:tc>
                  <a:txBody>
                    <a:bodyPr/>
                    <a:lstStyle/>
                    <a:p>
                      <a:pPr algn="just"/>
                      <a:r>
                        <a:rPr lang="es-AR" sz="1800" kern="1200" dirty="0">
                          <a:solidFill>
                            <a:schemeClr val="dk1"/>
                          </a:solidFill>
                          <a:effectLst/>
                          <a:latin typeface="+mn-lt"/>
                          <a:ea typeface="+mn-ea"/>
                          <a:cs typeface="+mn-cs"/>
                        </a:rPr>
                        <a:t>Espacios de cuidado para niños y niñas en edad maternal, que están reglamentados y cuentan con estándares de calidad y supervisión, “Estándares esenciales de calidad de la REDCUDI”</a:t>
                      </a:r>
                      <a:endParaRPr lang="es-CR" dirty="0"/>
                    </a:p>
                  </a:txBody>
                  <a:tcPr/>
                </a:tc>
                <a:tc>
                  <a:txBody>
                    <a:bodyPr/>
                    <a:lstStyle/>
                    <a:p>
                      <a:pPr algn="just"/>
                      <a:r>
                        <a:rPr lang="es-AR" sz="1800" kern="1200" dirty="0">
                          <a:solidFill>
                            <a:schemeClr val="dk1"/>
                          </a:solidFill>
                          <a:effectLst/>
                          <a:latin typeface="+mn-lt"/>
                          <a:ea typeface="+mn-ea"/>
                          <a:cs typeface="+mn-cs"/>
                        </a:rPr>
                        <a:t>1 294 centros de cuidado y desarrollo infantil que atienden 67 882 niñas y niños beneficiarios de la REDCUDI</a:t>
                      </a:r>
                      <a:endParaRPr lang="es-CR" dirty="0"/>
                    </a:p>
                  </a:txBody>
                  <a:tcPr/>
                </a:tc>
                <a:tc>
                  <a:txBody>
                    <a:bodyPr/>
                    <a:lstStyle/>
                    <a:p>
                      <a:pPr algn="just"/>
                      <a:r>
                        <a:rPr lang="es-AR" sz="1800" kern="1200" dirty="0">
                          <a:solidFill>
                            <a:schemeClr val="dk1"/>
                          </a:solidFill>
                          <a:effectLst/>
                          <a:latin typeface="+mn-lt"/>
                          <a:ea typeface="+mn-ea"/>
                          <a:cs typeface="+mn-cs"/>
                        </a:rPr>
                        <a:t>Implementación del Modelo de Certificación y Reconocimiento de Calidad de los Servicios “Modelo Norma REDCUDI” </a:t>
                      </a:r>
                      <a:endParaRPr lang="es-CR" dirty="0"/>
                    </a:p>
                  </a:txBody>
                  <a:tcPr/>
                </a:tc>
                <a:tc>
                  <a:txBody>
                    <a:bodyPr/>
                    <a:lstStyle/>
                    <a:p>
                      <a:pPr algn="just"/>
                      <a:r>
                        <a:rPr lang="es-AR" sz="1800" kern="1200" dirty="0">
                          <a:solidFill>
                            <a:schemeClr val="dk1"/>
                          </a:solidFill>
                          <a:effectLst/>
                          <a:latin typeface="+mn-lt"/>
                          <a:ea typeface="+mn-ea"/>
                          <a:cs typeface="+mn-cs"/>
                        </a:rPr>
                        <a:t>Los estándares esenciales de calidad de la REDCUDI se establecieron con base en la normativa existente por parte del personal de las instituciones que conforman la REDCUDI, por lo que no implica una erogación adicional de recursos. </a:t>
                      </a:r>
                      <a:endParaRPr lang="es-CR" dirty="0"/>
                    </a:p>
                  </a:txBody>
                  <a:tcPr/>
                </a:tc>
                <a:tc>
                  <a:txBody>
                    <a:bodyPr/>
                    <a:lstStyle/>
                    <a:p>
                      <a:pPr algn="just"/>
                      <a:r>
                        <a:rPr lang="es-AR" sz="1800" kern="1200" dirty="0">
                          <a:solidFill>
                            <a:schemeClr val="dk1"/>
                          </a:solidFill>
                          <a:effectLst/>
                          <a:latin typeface="+mn-lt"/>
                          <a:ea typeface="+mn-ea"/>
                          <a:cs typeface="+mn-cs"/>
                        </a:rPr>
                        <a:t>$20 000 anuales</a:t>
                      </a:r>
                      <a:endParaRPr lang="es-CR" dirty="0"/>
                    </a:p>
                  </a:txBody>
                  <a:tcPr/>
                </a:tc>
                <a:tc>
                  <a:txBody>
                    <a:bodyPr/>
                    <a:lstStyle/>
                    <a:p>
                      <a:pPr algn="just"/>
                      <a:r>
                        <a:rPr lang="es-AR" sz="1800" kern="1200" dirty="0">
                          <a:solidFill>
                            <a:schemeClr val="dk1"/>
                          </a:solidFill>
                          <a:effectLst/>
                          <a:latin typeface="+mn-lt"/>
                          <a:ea typeface="+mn-ea"/>
                          <a:cs typeface="+mn-cs"/>
                        </a:rPr>
                        <a:t>Se indica una estimación de un escenario posible en donde se requiere de viáticos y vehículos institucionales para la implementación de la evaluación de segunda parte propia del Modelo Norma REDCUDI.</a:t>
                      </a:r>
                      <a:endParaRPr lang="es-CR" sz="1800" kern="1200" dirty="0">
                        <a:solidFill>
                          <a:schemeClr val="dk1"/>
                        </a:solidFill>
                        <a:effectLst/>
                        <a:latin typeface="+mn-lt"/>
                        <a:ea typeface="+mn-ea"/>
                        <a:cs typeface="+mn-cs"/>
                      </a:endParaRPr>
                    </a:p>
                  </a:txBody>
                  <a:tcPr/>
                </a:tc>
                <a:extLst>
                  <a:ext uri="{0D108BD9-81ED-4DB2-BD59-A6C34878D82A}">
                    <a16:rowId xmlns:a16="http://schemas.microsoft.com/office/drawing/2014/main" val="1855961499"/>
                  </a:ext>
                </a:extLst>
              </a:tr>
            </a:tbl>
          </a:graphicData>
        </a:graphic>
      </p:graphicFrame>
    </p:spTree>
    <p:extLst>
      <p:ext uri="{BB962C8B-B14F-4D97-AF65-F5344CB8AC3E}">
        <p14:creationId xmlns:p14="http://schemas.microsoft.com/office/powerpoint/2010/main" val="2701462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4888983" y="1545629"/>
          <a:ext cx="5344760" cy="5207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half" idx="2"/>
          </p:nvPr>
        </p:nvSpPr>
        <p:spPr>
          <a:xfrm>
            <a:off x="783771" y="3505200"/>
            <a:ext cx="3714524" cy="682172"/>
          </a:xfrm>
        </p:spPr>
        <p:txBody>
          <a:bodyPr>
            <a:normAutofit/>
          </a:bodyPr>
          <a:lstStyle/>
          <a:p>
            <a:r>
              <a:rPr lang="es-CR" sz="3200" dirty="0">
                <a:solidFill>
                  <a:srgbClr val="006666"/>
                </a:solidFill>
                <a:latin typeface="Arial Black" pitchFamily="34" charset="0"/>
              </a:rPr>
              <a:t>Dimensiones</a:t>
            </a:r>
            <a:r>
              <a:rPr lang="es-CR" sz="4000" dirty="0">
                <a:latin typeface="Times New Roman"/>
                <a:cs typeface="Times New Roman"/>
              </a:rPr>
              <a:t>→</a:t>
            </a:r>
            <a:endParaRPr lang="es-ES" sz="4000" dirty="0"/>
          </a:p>
        </p:txBody>
      </p:sp>
      <p:sp>
        <p:nvSpPr>
          <p:cNvPr id="7" name="Título 1">
            <a:extLst>
              <a:ext uri="{FF2B5EF4-FFF2-40B4-BE49-F238E27FC236}">
                <a16:creationId xmlns:a16="http://schemas.microsoft.com/office/drawing/2014/main" id="{D419A640-2DC4-4CAE-963E-3744DEA0DE21}"/>
              </a:ext>
            </a:extLst>
          </p:cNvPr>
          <p:cNvSpPr txBox="1">
            <a:spLocks/>
          </p:cNvSpPr>
          <p:nvPr/>
        </p:nvSpPr>
        <p:spPr>
          <a:xfrm>
            <a:off x="838200" y="552950"/>
            <a:ext cx="4177145" cy="523221"/>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4ADA8"/>
                </a:solidFill>
                <a:latin typeface=" century gothic"/>
                <a:ea typeface="+mj-ea"/>
                <a:cs typeface="+mj-cs"/>
              </a:defRPr>
            </a:lvl1pPr>
          </a:lstStyle>
          <a:p>
            <a:pPr algn="ctr"/>
            <a:r>
              <a:rPr lang="es-CR" sz="2800" dirty="0"/>
              <a:t>¿En dónde estamos?</a:t>
            </a:r>
          </a:p>
        </p:txBody>
      </p:sp>
      <p:sp>
        <p:nvSpPr>
          <p:cNvPr id="8" name="Rectangle 1">
            <a:extLst>
              <a:ext uri="{FF2B5EF4-FFF2-40B4-BE49-F238E27FC236}">
                <a16:creationId xmlns:a16="http://schemas.microsoft.com/office/drawing/2014/main" id="{1F7850C4-9B06-487F-A66C-324593FAA4AC}"/>
              </a:ext>
            </a:extLst>
          </p:cNvPr>
          <p:cNvSpPr>
            <a:spLocks noChangeArrowheads="1"/>
          </p:cNvSpPr>
          <p:nvPr/>
        </p:nvSpPr>
        <p:spPr bwMode="auto">
          <a:xfrm>
            <a:off x="1430362" y="1057017"/>
            <a:ext cx="716996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es-ES" sz="2800" dirty="0">
                <a:latin typeface="Calibri" pitchFamily="34" charset="0"/>
                <a:cs typeface="Calibri" pitchFamily="34" charset="0"/>
              </a:rPr>
              <a:t>Estándares esenciales de calidad</a:t>
            </a:r>
            <a:endParaRPr lang="es-ES" sz="2800" dirty="0">
              <a:latin typeface="+mj-lt"/>
            </a:endParaRPr>
          </a:p>
        </p:txBody>
      </p:sp>
    </p:spTree>
    <p:extLst>
      <p:ext uri="{BB962C8B-B14F-4D97-AF65-F5344CB8AC3E}">
        <p14:creationId xmlns:p14="http://schemas.microsoft.com/office/powerpoint/2010/main" val="3108126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8">
            <a:extLst>
              <a:ext uri="{FF2B5EF4-FFF2-40B4-BE49-F238E27FC236}">
                <a16:creationId xmlns:a16="http://schemas.microsoft.com/office/drawing/2014/main" id="{6D051B72-905F-C688-9069-2ACD8102A7A9}"/>
              </a:ext>
            </a:extLst>
          </p:cNvPr>
          <p:cNvGraphicFramePr>
            <a:graphicFrameLocks noGrp="1"/>
          </p:cNvGraphicFramePr>
          <p:nvPr>
            <p:extLst>
              <p:ext uri="{D42A27DB-BD31-4B8C-83A1-F6EECF244321}">
                <p14:modId xmlns:p14="http://schemas.microsoft.com/office/powerpoint/2010/main" val="2890415393"/>
              </p:ext>
            </p:extLst>
          </p:nvPr>
        </p:nvGraphicFramePr>
        <p:xfrm>
          <a:off x="192156" y="762000"/>
          <a:ext cx="11807688" cy="5639184"/>
        </p:xfrm>
        <a:graphic>
          <a:graphicData uri="http://schemas.openxmlformats.org/drawingml/2006/table">
            <a:tbl>
              <a:tblPr firstRow="1" bandRow="1">
                <a:tableStyleId>{5C22544A-7EE6-4342-B048-85BDC9FD1C3A}</a:tableStyleId>
              </a:tblPr>
              <a:tblGrid>
                <a:gridCol w="1967948">
                  <a:extLst>
                    <a:ext uri="{9D8B030D-6E8A-4147-A177-3AD203B41FA5}">
                      <a16:colId xmlns:a16="http://schemas.microsoft.com/office/drawing/2014/main" val="3948118019"/>
                    </a:ext>
                  </a:extLst>
                </a:gridCol>
                <a:gridCol w="1967948">
                  <a:extLst>
                    <a:ext uri="{9D8B030D-6E8A-4147-A177-3AD203B41FA5}">
                      <a16:colId xmlns:a16="http://schemas.microsoft.com/office/drawing/2014/main" val="1821967995"/>
                    </a:ext>
                  </a:extLst>
                </a:gridCol>
                <a:gridCol w="1967948">
                  <a:extLst>
                    <a:ext uri="{9D8B030D-6E8A-4147-A177-3AD203B41FA5}">
                      <a16:colId xmlns:a16="http://schemas.microsoft.com/office/drawing/2014/main" val="964287737"/>
                    </a:ext>
                  </a:extLst>
                </a:gridCol>
                <a:gridCol w="1967948">
                  <a:extLst>
                    <a:ext uri="{9D8B030D-6E8A-4147-A177-3AD203B41FA5}">
                      <a16:colId xmlns:a16="http://schemas.microsoft.com/office/drawing/2014/main" val="2067212882"/>
                    </a:ext>
                  </a:extLst>
                </a:gridCol>
                <a:gridCol w="1967948">
                  <a:extLst>
                    <a:ext uri="{9D8B030D-6E8A-4147-A177-3AD203B41FA5}">
                      <a16:colId xmlns:a16="http://schemas.microsoft.com/office/drawing/2014/main" val="940291268"/>
                    </a:ext>
                  </a:extLst>
                </a:gridCol>
                <a:gridCol w="1967948">
                  <a:extLst>
                    <a:ext uri="{9D8B030D-6E8A-4147-A177-3AD203B41FA5}">
                      <a16:colId xmlns:a16="http://schemas.microsoft.com/office/drawing/2014/main" val="2707272429"/>
                    </a:ext>
                  </a:extLst>
                </a:gridCol>
              </a:tblGrid>
              <a:tr h="859052">
                <a:tc>
                  <a:txBody>
                    <a:bodyPr/>
                    <a:lstStyle/>
                    <a:p>
                      <a:r>
                        <a:rPr lang="es-ES" dirty="0"/>
                        <a:t>Prestación</a:t>
                      </a:r>
                      <a:endParaRPr lang="es-CR" dirty="0"/>
                    </a:p>
                  </a:txBody>
                  <a:tcPr/>
                </a:tc>
                <a:tc>
                  <a:txBody>
                    <a:bodyPr/>
                    <a:lstStyle/>
                    <a:p>
                      <a:r>
                        <a:rPr lang="es-ES" dirty="0"/>
                        <a:t>Población alcanzada</a:t>
                      </a:r>
                      <a:endParaRPr lang="es-CR" dirty="0"/>
                    </a:p>
                  </a:txBody>
                  <a:tcPr/>
                </a:tc>
                <a:tc>
                  <a:txBody>
                    <a:bodyPr/>
                    <a:lstStyle/>
                    <a:p>
                      <a:r>
                        <a:rPr lang="es-ES" dirty="0"/>
                        <a:t>Metas a alcanzar</a:t>
                      </a:r>
                      <a:endParaRPr lang="es-CR" dirty="0"/>
                    </a:p>
                  </a:txBody>
                  <a:tcPr/>
                </a:tc>
                <a:tc>
                  <a:txBody>
                    <a:bodyPr/>
                    <a:lstStyle/>
                    <a:p>
                      <a:r>
                        <a:rPr lang="es-ES" dirty="0"/>
                        <a:t>Financiamiento existente</a:t>
                      </a:r>
                      <a:endParaRPr lang="es-CR" dirty="0"/>
                    </a:p>
                  </a:txBody>
                  <a:tcPr/>
                </a:tc>
                <a:tc>
                  <a:txBody>
                    <a:bodyPr/>
                    <a:lstStyle/>
                    <a:p>
                      <a:r>
                        <a:rPr lang="es-ES" dirty="0"/>
                        <a:t>Necesidades de financiamiento adicional</a:t>
                      </a:r>
                      <a:endParaRPr lang="es-CR" dirty="0"/>
                    </a:p>
                  </a:txBody>
                  <a:tcPr/>
                </a:tc>
                <a:tc>
                  <a:txBody>
                    <a:bodyPr/>
                    <a:lstStyle/>
                    <a:p>
                      <a:r>
                        <a:rPr lang="es-ES" dirty="0"/>
                        <a:t>Comentarios y aclaraciones</a:t>
                      </a:r>
                      <a:endParaRPr lang="es-CR" dirty="0"/>
                    </a:p>
                  </a:txBody>
                  <a:tcPr/>
                </a:tc>
                <a:extLst>
                  <a:ext uri="{0D108BD9-81ED-4DB2-BD59-A6C34878D82A}">
                    <a16:rowId xmlns:a16="http://schemas.microsoft.com/office/drawing/2014/main" val="1075793702"/>
                  </a:ext>
                </a:extLst>
              </a:tr>
              <a:tr h="4724784">
                <a:tc>
                  <a:txBody>
                    <a:bodyPr/>
                    <a:lstStyle/>
                    <a:p>
                      <a:pPr algn="just"/>
                      <a:r>
                        <a:rPr lang="es-AR" sz="1800" kern="1200" dirty="0">
                          <a:solidFill>
                            <a:schemeClr val="dk1"/>
                          </a:solidFill>
                          <a:effectLst/>
                          <a:latin typeface="+mn-lt"/>
                          <a:ea typeface="+mn-ea"/>
                          <a:cs typeface="+mn-cs"/>
                        </a:rPr>
                        <a:t>Subsidios para que familias seleccionadas puedan acceder a la provisión de los servicios en los casos que se requiera (prestación directa de servicios o subsidios por parte de Unidades Ejecutoras de la REDCUDI)</a:t>
                      </a:r>
                      <a:endParaRPr lang="es-CR" dirty="0"/>
                    </a:p>
                  </a:txBody>
                  <a:tcPr/>
                </a:tc>
                <a:tc>
                  <a:txBody>
                    <a:bodyPr/>
                    <a:lstStyle/>
                    <a:p>
                      <a:pPr algn="just"/>
                      <a:r>
                        <a:rPr lang="es-AR" sz="1800" kern="1200" dirty="0">
                          <a:solidFill>
                            <a:schemeClr val="dk1"/>
                          </a:solidFill>
                          <a:effectLst/>
                          <a:latin typeface="+mn-lt"/>
                          <a:ea typeface="+mn-ea"/>
                          <a:cs typeface="+mn-cs"/>
                        </a:rPr>
                        <a:t>67 882 niñas y niños beneficiarios en 2021 (entre el 8% - 10% de la población meta)</a:t>
                      </a:r>
                      <a:endParaRPr lang="es-CR" dirty="0"/>
                    </a:p>
                  </a:txBody>
                  <a:tcPr/>
                </a:tc>
                <a:tc>
                  <a:txBody>
                    <a:bodyPr/>
                    <a:lstStyle/>
                    <a:p>
                      <a:pPr algn="just"/>
                      <a:r>
                        <a:rPr lang="es-AR" sz="1800" kern="1200" dirty="0">
                          <a:solidFill>
                            <a:schemeClr val="dk1"/>
                          </a:solidFill>
                          <a:effectLst/>
                          <a:latin typeface="+mn-lt"/>
                          <a:ea typeface="+mn-ea"/>
                          <a:cs typeface="+mn-cs"/>
                        </a:rPr>
                        <a:t>Universalización progresiva de los servicios hasta alcanzar la totalidad de la población meta.  </a:t>
                      </a:r>
                      <a:endParaRPr lang="es-CR" dirty="0"/>
                    </a:p>
                  </a:txBody>
                  <a:tcPr/>
                </a:tc>
                <a:tc>
                  <a:txBody>
                    <a:bodyPr/>
                    <a:lstStyle/>
                    <a:p>
                      <a:pPr algn="just"/>
                      <a:r>
                        <a:rPr lang="es-AR" sz="1800" kern="1200" dirty="0">
                          <a:solidFill>
                            <a:schemeClr val="dk1"/>
                          </a:solidFill>
                          <a:effectLst/>
                          <a:latin typeface="+mn-lt"/>
                          <a:ea typeface="+mn-ea"/>
                          <a:cs typeface="+mn-cs"/>
                        </a:rPr>
                        <a:t>$105 662 527</a:t>
                      </a:r>
                      <a:endParaRPr lang="es-CR" dirty="0"/>
                    </a:p>
                  </a:txBody>
                  <a:tcPr/>
                </a:tc>
                <a:tc>
                  <a:txBody>
                    <a:bodyPr/>
                    <a:lstStyle/>
                    <a:p>
                      <a:pPr algn="just"/>
                      <a:r>
                        <a:rPr lang="es-AR" sz="1800" kern="1200" dirty="0">
                          <a:solidFill>
                            <a:schemeClr val="dk1"/>
                          </a:solidFill>
                          <a:effectLst/>
                          <a:latin typeface="+mn-lt"/>
                          <a:ea typeface="+mn-ea"/>
                          <a:cs typeface="+mn-cs"/>
                        </a:rPr>
                        <a:t>$30 303 030 </a:t>
                      </a:r>
                      <a:endParaRPr lang="es-CR" dirty="0"/>
                    </a:p>
                  </a:txBody>
                  <a:tcPr/>
                </a:tc>
                <a:tc>
                  <a:txBody>
                    <a:bodyPr/>
                    <a:lstStyle/>
                    <a:p>
                      <a:pPr marL="0" algn="just" defTabSz="914400" rtl="0" eaLnBrk="1" latinLnBrk="0" hangingPunct="1">
                        <a:lnSpc>
                          <a:spcPct val="107000"/>
                        </a:lnSpc>
                        <a:spcAft>
                          <a:spcPts val="800"/>
                        </a:spcAft>
                      </a:pPr>
                      <a:r>
                        <a:rPr lang="es-AR" sz="1800" kern="1200" dirty="0">
                          <a:solidFill>
                            <a:schemeClr val="dk1"/>
                          </a:solidFill>
                          <a:effectLst/>
                          <a:latin typeface="+mn-lt"/>
                          <a:ea typeface="+mn-ea"/>
                          <a:cs typeface="+mn-cs"/>
                        </a:rPr>
                        <a:t>Esta estimación presupuestaria sería para poder llevar adelante un pilotaje de modelo de pago compartido que permitiría la universalización progresiva de los servicios.                          No alcanzaría para cubrir a toda la población meta.</a:t>
                      </a:r>
                      <a:endParaRPr lang="es-CR"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855961499"/>
                  </a:ext>
                </a:extLst>
              </a:tr>
            </a:tbl>
          </a:graphicData>
        </a:graphic>
      </p:graphicFrame>
    </p:spTree>
    <p:extLst>
      <p:ext uri="{BB962C8B-B14F-4D97-AF65-F5344CB8AC3E}">
        <p14:creationId xmlns:p14="http://schemas.microsoft.com/office/powerpoint/2010/main" val="33120060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8">
            <a:extLst>
              <a:ext uri="{FF2B5EF4-FFF2-40B4-BE49-F238E27FC236}">
                <a16:creationId xmlns:a16="http://schemas.microsoft.com/office/drawing/2014/main" id="{6D051B72-905F-C688-9069-2ACD8102A7A9}"/>
              </a:ext>
            </a:extLst>
          </p:cNvPr>
          <p:cNvGraphicFramePr>
            <a:graphicFrameLocks noGrp="1"/>
          </p:cNvGraphicFramePr>
          <p:nvPr>
            <p:extLst>
              <p:ext uri="{D42A27DB-BD31-4B8C-83A1-F6EECF244321}">
                <p14:modId xmlns:p14="http://schemas.microsoft.com/office/powerpoint/2010/main" val="2448980926"/>
              </p:ext>
            </p:extLst>
          </p:nvPr>
        </p:nvGraphicFramePr>
        <p:xfrm>
          <a:off x="225939" y="762000"/>
          <a:ext cx="11740122" cy="5639184"/>
        </p:xfrm>
        <a:graphic>
          <a:graphicData uri="http://schemas.openxmlformats.org/drawingml/2006/table">
            <a:tbl>
              <a:tblPr firstRow="1" bandRow="1">
                <a:tableStyleId>{5C22544A-7EE6-4342-B048-85BDC9FD1C3A}</a:tableStyleId>
              </a:tblPr>
              <a:tblGrid>
                <a:gridCol w="1956687">
                  <a:extLst>
                    <a:ext uri="{9D8B030D-6E8A-4147-A177-3AD203B41FA5}">
                      <a16:colId xmlns:a16="http://schemas.microsoft.com/office/drawing/2014/main" val="3948118019"/>
                    </a:ext>
                  </a:extLst>
                </a:gridCol>
                <a:gridCol w="1956687">
                  <a:extLst>
                    <a:ext uri="{9D8B030D-6E8A-4147-A177-3AD203B41FA5}">
                      <a16:colId xmlns:a16="http://schemas.microsoft.com/office/drawing/2014/main" val="1821967995"/>
                    </a:ext>
                  </a:extLst>
                </a:gridCol>
                <a:gridCol w="1956687">
                  <a:extLst>
                    <a:ext uri="{9D8B030D-6E8A-4147-A177-3AD203B41FA5}">
                      <a16:colId xmlns:a16="http://schemas.microsoft.com/office/drawing/2014/main" val="964287737"/>
                    </a:ext>
                  </a:extLst>
                </a:gridCol>
                <a:gridCol w="1956687">
                  <a:extLst>
                    <a:ext uri="{9D8B030D-6E8A-4147-A177-3AD203B41FA5}">
                      <a16:colId xmlns:a16="http://schemas.microsoft.com/office/drawing/2014/main" val="2067212882"/>
                    </a:ext>
                  </a:extLst>
                </a:gridCol>
                <a:gridCol w="1956687">
                  <a:extLst>
                    <a:ext uri="{9D8B030D-6E8A-4147-A177-3AD203B41FA5}">
                      <a16:colId xmlns:a16="http://schemas.microsoft.com/office/drawing/2014/main" val="940291268"/>
                    </a:ext>
                  </a:extLst>
                </a:gridCol>
                <a:gridCol w="1956687">
                  <a:extLst>
                    <a:ext uri="{9D8B030D-6E8A-4147-A177-3AD203B41FA5}">
                      <a16:colId xmlns:a16="http://schemas.microsoft.com/office/drawing/2014/main" val="2707272429"/>
                    </a:ext>
                  </a:extLst>
                </a:gridCol>
              </a:tblGrid>
              <a:tr h="859052">
                <a:tc>
                  <a:txBody>
                    <a:bodyPr/>
                    <a:lstStyle/>
                    <a:p>
                      <a:r>
                        <a:rPr lang="es-ES" dirty="0"/>
                        <a:t>Prestación</a:t>
                      </a:r>
                      <a:endParaRPr lang="es-CR" dirty="0"/>
                    </a:p>
                  </a:txBody>
                  <a:tcPr/>
                </a:tc>
                <a:tc>
                  <a:txBody>
                    <a:bodyPr/>
                    <a:lstStyle/>
                    <a:p>
                      <a:r>
                        <a:rPr lang="es-ES" dirty="0"/>
                        <a:t>Población alcanzada</a:t>
                      </a:r>
                      <a:endParaRPr lang="es-CR" dirty="0"/>
                    </a:p>
                  </a:txBody>
                  <a:tcPr/>
                </a:tc>
                <a:tc>
                  <a:txBody>
                    <a:bodyPr/>
                    <a:lstStyle/>
                    <a:p>
                      <a:r>
                        <a:rPr lang="es-ES" dirty="0"/>
                        <a:t>Metas a alcanzar</a:t>
                      </a:r>
                      <a:endParaRPr lang="es-CR" dirty="0"/>
                    </a:p>
                  </a:txBody>
                  <a:tcPr/>
                </a:tc>
                <a:tc>
                  <a:txBody>
                    <a:bodyPr/>
                    <a:lstStyle/>
                    <a:p>
                      <a:r>
                        <a:rPr lang="es-ES" dirty="0"/>
                        <a:t>Financiamiento existente</a:t>
                      </a:r>
                      <a:endParaRPr lang="es-CR" dirty="0"/>
                    </a:p>
                  </a:txBody>
                  <a:tcPr/>
                </a:tc>
                <a:tc>
                  <a:txBody>
                    <a:bodyPr/>
                    <a:lstStyle/>
                    <a:p>
                      <a:r>
                        <a:rPr lang="es-ES" dirty="0"/>
                        <a:t>Necesidades de financiamiento adicional</a:t>
                      </a:r>
                      <a:endParaRPr lang="es-CR" dirty="0"/>
                    </a:p>
                  </a:txBody>
                  <a:tcPr/>
                </a:tc>
                <a:tc>
                  <a:txBody>
                    <a:bodyPr/>
                    <a:lstStyle/>
                    <a:p>
                      <a:r>
                        <a:rPr lang="es-ES" dirty="0"/>
                        <a:t>Comentarios y aclaraciones</a:t>
                      </a:r>
                      <a:endParaRPr lang="es-CR" dirty="0"/>
                    </a:p>
                  </a:txBody>
                  <a:tcPr/>
                </a:tc>
                <a:extLst>
                  <a:ext uri="{0D108BD9-81ED-4DB2-BD59-A6C34878D82A}">
                    <a16:rowId xmlns:a16="http://schemas.microsoft.com/office/drawing/2014/main" val="1075793702"/>
                  </a:ext>
                </a:extLst>
              </a:tr>
              <a:tr h="4724784">
                <a:tc>
                  <a:txBody>
                    <a:bodyPr/>
                    <a:lstStyle/>
                    <a:p>
                      <a:pPr algn="just"/>
                      <a:r>
                        <a:rPr lang="es-AR" sz="1800" kern="1200" dirty="0">
                          <a:solidFill>
                            <a:schemeClr val="dk1"/>
                          </a:solidFill>
                          <a:effectLst/>
                          <a:latin typeface="+mn-lt"/>
                          <a:ea typeface="+mn-ea"/>
                          <a:cs typeface="+mn-cs"/>
                        </a:rPr>
                        <a:t>Servicios educativos para niñas y niños de 3 a 5 años</a:t>
                      </a:r>
                      <a:endParaRPr lang="es-CR" dirty="0"/>
                    </a:p>
                  </a:txBody>
                  <a:tcPr/>
                </a:tc>
                <a:tc>
                  <a:txBody>
                    <a:bodyPr/>
                    <a:lstStyle/>
                    <a:p>
                      <a:pPr algn="just"/>
                      <a:r>
                        <a:rPr lang="es-AR" sz="1800" kern="1200" dirty="0">
                          <a:solidFill>
                            <a:schemeClr val="dk1"/>
                          </a:solidFill>
                          <a:effectLst/>
                          <a:latin typeface="+mn-lt"/>
                          <a:ea typeface="+mn-ea"/>
                          <a:cs typeface="+mn-cs"/>
                        </a:rPr>
                        <a:t>2435 niños y niñas de 3 años</a:t>
                      </a:r>
                    </a:p>
                    <a:p>
                      <a:pPr algn="just"/>
                      <a:endParaRPr lang="es-AR" sz="1800" kern="1200" dirty="0">
                        <a:solidFill>
                          <a:schemeClr val="dk1"/>
                        </a:solidFill>
                        <a:effectLst/>
                        <a:latin typeface="+mn-lt"/>
                        <a:ea typeface="+mn-ea"/>
                        <a:cs typeface="+mn-cs"/>
                      </a:endParaRPr>
                    </a:p>
                    <a:p>
                      <a:r>
                        <a:rPr lang="es-AR" sz="1800" kern="1200" dirty="0">
                          <a:solidFill>
                            <a:schemeClr val="dk1"/>
                          </a:solidFill>
                          <a:effectLst/>
                          <a:latin typeface="+mn-lt"/>
                          <a:ea typeface="+mn-ea"/>
                          <a:cs typeface="+mn-cs"/>
                        </a:rPr>
                        <a:t>64 865 niñas y niños de 4 años (87,5% de </a:t>
                      </a:r>
                    </a:p>
                    <a:p>
                      <a:r>
                        <a:rPr lang="es-AR" sz="1800" kern="1200" dirty="0">
                          <a:solidFill>
                            <a:schemeClr val="dk1"/>
                          </a:solidFill>
                          <a:effectLst/>
                          <a:latin typeface="+mn-lt"/>
                          <a:ea typeface="+mn-ea"/>
                          <a:cs typeface="+mn-cs"/>
                        </a:rPr>
                        <a:t>la población meta)</a:t>
                      </a:r>
                    </a:p>
                    <a:p>
                      <a:endParaRPr lang="es-AR" sz="1800" kern="1200" dirty="0">
                        <a:solidFill>
                          <a:schemeClr val="dk1"/>
                        </a:solidFill>
                        <a:effectLst/>
                        <a:latin typeface="+mn-lt"/>
                        <a:ea typeface="+mn-ea"/>
                        <a:cs typeface="+mn-cs"/>
                      </a:endParaRPr>
                    </a:p>
                    <a:p>
                      <a:r>
                        <a:rPr lang="es-AR" sz="1800" kern="1200" dirty="0">
                          <a:solidFill>
                            <a:schemeClr val="dk1"/>
                          </a:solidFill>
                          <a:effectLst/>
                          <a:latin typeface="+mn-lt"/>
                          <a:ea typeface="+mn-ea"/>
                          <a:cs typeface="+mn-cs"/>
                        </a:rPr>
                        <a:t>70 064 niñas y niños de 5 años (93,9% de la población meta)</a:t>
                      </a:r>
                      <a:endParaRPr lang="es-CR" dirty="0"/>
                    </a:p>
                    <a:p>
                      <a:pPr algn="just"/>
                      <a:endParaRPr lang="es-CR" dirty="0"/>
                    </a:p>
                  </a:txBody>
                  <a:tcPr/>
                </a:tc>
                <a:tc>
                  <a:txBody>
                    <a:bodyPr/>
                    <a:lstStyle/>
                    <a:p>
                      <a:pPr algn="just"/>
                      <a:r>
                        <a:rPr lang="es-AR" sz="1800" kern="1200" dirty="0">
                          <a:solidFill>
                            <a:schemeClr val="dk1"/>
                          </a:solidFill>
                          <a:effectLst/>
                          <a:latin typeface="+mn-lt"/>
                          <a:ea typeface="+mn-ea"/>
                          <a:cs typeface="+mn-cs"/>
                        </a:rPr>
                        <a:t>Universalización progresiva de los servicios hasta alcanzar la totalidad de la población meta.  </a:t>
                      </a:r>
                      <a:endParaRPr lang="es-CR" dirty="0"/>
                    </a:p>
                  </a:txBody>
                  <a:tcPr/>
                </a:tc>
                <a:tc>
                  <a:txBody>
                    <a:bodyPr/>
                    <a:lstStyle/>
                    <a:p>
                      <a:pPr algn="just"/>
                      <a:r>
                        <a:rPr lang="es-AR" sz="1800" kern="1200" dirty="0">
                          <a:solidFill>
                            <a:schemeClr val="dk1"/>
                          </a:solidFill>
                          <a:effectLst/>
                          <a:latin typeface="+mn-lt"/>
                          <a:ea typeface="+mn-ea"/>
                          <a:cs typeface="+mn-cs"/>
                        </a:rPr>
                        <a:t>$294 602 690 para la población entre 0 a 5 años </a:t>
                      </a:r>
                      <a:endParaRPr lang="es-CR" dirty="0"/>
                    </a:p>
                  </a:txBody>
                  <a:tcPr/>
                </a:tc>
                <a:tc>
                  <a:txBody>
                    <a:bodyPr/>
                    <a:lstStyle/>
                    <a:p>
                      <a:pPr algn="just"/>
                      <a:r>
                        <a:rPr lang="es-AR" sz="1800" kern="1200" dirty="0">
                          <a:solidFill>
                            <a:schemeClr val="dk1"/>
                          </a:solidFill>
                          <a:effectLst/>
                          <a:latin typeface="+mn-lt"/>
                          <a:ea typeface="+mn-ea"/>
                          <a:cs typeface="+mn-cs"/>
                        </a:rPr>
                        <a:t>Alianzas público – privadas (p.e. con UNICEF)</a:t>
                      </a:r>
                      <a:endParaRPr lang="es-CR" dirty="0"/>
                    </a:p>
                  </a:txBody>
                  <a:tcPr/>
                </a:tc>
                <a:tc>
                  <a:txBody>
                    <a:bodyPr/>
                    <a:lstStyle/>
                    <a:p>
                      <a:pPr marL="0" algn="just" defTabSz="914400" rtl="0" eaLnBrk="1" latinLnBrk="0" hangingPunct="1">
                        <a:lnSpc>
                          <a:spcPct val="107000"/>
                        </a:lnSpc>
                        <a:spcAft>
                          <a:spcPts val="800"/>
                        </a:spcAft>
                      </a:pPr>
                      <a:r>
                        <a:rPr lang="es-AR" sz="1800" kern="1200" dirty="0">
                          <a:solidFill>
                            <a:schemeClr val="dk1"/>
                          </a:solidFill>
                          <a:effectLst/>
                          <a:latin typeface="+mn-lt"/>
                          <a:ea typeface="+mn-ea"/>
                          <a:cs typeface="+mn-cs"/>
                        </a:rPr>
                        <a:t>Esta población se atiende en servicios del MEP de Educación Especial y en Centros de Cuidado y desarrollo infantil , Se utiliza la Guía Pedagógica para niños y niñas desde el nacimiento hasta los 4 años</a:t>
                      </a:r>
                      <a:endParaRPr lang="es-CR"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855961499"/>
                  </a:ext>
                </a:extLst>
              </a:tr>
            </a:tbl>
          </a:graphicData>
        </a:graphic>
      </p:graphicFrame>
    </p:spTree>
    <p:extLst>
      <p:ext uri="{BB962C8B-B14F-4D97-AF65-F5344CB8AC3E}">
        <p14:creationId xmlns:p14="http://schemas.microsoft.com/office/powerpoint/2010/main" val="32634690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8">
            <a:extLst>
              <a:ext uri="{FF2B5EF4-FFF2-40B4-BE49-F238E27FC236}">
                <a16:creationId xmlns:a16="http://schemas.microsoft.com/office/drawing/2014/main" id="{6D051B72-905F-C688-9069-2ACD8102A7A9}"/>
              </a:ext>
            </a:extLst>
          </p:cNvPr>
          <p:cNvGraphicFramePr>
            <a:graphicFrameLocks noGrp="1"/>
          </p:cNvGraphicFramePr>
          <p:nvPr>
            <p:extLst>
              <p:ext uri="{D42A27DB-BD31-4B8C-83A1-F6EECF244321}">
                <p14:modId xmlns:p14="http://schemas.microsoft.com/office/powerpoint/2010/main" val="1743490372"/>
              </p:ext>
            </p:extLst>
          </p:nvPr>
        </p:nvGraphicFramePr>
        <p:xfrm>
          <a:off x="269822" y="202367"/>
          <a:ext cx="11643882" cy="6394446"/>
        </p:xfrm>
        <a:graphic>
          <a:graphicData uri="http://schemas.openxmlformats.org/drawingml/2006/table">
            <a:tbl>
              <a:tblPr firstRow="1" bandRow="1">
                <a:tableStyleId>{5C22544A-7EE6-4342-B048-85BDC9FD1C3A}</a:tableStyleId>
              </a:tblPr>
              <a:tblGrid>
                <a:gridCol w="1940647">
                  <a:extLst>
                    <a:ext uri="{9D8B030D-6E8A-4147-A177-3AD203B41FA5}">
                      <a16:colId xmlns:a16="http://schemas.microsoft.com/office/drawing/2014/main" val="3948118019"/>
                    </a:ext>
                  </a:extLst>
                </a:gridCol>
                <a:gridCol w="1940647">
                  <a:extLst>
                    <a:ext uri="{9D8B030D-6E8A-4147-A177-3AD203B41FA5}">
                      <a16:colId xmlns:a16="http://schemas.microsoft.com/office/drawing/2014/main" val="1821967995"/>
                    </a:ext>
                  </a:extLst>
                </a:gridCol>
                <a:gridCol w="1940647">
                  <a:extLst>
                    <a:ext uri="{9D8B030D-6E8A-4147-A177-3AD203B41FA5}">
                      <a16:colId xmlns:a16="http://schemas.microsoft.com/office/drawing/2014/main" val="964287737"/>
                    </a:ext>
                  </a:extLst>
                </a:gridCol>
                <a:gridCol w="1940647">
                  <a:extLst>
                    <a:ext uri="{9D8B030D-6E8A-4147-A177-3AD203B41FA5}">
                      <a16:colId xmlns:a16="http://schemas.microsoft.com/office/drawing/2014/main" val="2067212882"/>
                    </a:ext>
                  </a:extLst>
                </a:gridCol>
                <a:gridCol w="1940647">
                  <a:extLst>
                    <a:ext uri="{9D8B030D-6E8A-4147-A177-3AD203B41FA5}">
                      <a16:colId xmlns:a16="http://schemas.microsoft.com/office/drawing/2014/main" val="940291268"/>
                    </a:ext>
                  </a:extLst>
                </a:gridCol>
                <a:gridCol w="1940647">
                  <a:extLst>
                    <a:ext uri="{9D8B030D-6E8A-4147-A177-3AD203B41FA5}">
                      <a16:colId xmlns:a16="http://schemas.microsoft.com/office/drawing/2014/main" val="2707272429"/>
                    </a:ext>
                  </a:extLst>
                </a:gridCol>
              </a:tblGrid>
              <a:tr h="855561">
                <a:tc>
                  <a:txBody>
                    <a:bodyPr/>
                    <a:lstStyle/>
                    <a:p>
                      <a:r>
                        <a:rPr lang="es-ES" dirty="0"/>
                        <a:t>Prestación</a:t>
                      </a:r>
                      <a:endParaRPr lang="es-CR" dirty="0"/>
                    </a:p>
                  </a:txBody>
                  <a:tcPr/>
                </a:tc>
                <a:tc>
                  <a:txBody>
                    <a:bodyPr/>
                    <a:lstStyle/>
                    <a:p>
                      <a:r>
                        <a:rPr lang="es-ES" dirty="0"/>
                        <a:t>Población alcanzada</a:t>
                      </a:r>
                      <a:endParaRPr lang="es-CR" dirty="0"/>
                    </a:p>
                  </a:txBody>
                  <a:tcPr/>
                </a:tc>
                <a:tc>
                  <a:txBody>
                    <a:bodyPr/>
                    <a:lstStyle/>
                    <a:p>
                      <a:r>
                        <a:rPr lang="es-ES" dirty="0"/>
                        <a:t>Metas a alcanzar</a:t>
                      </a:r>
                      <a:endParaRPr lang="es-CR" dirty="0"/>
                    </a:p>
                  </a:txBody>
                  <a:tcPr/>
                </a:tc>
                <a:tc>
                  <a:txBody>
                    <a:bodyPr/>
                    <a:lstStyle/>
                    <a:p>
                      <a:r>
                        <a:rPr lang="es-ES" dirty="0"/>
                        <a:t>Financiamiento existente</a:t>
                      </a:r>
                      <a:endParaRPr lang="es-CR" dirty="0"/>
                    </a:p>
                  </a:txBody>
                  <a:tcPr/>
                </a:tc>
                <a:tc>
                  <a:txBody>
                    <a:bodyPr/>
                    <a:lstStyle/>
                    <a:p>
                      <a:r>
                        <a:rPr lang="es-ES" dirty="0"/>
                        <a:t>Necesidades de financiamiento adicional</a:t>
                      </a:r>
                      <a:endParaRPr lang="es-CR" dirty="0"/>
                    </a:p>
                  </a:txBody>
                  <a:tcPr/>
                </a:tc>
                <a:tc>
                  <a:txBody>
                    <a:bodyPr/>
                    <a:lstStyle/>
                    <a:p>
                      <a:r>
                        <a:rPr lang="es-ES" dirty="0"/>
                        <a:t>Comentarios y aclaraciones</a:t>
                      </a:r>
                      <a:endParaRPr lang="es-CR" dirty="0"/>
                    </a:p>
                  </a:txBody>
                  <a:tcPr/>
                </a:tc>
                <a:extLst>
                  <a:ext uri="{0D108BD9-81ED-4DB2-BD59-A6C34878D82A}">
                    <a16:rowId xmlns:a16="http://schemas.microsoft.com/office/drawing/2014/main" val="1075793702"/>
                  </a:ext>
                </a:extLst>
              </a:tr>
              <a:tr h="5480046">
                <a:tc>
                  <a:txBody>
                    <a:bodyPr/>
                    <a:lstStyle/>
                    <a:p>
                      <a:pPr algn="just"/>
                      <a:r>
                        <a:rPr lang="es-AR" sz="1800" kern="1200" dirty="0">
                          <a:solidFill>
                            <a:schemeClr val="dk1"/>
                          </a:solidFill>
                          <a:effectLst/>
                          <a:latin typeface="+mn-lt"/>
                          <a:ea typeface="+mn-ea"/>
                          <a:cs typeface="+mn-cs"/>
                        </a:rPr>
                        <a:t>Servicios de educación para niños y niñas con necesidades especiales</a:t>
                      </a:r>
                      <a:endParaRPr lang="es-CR" dirty="0"/>
                    </a:p>
                  </a:txBody>
                  <a:tcPr/>
                </a:tc>
                <a:tc>
                  <a:txBody>
                    <a:bodyPr/>
                    <a:lstStyle/>
                    <a:p>
                      <a:pPr algn="just"/>
                      <a:r>
                        <a:rPr lang="es-ES" sz="1800" kern="1200" dirty="0">
                          <a:solidFill>
                            <a:schemeClr val="dk1"/>
                          </a:solidFill>
                          <a:effectLst/>
                          <a:latin typeface="+mn-lt"/>
                          <a:ea typeface="+mn-ea"/>
                          <a:cs typeface="+mn-cs"/>
                        </a:rPr>
                        <a:t>1652 niñas y niños en primera infancia atendidos en centros de Educación Especial</a:t>
                      </a:r>
                    </a:p>
                    <a:p>
                      <a:pPr algn="just"/>
                      <a:endParaRPr lang="es-ES" sz="1800" kern="1200" dirty="0">
                        <a:solidFill>
                          <a:schemeClr val="dk1"/>
                        </a:solidFill>
                        <a:effectLst/>
                        <a:latin typeface="+mn-lt"/>
                        <a:ea typeface="+mn-ea"/>
                        <a:cs typeface="+mn-cs"/>
                      </a:endParaRPr>
                    </a:p>
                    <a:p>
                      <a:pPr algn="just"/>
                      <a:r>
                        <a:rPr lang="es-ES" sz="1800" kern="1200" dirty="0">
                          <a:solidFill>
                            <a:schemeClr val="dk1"/>
                          </a:solidFill>
                          <a:effectLst/>
                          <a:latin typeface="+mn-lt"/>
                          <a:ea typeface="+mn-ea"/>
                          <a:cs typeface="+mn-cs"/>
                        </a:rPr>
                        <a:t>181 niñas y niños en primera infancia atendidos en </a:t>
                      </a:r>
                      <a:r>
                        <a:rPr lang="es-AR" sz="1800" kern="1200" dirty="0">
                          <a:solidFill>
                            <a:schemeClr val="dk1"/>
                          </a:solidFill>
                          <a:effectLst/>
                          <a:latin typeface="+mn-lt"/>
                          <a:ea typeface="+mn-ea"/>
                          <a:cs typeface="+mn-cs"/>
                        </a:rPr>
                        <a:t>Servicios Educativos para niños y niñas con discapacidad o riesgo en el desarrollo</a:t>
                      </a:r>
                      <a:endParaRPr lang="es-CR" dirty="0"/>
                    </a:p>
                  </a:txBody>
                  <a:tcPr/>
                </a:tc>
                <a:tc>
                  <a:txBody>
                    <a:bodyPr/>
                    <a:lstStyle/>
                    <a:p>
                      <a:pPr algn="just"/>
                      <a:endParaRPr lang="es-CR" dirty="0"/>
                    </a:p>
                  </a:txBody>
                  <a:tcPr/>
                </a:tc>
                <a:tc>
                  <a:txBody>
                    <a:bodyPr/>
                    <a:lstStyle/>
                    <a:p>
                      <a:pPr algn="just"/>
                      <a:endParaRPr lang="es-CR" dirty="0"/>
                    </a:p>
                  </a:txBody>
                  <a:tcPr/>
                </a:tc>
                <a:tc>
                  <a:txBody>
                    <a:bodyPr/>
                    <a:lstStyle/>
                    <a:p>
                      <a:pPr algn="just"/>
                      <a:endParaRPr lang="es-CR" dirty="0"/>
                    </a:p>
                  </a:txBody>
                  <a:tcPr/>
                </a:tc>
                <a:tc>
                  <a:txBody>
                    <a:bodyPr/>
                    <a:lstStyle/>
                    <a:p>
                      <a:pPr algn="just">
                        <a:lnSpc>
                          <a:spcPct val="107000"/>
                        </a:lnSpc>
                        <a:spcAft>
                          <a:spcPts val="800"/>
                        </a:spcAft>
                      </a:pPr>
                      <a:r>
                        <a:rPr lang="es-AR" sz="1800" kern="1200" dirty="0">
                          <a:solidFill>
                            <a:schemeClr val="dk1"/>
                          </a:solidFill>
                          <a:effectLst/>
                          <a:latin typeface="+mn-lt"/>
                          <a:ea typeface="+mn-ea"/>
                          <a:cs typeface="+mn-cs"/>
                        </a:rPr>
                        <a:t>En estos servicios la persona docente atiende a población estudiantil con discapacidad psicosocial, intelectual y múltiple, o población con riesgo en el desarrollo.  En caso de que  la persona requiera apoyos en el área sensorial o física se coordina con el servicio de apoyo educativo respectivo.  </a:t>
                      </a:r>
                      <a:endParaRPr lang="es-CR"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855961499"/>
                  </a:ext>
                </a:extLst>
              </a:tr>
            </a:tbl>
          </a:graphicData>
        </a:graphic>
      </p:graphicFrame>
    </p:spTree>
    <p:extLst>
      <p:ext uri="{BB962C8B-B14F-4D97-AF65-F5344CB8AC3E}">
        <p14:creationId xmlns:p14="http://schemas.microsoft.com/office/powerpoint/2010/main" val="90871729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8">
            <a:extLst>
              <a:ext uri="{FF2B5EF4-FFF2-40B4-BE49-F238E27FC236}">
                <a16:creationId xmlns:a16="http://schemas.microsoft.com/office/drawing/2014/main" id="{6D051B72-905F-C688-9069-2ACD8102A7A9}"/>
              </a:ext>
            </a:extLst>
          </p:cNvPr>
          <p:cNvGraphicFramePr>
            <a:graphicFrameLocks noGrp="1"/>
          </p:cNvGraphicFramePr>
          <p:nvPr>
            <p:extLst>
              <p:ext uri="{D42A27DB-BD31-4B8C-83A1-F6EECF244321}">
                <p14:modId xmlns:p14="http://schemas.microsoft.com/office/powerpoint/2010/main" val="2339992977"/>
              </p:ext>
            </p:extLst>
          </p:nvPr>
        </p:nvGraphicFramePr>
        <p:xfrm>
          <a:off x="269821" y="95174"/>
          <a:ext cx="11683638" cy="6670623"/>
        </p:xfrm>
        <a:graphic>
          <a:graphicData uri="http://schemas.openxmlformats.org/drawingml/2006/table">
            <a:tbl>
              <a:tblPr firstRow="1" bandRow="1">
                <a:tableStyleId>{5C22544A-7EE6-4342-B048-85BDC9FD1C3A}</a:tableStyleId>
              </a:tblPr>
              <a:tblGrid>
                <a:gridCol w="1947273">
                  <a:extLst>
                    <a:ext uri="{9D8B030D-6E8A-4147-A177-3AD203B41FA5}">
                      <a16:colId xmlns:a16="http://schemas.microsoft.com/office/drawing/2014/main" val="3948118019"/>
                    </a:ext>
                  </a:extLst>
                </a:gridCol>
                <a:gridCol w="1947273">
                  <a:extLst>
                    <a:ext uri="{9D8B030D-6E8A-4147-A177-3AD203B41FA5}">
                      <a16:colId xmlns:a16="http://schemas.microsoft.com/office/drawing/2014/main" val="1821967995"/>
                    </a:ext>
                  </a:extLst>
                </a:gridCol>
                <a:gridCol w="1947273">
                  <a:extLst>
                    <a:ext uri="{9D8B030D-6E8A-4147-A177-3AD203B41FA5}">
                      <a16:colId xmlns:a16="http://schemas.microsoft.com/office/drawing/2014/main" val="964287737"/>
                    </a:ext>
                  </a:extLst>
                </a:gridCol>
                <a:gridCol w="1947273">
                  <a:extLst>
                    <a:ext uri="{9D8B030D-6E8A-4147-A177-3AD203B41FA5}">
                      <a16:colId xmlns:a16="http://schemas.microsoft.com/office/drawing/2014/main" val="2067212882"/>
                    </a:ext>
                  </a:extLst>
                </a:gridCol>
                <a:gridCol w="1947273">
                  <a:extLst>
                    <a:ext uri="{9D8B030D-6E8A-4147-A177-3AD203B41FA5}">
                      <a16:colId xmlns:a16="http://schemas.microsoft.com/office/drawing/2014/main" val="940291268"/>
                    </a:ext>
                  </a:extLst>
                </a:gridCol>
                <a:gridCol w="1947273">
                  <a:extLst>
                    <a:ext uri="{9D8B030D-6E8A-4147-A177-3AD203B41FA5}">
                      <a16:colId xmlns:a16="http://schemas.microsoft.com/office/drawing/2014/main" val="2707272429"/>
                    </a:ext>
                  </a:extLst>
                </a:gridCol>
              </a:tblGrid>
              <a:tr h="899410">
                <a:tc>
                  <a:txBody>
                    <a:bodyPr/>
                    <a:lstStyle/>
                    <a:p>
                      <a:r>
                        <a:rPr lang="es-ES" dirty="0"/>
                        <a:t>Prestación</a:t>
                      </a:r>
                      <a:endParaRPr lang="es-CR" dirty="0"/>
                    </a:p>
                  </a:txBody>
                  <a:tcPr/>
                </a:tc>
                <a:tc>
                  <a:txBody>
                    <a:bodyPr/>
                    <a:lstStyle/>
                    <a:p>
                      <a:r>
                        <a:rPr lang="es-ES" dirty="0"/>
                        <a:t>Población alcanzada</a:t>
                      </a:r>
                      <a:endParaRPr lang="es-CR" dirty="0"/>
                    </a:p>
                  </a:txBody>
                  <a:tcPr/>
                </a:tc>
                <a:tc>
                  <a:txBody>
                    <a:bodyPr/>
                    <a:lstStyle/>
                    <a:p>
                      <a:r>
                        <a:rPr lang="es-ES" dirty="0"/>
                        <a:t>Metas a alcanzar</a:t>
                      </a:r>
                      <a:endParaRPr lang="es-CR" dirty="0"/>
                    </a:p>
                  </a:txBody>
                  <a:tcPr/>
                </a:tc>
                <a:tc>
                  <a:txBody>
                    <a:bodyPr/>
                    <a:lstStyle/>
                    <a:p>
                      <a:r>
                        <a:rPr lang="es-ES" dirty="0"/>
                        <a:t>Financiamiento existente</a:t>
                      </a:r>
                      <a:endParaRPr lang="es-CR" dirty="0"/>
                    </a:p>
                  </a:txBody>
                  <a:tcPr/>
                </a:tc>
                <a:tc>
                  <a:txBody>
                    <a:bodyPr/>
                    <a:lstStyle/>
                    <a:p>
                      <a:r>
                        <a:rPr lang="es-ES" dirty="0"/>
                        <a:t>Necesidades de financiamiento adicional</a:t>
                      </a:r>
                      <a:endParaRPr lang="es-CR" dirty="0"/>
                    </a:p>
                  </a:txBody>
                  <a:tcPr/>
                </a:tc>
                <a:tc>
                  <a:txBody>
                    <a:bodyPr/>
                    <a:lstStyle/>
                    <a:p>
                      <a:r>
                        <a:rPr lang="es-ES" dirty="0"/>
                        <a:t>Comentarios y aclaraciones</a:t>
                      </a:r>
                      <a:endParaRPr lang="es-CR" dirty="0"/>
                    </a:p>
                  </a:txBody>
                  <a:tcPr/>
                </a:tc>
                <a:extLst>
                  <a:ext uri="{0D108BD9-81ED-4DB2-BD59-A6C34878D82A}">
                    <a16:rowId xmlns:a16="http://schemas.microsoft.com/office/drawing/2014/main" val="1075793702"/>
                  </a:ext>
                </a:extLst>
              </a:tr>
              <a:tr h="5756223">
                <a:tc>
                  <a:txBody>
                    <a:bodyPr/>
                    <a:lstStyle/>
                    <a:p>
                      <a:pPr algn="just"/>
                      <a:r>
                        <a:rPr lang="es-AR" sz="1800" kern="1200" dirty="0">
                          <a:solidFill>
                            <a:schemeClr val="dk1"/>
                          </a:solidFill>
                          <a:effectLst/>
                          <a:latin typeface="+mn-lt"/>
                          <a:ea typeface="+mn-ea"/>
                          <a:cs typeface="+mn-cs"/>
                        </a:rPr>
                        <a:t>Habilidades de cuidado sensible y receptivo</a:t>
                      </a:r>
                      <a:endParaRPr lang="es-CR" dirty="0"/>
                    </a:p>
                  </a:txBody>
                  <a:tcPr/>
                </a:tc>
                <a:tc>
                  <a:txBody>
                    <a:bodyPr/>
                    <a:lstStyle/>
                    <a:p>
                      <a:pPr algn="just"/>
                      <a:r>
                        <a:rPr lang="es-ES" sz="1800" kern="1200" dirty="0">
                          <a:solidFill>
                            <a:schemeClr val="dk1"/>
                          </a:solidFill>
                          <a:effectLst/>
                          <a:latin typeface="+mn-lt"/>
                          <a:ea typeface="+mn-ea"/>
                          <a:cs typeface="+mn-cs"/>
                        </a:rPr>
                        <a:t>Talleres para familias y personas cuidadoras (como FAMA, webinarios, Primeros Lazos)</a:t>
                      </a:r>
                    </a:p>
                    <a:p>
                      <a:pPr algn="just"/>
                      <a:endParaRPr lang="es-ES" sz="1800" kern="1200" dirty="0">
                        <a:solidFill>
                          <a:schemeClr val="dk1"/>
                        </a:solidFill>
                        <a:effectLst/>
                        <a:latin typeface="+mn-lt"/>
                        <a:ea typeface="+mn-ea"/>
                        <a:cs typeface="+mn-cs"/>
                      </a:endParaRPr>
                    </a:p>
                    <a:p>
                      <a:pPr algn="just"/>
                      <a:r>
                        <a:rPr lang="es-AR" sz="1800" kern="1200" dirty="0">
                          <a:solidFill>
                            <a:schemeClr val="dk1"/>
                          </a:solidFill>
                          <a:effectLst/>
                          <a:latin typeface="+mn-lt"/>
                          <a:ea typeface="+mn-ea"/>
                          <a:cs typeface="+mn-cs"/>
                        </a:rPr>
                        <a:t>Talleres para personal profesional que presta servicios a niños y niñas (Capacitación en Estándares esenciales de calidad de la REDCUDI, webinarios y formación complementaria).</a:t>
                      </a:r>
                      <a:endParaRPr lang="es-CR" dirty="0"/>
                    </a:p>
                  </a:txBody>
                  <a:tcPr/>
                </a:tc>
                <a:tc>
                  <a:txBody>
                    <a:bodyPr/>
                    <a:lstStyle/>
                    <a:p>
                      <a:pPr algn="just">
                        <a:lnSpc>
                          <a:spcPct val="107000"/>
                        </a:lnSpc>
                        <a:spcAft>
                          <a:spcPts val="800"/>
                        </a:spcAft>
                      </a:pPr>
                      <a:r>
                        <a:rPr lang="es-AR" sz="1800" kern="1200" dirty="0">
                          <a:solidFill>
                            <a:schemeClr val="dk1"/>
                          </a:solidFill>
                          <a:effectLst/>
                          <a:latin typeface="+mn-lt"/>
                          <a:ea typeface="+mn-ea"/>
                          <a:cs typeface="+mn-cs"/>
                        </a:rPr>
                        <a:t>Capacitación para la implementación del Programa Familias en Acción (FAMA) en todas las alternativas de atención de la REDCUDI </a:t>
                      </a:r>
                    </a:p>
                    <a:p>
                      <a:pPr algn="just">
                        <a:lnSpc>
                          <a:spcPct val="107000"/>
                        </a:lnSpc>
                        <a:spcAft>
                          <a:spcPts val="800"/>
                        </a:spcAft>
                      </a:pPr>
                      <a:endParaRPr lang="es-AR" sz="1800" kern="1200" dirty="0">
                        <a:solidFill>
                          <a:schemeClr val="dk1"/>
                        </a:solidFill>
                        <a:effectLst/>
                        <a:latin typeface="+mn-lt"/>
                        <a:ea typeface="+mn-ea"/>
                        <a:cs typeface="+mn-cs"/>
                      </a:endParaRPr>
                    </a:p>
                    <a:p>
                      <a:pPr algn="just">
                        <a:lnSpc>
                          <a:spcPct val="107000"/>
                        </a:lnSpc>
                        <a:spcAft>
                          <a:spcPts val="800"/>
                        </a:spcAft>
                      </a:pPr>
                      <a:r>
                        <a:rPr lang="es-AR" sz="1800" kern="1200" dirty="0">
                          <a:solidFill>
                            <a:schemeClr val="dk1"/>
                          </a:solidFill>
                          <a:effectLst/>
                          <a:latin typeface="+mn-lt"/>
                          <a:ea typeface="+mn-ea"/>
                          <a:cs typeface="+mn-cs"/>
                        </a:rPr>
                        <a:t>Capacitación a todo el personal que trabaja en alternativas de atención que conforman la REDCUDI</a:t>
                      </a:r>
                      <a:endParaRPr lang="es-CR" sz="1800" kern="1200" dirty="0">
                        <a:solidFill>
                          <a:schemeClr val="dk1"/>
                        </a:solidFill>
                        <a:effectLst/>
                        <a:latin typeface="+mn-lt"/>
                        <a:ea typeface="+mn-ea"/>
                        <a:cs typeface="+mn-cs"/>
                      </a:endParaRPr>
                    </a:p>
                  </a:txBody>
                  <a:tcPr marL="44450" marR="44450" marT="0" marB="0"/>
                </a:tc>
                <a:tc>
                  <a:txBody>
                    <a:bodyPr/>
                    <a:lstStyle/>
                    <a:p>
                      <a:pPr algn="just"/>
                      <a:r>
                        <a:rPr lang="es-AR" sz="1800" kern="1200" dirty="0">
                          <a:solidFill>
                            <a:schemeClr val="dk1"/>
                          </a:solidFill>
                          <a:effectLst/>
                          <a:latin typeface="+mn-lt"/>
                          <a:ea typeface="+mn-ea"/>
                          <a:cs typeface="+mn-cs"/>
                        </a:rPr>
                        <a:t>$15 190 </a:t>
                      </a:r>
                      <a:endParaRPr lang="es-CR" dirty="0"/>
                    </a:p>
                  </a:txBody>
                  <a:tcPr/>
                </a:tc>
                <a:tc>
                  <a:txBody>
                    <a:bodyPr/>
                    <a:lstStyle/>
                    <a:p>
                      <a:pPr algn="just"/>
                      <a:r>
                        <a:rPr lang="es-AR" sz="1800" kern="1200" dirty="0">
                          <a:solidFill>
                            <a:schemeClr val="dk1"/>
                          </a:solidFill>
                          <a:effectLst/>
                          <a:latin typeface="+mn-lt"/>
                          <a:ea typeface="+mn-ea"/>
                          <a:cs typeface="+mn-cs"/>
                        </a:rPr>
                        <a:t>$20 000</a:t>
                      </a: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r>
                        <a:rPr lang="es-AR" sz="1800" kern="1200" dirty="0">
                          <a:solidFill>
                            <a:schemeClr val="dk1"/>
                          </a:solidFill>
                          <a:effectLst/>
                          <a:latin typeface="+mn-lt"/>
                          <a:ea typeface="+mn-ea"/>
                          <a:cs typeface="+mn-cs"/>
                        </a:rPr>
                        <a:t>Alianzas público – público y público privadas</a:t>
                      </a:r>
                      <a:endParaRPr lang="es-CR" dirty="0"/>
                    </a:p>
                  </a:txBody>
                  <a:tcPr/>
                </a:tc>
                <a:tc>
                  <a:txBody>
                    <a:bodyPr/>
                    <a:lstStyle/>
                    <a:p>
                      <a:pPr algn="just">
                        <a:lnSpc>
                          <a:spcPct val="107000"/>
                        </a:lnSpc>
                        <a:spcAft>
                          <a:spcPts val="800"/>
                        </a:spcAft>
                      </a:pPr>
                      <a:r>
                        <a:rPr lang="es-AR" sz="1800" kern="1200" dirty="0">
                          <a:solidFill>
                            <a:schemeClr val="dk1"/>
                          </a:solidFill>
                          <a:effectLst/>
                          <a:latin typeface="+mn-lt"/>
                          <a:ea typeface="+mn-ea"/>
                          <a:cs typeface="+mn-cs"/>
                        </a:rPr>
                        <a:t>En estos servicios la persona docente atiende a población estudiantil con discapacidad psicosocial, intelectual y múltiple, o población con riesgo en el desarrollo.  En caso de que  la persona requiera apoyos en el área sensorial o física se coordina con el servicio de apoyo educativo respectivo.  </a:t>
                      </a:r>
                      <a:endParaRPr lang="es-CR"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855961499"/>
                  </a:ext>
                </a:extLst>
              </a:tr>
            </a:tbl>
          </a:graphicData>
        </a:graphic>
      </p:graphicFrame>
    </p:spTree>
    <p:extLst>
      <p:ext uri="{BB962C8B-B14F-4D97-AF65-F5344CB8AC3E}">
        <p14:creationId xmlns:p14="http://schemas.microsoft.com/office/powerpoint/2010/main" val="13858274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n para red de cuido y desarrollo infantil">
            <a:extLst>
              <a:ext uri="{FF2B5EF4-FFF2-40B4-BE49-F238E27FC236}">
                <a16:creationId xmlns:a16="http://schemas.microsoft.com/office/drawing/2014/main" id="{03EC776C-EF63-4572-A1D6-CA321E4F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5769" y="5221674"/>
            <a:ext cx="1316300" cy="131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8">
            <a:extLst>
              <a:ext uri="{FF2B5EF4-FFF2-40B4-BE49-F238E27FC236}">
                <a16:creationId xmlns:a16="http://schemas.microsoft.com/office/drawing/2014/main" id="{6D051B72-905F-C688-9069-2ACD8102A7A9}"/>
              </a:ext>
            </a:extLst>
          </p:cNvPr>
          <p:cNvGraphicFramePr>
            <a:graphicFrameLocks noGrp="1"/>
          </p:cNvGraphicFramePr>
          <p:nvPr>
            <p:extLst>
              <p:ext uri="{D42A27DB-BD31-4B8C-83A1-F6EECF244321}">
                <p14:modId xmlns:p14="http://schemas.microsoft.com/office/powerpoint/2010/main" val="223332565"/>
              </p:ext>
            </p:extLst>
          </p:nvPr>
        </p:nvGraphicFramePr>
        <p:xfrm>
          <a:off x="225287" y="202367"/>
          <a:ext cx="11714922" cy="6394446"/>
        </p:xfrm>
        <a:graphic>
          <a:graphicData uri="http://schemas.openxmlformats.org/drawingml/2006/table">
            <a:tbl>
              <a:tblPr firstRow="1" bandRow="1">
                <a:tableStyleId>{5C22544A-7EE6-4342-B048-85BDC9FD1C3A}</a:tableStyleId>
              </a:tblPr>
              <a:tblGrid>
                <a:gridCol w="1952487">
                  <a:extLst>
                    <a:ext uri="{9D8B030D-6E8A-4147-A177-3AD203B41FA5}">
                      <a16:colId xmlns:a16="http://schemas.microsoft.com/office/drawing/2014/main" val="3948118019"/>
                    </a:ext>
                  </a:extLst>
                </a:gridCol>
                <a:gridCol w="1952487">
                  <a:extLst>
                    <a:ext uri="{9D8B030D-6E8A-4147-A177-3AD203B41FA5}">
                      <a16:colId xmlns:a16="http://schemas.microsoft.com/office/drawing/2014/main" val="1821967995"/>
                    </a:ext>
                  </a:extLst>
                </a:gridCol>
                <a:gridCol w="1952487">
                  <a:extLst>
                    <a:ext uri="{9D8B030D-6E8A-4147-A177-3AD203B41FA5}">
                      <a16:colId xmlns:a16="http://schemas.microsoft.com/office/drawing/2014/main" val="964287737"/>
                    </a:ext>
                  </a:extLst>
                </a:gridCol>
                <a:gridCol w="1952487">
                  <a:extLst>
                    <a:ext uri="{9D8B030D-6E8A-4147-A177-3AD203B41FA5}">
                      <a16:colId xmlns:a16="http://schemas.microsoft.com/office/drawing/2014/main" val="2067212882"/>
                    </a:ext>
                  </a:extLst>
                </a:gridCol>
                <a:gridCol w="1952487">
                  <a:extLst>
                    <a:ext uri="{9D8B030D-6E8A-4147-A177-3AD203B41FA5}">
                      <a16:colId xmlns:a16="http://schemas.microsoft.com/office/drawing/2014/main" val="940291268"/>
                    </a:ext>
                  </a:extLst>
                </a:gridCol>
                <a:gridCol w="1952487">
                  <a:extLst>
                    <a:ext uri="{9D8B030D-6E8A-4147-A177-3AD203B41FA5}">
                      <a16:colId xmlns:a16="http://schemas.microsoft.com/office/drawing/2014/main" val="2707272429"/>
                    </a:ext>
                  </a:extLst>
                </a:gridCol>
              </a:tblGrid>
              <a:tr h="855561">
                <a:tc>
                  <a:txBody>
                    <a:bodyPr/>
                    <a:lstStyle/>
                    <a:p>
                      <a:r>
                        <a:rPr lang="es-ES" dirty="0"/>
                        <a:t>Prestación</a:t>
                      </a:r>
                      <a:endParaRPr lang="es-CR" dirty="0"/>
                    </a:p>
                  </a:txBody>
                  <a:tcPr/>
                </a:tc>
                <a:tc>
                  <a:txBody>
                    <a:bodyPr/>
                    <a:lstStyle/>
                    <a:p>
                      <a:r>
                        <a:rPr lang="es-ES" dirty="0"/>
                        <a:t>Población alcanzada</a:t>
                      </a:r>
                      <a:endParaRPr lang="es-CR" dirty="0"/>
                    </a:p>
                  </a:txBody>
                  <a:tcPr/>
                </a:tc>
                <a:tc>
                  <a:txBody>
                    <a:bodyPr/>
                    <a:lstStyle/>
                    <a:p>
                      <a:r>
                        <a:rPr lang="es-ES" dirty="0"/>
                        <a:t>Metas a alcanzar</a:t>
                      </a:r>
                      <a:endParaRPr lang="es-CR" dirty="0"/>
                    </a:p>
                  </a:txBody>
                  <a:tcPr/>
                </a:tc>
                <a:tc>
                  <a:txBody>
                    <a:bodyPr/>
                    <a:lstStyle/>
                    <a:p>
                      <a:r>
                        <a:rPr lang="es-ES" dirty="0"/>
                        <a:t>Financiamiento existente</a:t>
                      </a:r>
                      <a:endParaRPr lang="es-CR" dirty="0"/>
                    </a:p>
                  </a:txBody>
                  <a:tcPr/>
                </a:tc>
                <a:tc>
                  <a:txBody>
                    <a:bodyPr/>
                    <a:lstStyle/>
                    <a:p>
                      <a:r>
                        <a:rPr lang="es-ES" dirty="0"/>
                        <a:t>Necesidades de financiamiento adicional</a:t>
                      </a:r>
                      <a:endParaRPr lang="es-CR" dirty="0"/>
                    </a:p>
                  </a:txBody>
                  <a:tcPr/>
                </a:tc>
                <a:tc>
                  <a:txBody>
                    <a:bodyPr/>
                    <a:lstStyle/>
                    <a:p>
                      <a:r>
                        <a:rPr lang="es-ES" dirty="0"/>
                        <a:t>Comentarios y aclaraciones</a:t>
                      </a:r>
                      <a:endParaRPr lang="es-CR" dirty="0"/>
                    </a:p>
                  </a:txBody>
                  <a:tcPr/>
                </a:tc>
                <a:extLst>
                  <a:ext uri="{0D108BD9-81ED-4DB2-BD59-A6C34878D82A}">
                    <a16:rowId xmlns:a16="http://schemas.microsoft.com/office/drawing/2014/main" val="1075793702"/>
                  </a:ext>
                </a:extLst>
              </a:tr>
              <a:tr h="5480046">
                <a:tc>
                  <a:txBody>
                    <a:bodyPr/>
                    <a:lstStyle/>
                    <a:p>
                      <a:pPr algn="just"/>
                      <a:r>
                        <a:rPr lang="es-AR" sz="1800" kern="1200" dirty="0">
                          <a:solidFill>
                            <a:schemeClr val="dk1"/>
                          </a:solidFill>
                          <a:effectLst/>
                          <a:latin typeface="+mn-lt"/>
                          <a:ea typeface="+mn-ea"/>
                          <a:cs typeface="+mn-cs"/>
                        </a:rPr>
                        <a:t>Fortalecimiento de pautas para el cuidado y crianza en las familias</a:t>
                      </a:r>
                      <a:endParaRPr lang="es-CR" dirty="0"/>
                    </a:p>
                  </a:txBody>
                  <a:tcPr/>
                </a:tc>
                <a:tc>
                  <a:txBody>
                    <a:bodyPr/>
                    <a:lstStyle/>
                    <a:p>
                      <a:pPr algn="just"/>
                      <a:r>
                        <a:rPr lang="es-ES" sz="1800" kern="1200" dirty="0">
                          <a:solidFill>
                            <a:schemeClr val="dk1"/>
                          </a:solidFill>
                          <a:effectLst/>
                          <a:latin typeface="+mn-lt"/>
                          <a:ea typeface="+mn-ea"/>
                          <a:cs typeface="+mn-cs"/>
                        </a:rPr>
                        <a:t>Más de 5 000 000 en la Estrategia de comunicación de la REDCUDI desarrollada en conjunto con UNICEF Costa Rica</a:t>
                      </a:r>
                    </a:p>
                    <a:p>
                      <a:pPr algn="just"/>
                      <a:endParaRPr lang="es-ES" sz="1800" kern="1200" dirty="0">
                        <a:solidFill>
                          <a:schemeClr val="dk1"/>
                        </a:solidFill>
                        <a:effectLst/>
                        <a:latin typeface="+mn-lt"/>
                        <a:ea typeface="+mn-ea"/>
                        <a:cs typeface="+mn-cs"/>
                      </a:endParaRPr>
                    </a:p>
                    <a:p>
                      <a:pPr algn="just"/>
                      <a:r>
                        <a:rPr lang="es-AR" sz="1800" kern="1200" dirty="0">
                          <a:solidFill>
                            <a:schemeClr val="dk1"/>
                          </a:solidFill>
                          <a:effectLst/>
                          <a:latin typeface="+mn-lt"/>
                          <a:ea typeface="+mn-ea"/>
                          <a:cs typeface="+mn-cs"/>
                        </a:rPr>
                        <a:t>731.709 personas accedieron a la  difusión por redes sociales de Campañas Educativas del MEP</a:t>
                      </a:r>
                      <a:endParaRPr lang="es-CR" dirty="0"/>
                    </a:p>
                  </a:txBody>
                  <a:tcPr/>
                </a:tc>
                <a:tc>
                  <a:txBody>
                    <a:bodyPr/>
                    <a:lstStyle/>
                    <a:p>
                      <a:pPr algn="just">
                        <a:lnSpc>
                          <a:spcPct val="107000"/>
                        </a:lnSpc>
                        <a:spcAft>
                          <a:spcPts val="800"/>
                        </a:spcAft>
                      </a:pPr>
                      <a:r>
                        <a:rPr lang="es-AR" sz="1800" kern="1200" dirty="0">
                          <a:solidFill>
                            <a:schemeClr val="dk1"/>
                          </a:solidFill>
                          <a:effectLst/>
                          <a:latin typeface="+mn-lt"/>
                          <a:ea typeface="+mn-ea"/>
                          <a:cs typeface="+mn-cs"/>
                        </a:rPr>
                        <a:t>Brindarle sostenibilidad y permanencia en el tiempo a las acciones desarrolladas</a:t>
                      </a:r>
                      <a:endParaRPr lang="es-CR" sz="1800" kern="1200" dirty="0">
                        <a:solidFill>
                          <a:schemeClr val="dk1"/>
                        </a:solidFill>
                        <a:effectLst/>
                        <a:latin typeface="+mn-lt"/>
                        <a:ea typeface="+mn-ea"/>
                        <a:cs typeface="+mn-cs"/>
                      </a:endParaRPr>
                    </a:p>
                  </a:txBody>
                  <a:tcPr marL="44450" marR="44450" marT="0" marB="0"/>
                </a:tc>
                <a:tc>
                  <a:txBody>
                    <a:bodyPr/>
                    <a:lstStyle/>
                    <a:p>
                      <a:pPr algn="just"/>
                      <a:r>
                        <a:rPr lang="es-AR" sz="1800" kern="1200" dirty="0">
                          <a:solidFill>
                            <a:schemeClr val="dk1"/>
                          </a:solidFill>
                          <a:effectLst/>
                          <a:latin typeface="+mn-lt"/>
                          <a:ea typeface="+mn-ea"/>
                          <a:cs typeface="+mn-cs"/>
                        </a:rPr>
                        <a:t>S.D., fue realizada con apoyo de cooperación internacional</a:t>
                      </a: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AR" sz="1800" kern="1200" dirty="0">
                          <a:solidFill>
                            <a:schemeClr val="dk1"/>
                          </a:solidFill>
                          <a:effectLst/>
                          <a:latin typeface="+mn-lt"/>
                          <a:ea typeface="+mn-ea"/>
                          <a:cs typeface="+mn-cs"/>
                        </a:rPr>
                        <a:t>$77.535.16</a:t>
                      </a:r>
                      <a:endParaRPr lang="es-CR" sz="1800" kern="1200" dirty="0">
                        <a:solidFill>
                          <a:schemeClr val="dk1"/>
                        </a:solidFill>
                        <a:effectLst/>
                        <a:latin typeface="+mn-lt"/>
                        <a:ea typeface="+mn-ea"/>
                        <a:cs typeface="+mn-cs"/>
                      </a:endParaRPr>
                    </a:p>
                    <a:p>
                      <a:pPr algn="just"/>
                      <a:endParaRPr lang="es-CR" dirty="0"/>
                    </a:p>
                  </a:txBody>
                  <a:tcPr/>
                </a:tc>
                <a:tc>
                  <a:txBody>
                    <a:bodyPr/>
                    <a:lstStyle/>
                    <a:p>
                      <a:pPr algn="just"/>
                      <a:r>
                        <a:rPr lang="es-AR" sz="1800" kern="1200" dirty="0">
                          <a:solidFill>
                            <a:schemeClr val="dk1"/>
                          </a:solidFill>
                          <a:effectLst/>
                          <a:latin typeface="+mn-lt"/>
                          <a:ea typeface="+mn-ea"/>
                          <a:cs typeface="+mn-cs"/>
                        </a:rPr>
                        <a:t>Se requiere de financiamiento propio para garantizar su sostenibilidad en el tiempo</a:t>
                      </a: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r>
                        <a:rPr lang="es-AR" sz="1800" kern="1200" dirty="0">
                          <a:solidFill>
                            <a:schemeClr val="dk1"/>
                          </a:solidFill>
                          <a:effectLst/>
                          <a:latin typeface="+mn-lt"/>
                          <a:ea typeface="+mn-ea"/>
                          <a:cs typeface="+mn-cs"/>
                        </a:rPr>
                        <a:t>Alianza Público Privada entre MEP-PANIAMOR-P&amp;G-AED</a:t>
                      </a: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p>
                      <a:pPr algn="just"/>
                      <a:endParaRPr lang="es-AR" sz="1800" kern="1200" dirty="0">
                        <a:solidFill>
                          <a:schemeClr val="dk1"/>
                        </a:solidFill>
                        <a:effectLst/>
                        <a:latin typeface="+mn-lt"/>
                        <a:ea typeface="+mn-ea"/>
                        <a:cs typeface="+mn-cs"/>
                      </a:endParaRPr>
                    </a:p>
                  </a:txBody>
                  <a:tcPr/>
                </a:tc>
                <a:tc>
                  <a:txBody>
                    <a:bodyPr/>
                    <a:lstStyle/>
                    <a:p>
                      <a:pPr algn="just">
                        <a:lnSpc>
                          <a:spcPct val="107000"/>
                        </a:lnSpc>
                        <a:spcAft>
                          <a:spcPts val="800"/>
                        </a:spcAft>
                      </a:pPr>
                      <a:endParaRPr lang="es-CR"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855961499"/>
                  </a:ext>
                </a:extLst>
              </a:tr>
            </a:tbl>
          </a:graphicData>
        </a:graphic>
      </p:graphicFrame>
    </p:spTree>
    <p:extLst>
      <p:ext uri="{BB962C8B-B14F-4D97-AF65-F5344CB8AC3E}">
        <p14:creationId xmlns:p14="http://schemas.microsoft.com/office/powerpoint/2010/main" val="1670538529"/>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B3F6942D803B4F889AC66B7E03C90C" ma:contentTypeVersion="8" ma:contentTypeDescription="Create a new document." ma:contentTypeScope="" ma:versionID="e36be15f20dccca0bf94531cde901a62">
  <xsd:schema xmlns:xsd="http://www.w3.org/2001/XMLSchema" xmlns:xs="http://www.w3.org/2001/XMLSchema" xmlns:p="http://schemas.microsoft.com/office/2006/metadata/properties" xmlns:ns3="2cff9a41-5434-436b-9d4a-588a3f0b1470" targetNamespace="http://schemas.microsoft.com/office/2006/metadata/properties" ma:root="true" ma:fieldsID="44bfb8c07f0f9f9d0c466911182f8b72" ns3:_="">
    <xsd:import namespace="2cff9a41-5434-436b-9d4a-588a3f0b147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ff9a41-5434-436b-9d4a-588a3f0b14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97787D-9AFC-48FB-AB72-7342698257AB}">
  <ds:schemaRefs>
    <ds:schemaRef ds:uri="http://schemas.openxmlformats.org/package/2006/metadata/core-properties"/>
    <ds:schemaRef ds:uri="http://www.w3.org/XML/1998/namespace"/>
    <ds:schemaRef ds:uri="2cff9a41-5434-436b-9d4a-588a3f0b1470"/>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5B3D25F8-D79C-48A3-A42B-794B74483FDD}">
  <ds:schemaRefs>
    <ds:schemaRef ds:uri="http://schemas.microsoft.com/sharepoint/v3/contenttype/forms"/>
  </ds:schemaRefs>
</ds:datastoreItem>
</file>

<file path=customXml/itemProps3.xml><?xml version="1.0" encoding="utf-8"?>
<ds:datastoreItem xmlns:ds="http://schemas.openxmlformats.org/officeDocument/2006/customXml" ds:itemID="{7D0D7A4C-6F84-4073-A49E-5D6D18558B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ff9a41-5434-436b-9d4a-588a3f0b14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20319</TotalTime>
  <Words>1252</Words>
  <Application>Microsoft Office PowerPoint</Application>
  <PresentationFormat>Panorámica</PresentationFormat>
  <Paragraphs>143</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 century gothic</vt:lpstr>
      <vt:lpstr>Arial</vt:lpstr>
      <vt:lpstr>Arial Black</vt:lpstr>
      <vt:lpstr>Calibri</vt:lpstr>
      <vt:lpstr>Calibri Light</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Yariela Quirós Alvarez</dc:creator>
  <cp:lastModifiedBy>Yariela Quirós Alvarez</cp:lastModifiedBy>
  <cp:revision>174</cp:revision>
  <cp:lastPrinted>2020-03-18T15:36:46Z</cp:lastPrinted>
  <dcterms:created xsi:type="dcterms:W3CDTF">2020-03-11T02:26:13Z</dcterms:created>
  <dcterms:modified xsi:type="dcterms:W3CDTF">2022-09-21T17:05:27Z</dcterms:modified>
</cp:coreProperties>
</file>