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</p:sldIdLst>
  <p:sldSz cx="12192000" cy="6858000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1442-146F-453B-8FC0-BB2FBF42A419}">
  <a:tblStyle styleId="{7E521442-146F-453B-8FC0-BB2FBF42A41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5AF79F-31FB-4D51-8332-7CBF76FD19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L" b="1" dirty="0"/>
              <a:t>Poner ojo en</a:t>
            </a:r>
            <a:r>
              <a:rPr lang="es-CL" b="0" dirty="0"/>
              <a:t> </a:t>
            </a:r>
            <a:r>
              <a:rPr lang="es-CL" b="1" dirty="0"/>
              <a:t>la falta de profesionales de la educación parvularia</a:t>
            </a:r>
            <a:r>
              <a:rPr lang="es-CL" b="0" dirty="0"/>
              <a:t>: tanto el aumento de cobertura como la mejora de coeficientes técnicos van a requerir una mayor dotación de educadores de párvulos en cada establecimiento. A mediano plazo, esta medida implica un déficit de profesionales importantes, por lo cual es urgente diseñar un plan que permita potenciar el estudio de la pedagogía en educación parvularia.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CL" cap="none" dirty="0"/>
            </a:br>
            <a:endParaRPr dirty="0"/>
          </a:p>
        </p:txBody>
      </p:sp>
      <p:sp>
        <p:nvSpPr>
          <p:cNvPr id="236" name="Google Shape;236;p14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331494"/>
            <a:ext cx="9144000" cy="152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3068" y="3288633"/>
            <a:ext cx="12911326" cy="3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179444" y="1610519"/>
            <a:ext cx="9302906" cy="165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6"/>
              </a:buClr>
              <a:buSzPts val="3200"/>
              <a:buFont typeface="Verdana"/>
              <a:buNone/>
            </a:pPr>
            <a:r>
              <a:rPr lang="es-CL" sz="3200" b="1">
                <a:solidFill>
                  <a:srgbClr val="004676"/>
                </a:solidFill>
                <a:latin typeface="Verdana"/>
                <a:ea typeface="Verdana"/>
                <a:cs typeface="Verdana"/>
                <a:sym typeface="Verdana"/>
              </a:rPr>
              <a:t>Construyendo una agenda regional compartida: Experiencia de Chile</a:t>
            </a:r>
            <a:br>
              <a:rPr lang="es-CL" sz="3200" b="1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CL" sz="2000" b="1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Monterrey, Septiembre 2022</a:t>
            </a:r>
            <a:endParaRPr sz="3200" b="1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772" y="3163611"/>
            <a:ext cx="744773" cy="19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401" y="173238"/>
            <a:ext cx="4191962" cy="116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89CA729-656A-6C9D-FB4B-D19DB1FB32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819"/>
          <a:stretch/>
        </p:blipFill>
        <p:spPr>
          <a:xfrm>
            <a:off x="5969437" y="114353"/>
            <a:ext cx="783336" cy="1220906"/>
          </a:xfrm>
          <a:prstGeom prst="rect">
            <a:avLst/>
          </a:prstGeom>
        </p:spPr>
      </p:pic>
      <p:pic>
        <p:nvPicPr>
          <p:cNvPr id="1026" name="Picture 2" descr="Ministerio de Educación (Chile) - Wikipedia, la enciclopedia libre">
            <a:extLst>
              <a:ext uri="{FF2B5EF4-FFF2-40B4-BE49-F238E27FC236}">
                <a16:creationId xmlns:a16="http://schemas.microsoft.com/office/drawing/2014/main" id="{47C75CDB-97AD-81B1-C93A-F0DFF584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62" y="161241"/>
            <a:ext cx="1243235" cy="11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2900" b="1" dirty="0">
                <a:solidFill>
                  <a:srgbClr val="1E4E79"/>
                </a:solidFill>
                <a:latin typeface="Verdana"/>
                <a:ea typeface="Verdana"/>
              </a:rPr>
              <a:t>Educación parvularia en Chile</a:t>
            </a:r>
            <a:endParaRPr sz="2900" b="1" dirty="0">
              <a:solidFill>
                <a:srgbClr val="1E4E79"/>
              </a:solidFill>
              <a:latin typeface="Verdana"/>
              <a:ea typeface="Verdana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37773"/>
            <a:ext cx="10515600" cy="3999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548640" y="6071616"/>
            <a:ext cx="60201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niñas y niños en Educación Parvularia (2021): 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711.712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niñas y niñas en el país: 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1.432.678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D46878-448E-2C25-842D-2461E71E0A75}"/>
              </a:ext>
            </a:extLst>
          </p:cNvPr>
          <p:cNvSpPr txBox="1"/>
          <p:nvPr/>
        </p:nvSpPr>
        <p:spPr>
          <a:xfrm>
            <a:off x="1746504" y="5077701"/>
            <a:ext cx="89611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Sala Cuna Menor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CB5446-58E7-31C5-5EA8-C9500205D229}"/>
              </a:ext>
            </a:extLst>
          </p:cNvPr>
          <p:cNvSpPr txBox="1"/>
          <p:nvPr/>
        </p:nvSpPr>
        <p:spPr>
          <a:xfrm>
            <a:off x="3227832" y="5077701"/>
            <a:ext cx="89611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Sala Cuna Mayor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AE828-A2CF-EE61-F8F4-A96518CC3F53}"/>
              </a:ext>
            </a:extLst>
          </p:cNvPr>
          <p:cNvSpPr txBox="1"/>
          <p:nvPr/>
        </p:nvSpPr>
        <p:spPr>
          <a:xfrm>
            <a:off x="4572000" y="5076813"/>
            <a:ext cx="130759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Nivel medio menor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C11246-3100-D635-EF2F-D0924B43C424}"/>
              </a:ext>
            </a:extLst>
          </p:cNvPr>
          <p:cNvSpPr txBox="1"/>
          <p:nvPr/>
        </p:nvSpPr>
        <p:spPr>
          <a:xfrm>
            <a:off x="5777484" y="5171594"/>
            <a:ext cx="130759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Nivel medio mayor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8E3FF-86D5-2235-E3B4-866381108DA6}"/>
              </a:ext>
            </a:extLst>
          </p:cNvPr>
          <p:cNvSpPr txBox="1"/>
          <p:nvPr/>
        </p:nvSpPr>
        <p:spPr>
          <a:xfrm>
            <a:off x="7387590" y="5064327"/>
            <a:ext cx="130759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Prekinder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9BAEE5-691E-44F5-4F2C-73C05DFB7084}"/>
              </a:ext>
            </a:extLst>
          </p:cNvPr>
          <p:cNvSpPr txBox="1"/>
          <p:nvPr/>
        </p:nvSpPr>
        <p:spPr>
          <a:xfrm>
            <a:off x="8738616" y="5076813"/>
            <a:ext cx="130759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Kinder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EFFBD3-85E1-4FA1-7FA4-FFD87F63E05E}"/>
              </a:ext>
            </a:extLst>
          </p:cNvPr>
          <p:cNvSpPr txBox="1"/>
          <p:nvPr/>
        </p:nvSpPr>
        <p:spPr>
          <a:xfrm>
            <a:off x="10173462" y="5056421"/>
            <a:ext cx="130759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dirty="0"/>
              <a:t>Total</a:t>
            </a:r>
            <a:endParaRPr lang="es-CL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Verdana"/>
              <a:buNone/>
            </a:pPr>
            <a:r>
              <a:rPr lang="es-CL" sz="2900" b="1" dirty="0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Varias dependencias, condiciones desiguales</a:t>
            </a:r>
            <a:endParaRPr dirty="0"/>
          </a:p>
        </p:txBody>
      </p:sp>
      <p:graphicFrame>
        <p:nvGraphicFramePr>
          <p:cNvPr id="213" name="Google Shape;213;p24"/>
          <p:cNvGraphicFramePr/>
          <p:nvPr/>
        </p:nvGraphicFramePr>
        <p:xfrm>
          <a:off x="838198" y="2362934"/>
          <a:ext cx="6400750" cy="3453380"/>
        </p:xfrm>
        <a:graphic>
          <a:graphicData uri="http://schemas.openxmlformats.org/drawingml/2006/table">
            <a:tbl>
              <a:tblPr>
                <a:noFill/>
                <a:tableStyleId>{AA5AF79F-31FB-4D51-8332-7CBF76FD193E}</a:tableStyleId>
              </a:tblPr>
              <a:tblGrid>
                <a:gridCol w="11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9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Dependencia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Sala Cuna Menor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Sala Cuna Mayor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Nivel Medio Menor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Nivel Medio Mayor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NT1 (prekinder)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NT2 (kinder)</a:t>
                      </a:r>
                      <a:endParaRPr/>
                    </a:p>
                  </a:txBody>
                  <a:tcPr marL="82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Particular Subvencionado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1,4%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34,1%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62,1%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61,6%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Particular Pagado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1,2%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3,0%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6,9%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8,5%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Municipal</a:t>
                      </a:r>
                      <a:endParaRPr dirty="0"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0,5%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21,5%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25,0%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SLEP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3,2%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2,8%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2,3%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1,5%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3,7%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JUNJI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23,0%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25,9%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26,9%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1,9%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0,5%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JUNJI VTF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46,6%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40,4%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34,6%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22,3%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2,3%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F. Integra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29,8%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32,3%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20,8%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1,4%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0,3%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CAD</a:t>
                      </a:r>
                      <a:endParaRPr/>
                    </a:p>
                  </a:txBody>
                  <a:tcPr marL="74025" marR="82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0,8%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0,7%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0,8%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0,1%</a:t>
                      </a:r>
                      <a:endParaRPr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0,0%</a:t>
                      </a:r>
                      <a:endParaRPr dirty="0"/>
                    </a:p>
                  </a:txBody>
                  <a:tcPr marL="8225" marR="74025" marT="82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4" name="Google Shape;214;p24"/>
          <p:cNvSpPr/>
          <p:nvPr/>
        </p:nvSpPr>
        <p:spPr>
          <a:xfrm>
            <a:off x="1591056" y="4745736"/>
            <a:ext cx="4096512" cy="919276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5330953" y="3252098"/>
            <a:ext cx="2020824" cy="504172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5119200" y="4284488"/>
            <a:ext cx="2397969" cy="371463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733726" y="1754742"/>
            <a:ext cx="9946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Distribución porcentual de la matricula según dependencia (2021)</a:t>
            </a:r>
            <a:endParaRPr dirty="0"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169" y="2218906"/>
            <a:ext cx="434650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14937D-B068-E5E1-59CF-695EA7755875}"/>
              </a:ext>
            </a:extLst>
          </p:cNvPr>
          <p:cNvSpPr txBox="1"/>
          <p:nvPr/>
        </p:nvSpPr>
        <p:spPr>
          <a:xfrm>
            <a:off x="7517169" y="6570244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Infografía de Educación 2020</a:t>
            </a:r>
            <a:endParaRPr lang="es-C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446" y="624760"/>
            <a:ext cx="5602254" cy="560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5930900" y="365125"/>
            <a:ext cx="6540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Desigualdades significativas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6045200" y="1436688"/>
            <a:ext cx="5905752" cy="524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294679" marR="3572" lvl="0" indent="-285750" algn="l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•"/>
            </a:pPr>
            <a:r>
              <a:rPr lang="es-CL" sz="14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Diferencias hasta de un 56%</a:t>
            </a: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y que podrían ser mayores dado que para establecimientos VTF el financiamiento se asocia a la asistencia</a:t>
            </a:r>
            <a:endParaRPr dirty="0"/>
          </a:p>
          <a:p>
            <a:pPr marL="294679" marR="3572" lvl="0" indent="-1968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•"/>
            </a:pPr>
            <a:r>
              <a:rPr lang="es-CL" sz="14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Más </a:t>
            </a:r>
            <a:r>
              <a:rPr lang="es-CL" sz="1400" b="1" dirty="0" err="1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niñ@s</a:t>
            </a:r>
            <a:r>
              <a:rPr lang="es-CL" sz="14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, menos financiamiento</a:t>
            </a: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. Los más afectados dentro de esta disparidad son los jardines VTF, que además concentran a la mayor cantidad de estudiantes: atienden a 110 mil niños, versus Integra y Junji, que reciben a 80 mil y 53 mil, respectivamente</a:t>
            </a:r>
            <a:endParaRPr dirty="0"/>
          </a:p>
          <a:p>
            <a:pPr marL="294679" marR="3572" lvl="0" indent="-1968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Entre directores y directoras de jardines existe una </a:t>
            </a:r>
            <a:r>
              <a:rPr lang="es-CL" sz="14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brecha salarial </a:t>
            </a: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de más del 30% entre VTF y las otras dependencias, lo que en el caso de educadores y educadoras es de un 25% (DIPRES, 2015)</a:t>
            </a:r>
            <a:endParaRPr dirty="0"/>
          </a:p>
          <a:p>
            <a:pPr marL="294679" marR="3572" lvl="0" indent="-1968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Los jardines VTF </a:t>
            </a:r>
            <a:r>
              <a:rPr lang="es-CL" sz="14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cuentan con recursos más limitados para capacitación y desarrollo profesional</a:t>
            </a: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, a diferencia de </a:t>
            </a:r>
            <a:r>
              <a:rPr lang="es-CL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otros sostenedores, como </a:t>
            </a:r>
            <a:r>
              <a:rPr lang="es-CL" sz="14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Junji e Integra</a:t>
            </a:r>
            <a:endParaRPr sz="14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6031F3-6DC1-2B1C-2E29-16832B19BAE8}"/>
              </a:ext>
            </a:extLst>
          </p:cNvPr>
          <p:cNvSpPr txBox="1"/>
          <p:nvPr/>
        </p:nvSpPr>
        <p:spPr>
          <a:xfrm>
            <a:off x="0" y="6233239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Infografía de Educación 2020</a:t>
            </a:r>
            <a:endParaRPr lang="es-C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700"/>
              <a:buFont typeface="Verdana"/>
              <a:buNone/>
            </a:pPr>
            <a:r>
              <a:rPr lang="es-CL" sz="27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Arreglos necesarios, soluciones intentadas</a:t>
            </a:r>
            <a:endParaRPr/>
          </a:p>
        </p:txBody>
      </p:sp>
      <p:pic>
        <p:nvPicPr>
          <p:cNvPr id="239" name="Google Shape;23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0955" y="1914525"/>
            <a:ext cx="434168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951494" y="1914525"/>
            <a:ext cx="5017152" cy="396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890" marR="3175" lvl="0" indent="0" algn="l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Marzo 2019, ejecutivo ingresa proyecto de ley que “establece un sistema de subvenciones para los niveles medios de la educación parvularia”</a:t>
            </a:r>
            <a:endParaRPr dirty="0"/>
          </a:p>
          <a:p>
            <a:pPr marL="8890" marR="3175" lvl="0" indent="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Principales críticas:</a:t>
            </a:r>
            <a:endParaRPr dirty="0"/>
          </a:p>
          <a:p>
            <a:pPr marL="294640" marR="3175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Lógica de váuchers: No otorga fondos basales a la educación pública y aumenta más aun la fragmentación.</a:t>
            </a:r>
            <a:endParaRPr dirty="0"/>
          </a:p>
          <a:p>
            <a:pPr marL="294640" marR="3175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Subsidio por asistencia, lo que es inestable. Se debe incorporar variables como matricula, ubicación, etc.</a:t>
            </a:r>
            <a:endParaRPr dirty="0"/>
          </a:p>
          <a:p>
            <a:pPr marL="294640" marR="3175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Debe considerar otras modalidades</a:t>
            </a:r>
            <a:endParaRPr dirty="0"/>
          </a:p>
          <a:p>
            <a:pPr marL="294640" marR="3175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Riesgo de escolarización temprana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9C8260-770A-ACAE-89E4-57E38063C6DB}"/>
              </a:ext>
            </a:extLst>
          </p:cNvPr>
          <p:cNvSpPr txBox="1"/>
          <p:nvPr/>
        </p:nvSpPr>
        <p:spPr>
          <a:xfrm>
            <a:off x="9053361" y="6220778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Infografía de Educación 2020</a:t>
            </a:r>
            <a:endParaRPr lang="es-CL" dirty="0"/>
          </a:p>
        </p:txBody>
      </p:sp>
      <p:pic>
        <p:nvPicPr>
          <p:cNvPr id="3" name="Google Shape;262;p29">
            <a:extLst>
              <a:ext uri="{FF2B5EF4-FFF2-40B4-BE49-F238E27FC236}">
                <a16:creationId xmlns:a16="http://schemas.microsoft.com/office/drawing/2014/main" id="{89BD4036-1CC1-B5C6-788B-64E184A494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698" y="3429000"/>
            <a:ext cx="2222273" cy="197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06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788590" y="247722"/>
            <a:ext cx="10058950" cy="6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 fontScale="6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4000" b="1" dirty="0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En síntesis, posible soluciones: fuentes para financiar las brechas identificadas</a:t>
            </a:r>
            <a:endParaRPr sz="4000" b="1" dirty="0">
              <a:solidFill>
                <a:srgbClr val="1E4E7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4878770" y="1253452"/>
            <a:ext cx="5017152" cy="265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890" marR="3175" lvl="0" indent="0" algn="l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Compromiso </a:t>
            </a:r>
            <a:r>
              <a:rPr lang="es-CL" sz="1600" b="1" dirty="0" err="1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N°</a:t>
            </a: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3</a:t>
            </a:r>
            <a:endParaRPr b="1" dirty="0"/>
          </a:p>
          <a:p>
            <a:pPr marL="8890" marR="3175" lvl="0" indent="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None/>
            </a:pPr>
            <a:endParaRPr sz="16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890" marR="3175" lvl="0" indent="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Avanzar en equiparar las </a:t>
            </a: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condiciones laborales, salariales y pedagógicas de la red de establecimientos de educación parvularia que reciben financiamiento público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: VTF, Integra, Junji y Servicios Locales de Educación Pública</a:t>
            </a:r>
            <a:endParaRPr dirty="0"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213" y="1358019"/>
            <a:ext cx="3629527" cy="4729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0;p29">
            <a:extLst>
              <a:ext uri="{FF2B5EF4-FFF2-40B4-BE49-F238E27FC236}">
                <a16:creationId xmlns:a16="http://schemas.microsoft.com/office/drawing/2014/main" id="{6AD2D28D-862E-5946-ACB9-22C4A26DC93D}"/>
              </a:ext>
            </a:extLst>
          </p:cNvPr>
          <p:cNvSpPr txBox="1"/>
          <p:nvPr/>
        </p:nvSpPr>
        <p:spPr>
          <a:xfrm>
            <a:off x="4576074" y="4058605"/>
            <a:ext cx="5905752" cy="333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294679" marR="3572" lvl="0" indent="-285750" algn="l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Resolver inequidad institucional (recursos humanos, infraestructura, cobros y subvención)</a:t>
            </a:r>
            <a:endParaRPr lang="es-CL" dirty="0">
              <a:ea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Apuntar a un mejor equilibrio de financiamientos basales </a:t>
            </a:r>
            <a:r>
              <a:rPr lang="es-ES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y buscar mecanismos para incentivar asistencia</a:t>
            </a:r>
            <a:endParaRPr lang="es-CL" sz="16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Integrar fuertemente a la Educación Parvularia al Sistema de Garantías y Protección Integral y a Chile Crece Contigo</a:t>
            </a: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endParaRPr lang="es-CL" sz="16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4679" marR="3572" lvl="0" indent="-285750" algn="l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Char char="•"/>
            </a:pPr>
            <a:endParaRPr sz="16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Google Shape;263;p29">
            <a:extLst>
              <a:ext uri="{FF2B5EF4-FFF2-40B4-BE49-F238E27FC236}">
                <a16:creationId xmlns:a16="http://schemas.microsoft.com/office/drawing/2014/main" id="{005ADE88-697A-1C4B-DEE3-5A8202B8F9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79925" y="623336"/>
            <a:ext cx="2912075" cy="222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l="8989" t="24530" r="8356" b="27893"/>
          <a:stretch/>
        </p:blipFill>
        <p:spPr>
          <a:xfrm>
            <a:off x="7277622" y="3707704"/>
            <a:ext cx="4722312" cy="271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2718" y="2034740"/>
            <a:ext cx="6012585" cy="166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5620" y="3513679"/>
            <a:ext cx="2222273" cy="197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7764087" y="615142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748546" y="0"/>
            <a:ext cx="8414614" cy="111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 u="none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¿Qué es Chile Crece Contigo?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826986" y="1267627"/>
            <a:ext cx="7831336" cy="143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929" marR="3572" lvl="0" indent="0" algn="just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Un sistema de protección integral a la infancia  que ofrece un </a:t>
            </a:r>
            <a:r>
              <a:rPr lang="es-CL" sz="1800" b="1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acompañamiento personalizado </a:t>
            </a:r>
            <a:r>
              <a:rPr lang="es-CL" sz="180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 la trayectoria de desarrollo de niños y niñas,  promoviendo su desarrollo integral, desde la gestación hasta los 9 años de edad.</a:t>
            </a:r>
            <a:endParaRPr sz="180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8415" y="2989319"/>
            <a:ext cx="9593743" cy="214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57600" y="208902"/>
            <a:ext cx="771333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2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¿Qué asegura Chile Crece Contigo?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764087" y="615142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847985" y="1532269"/>
            <a:ext cx="5905752" cy="258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929" marR="3572" lvl="0" indent="0" algn="just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El sistema asegura el acceso de todos los niños  y niñas a un conjunto de prestaciones </a:t>
            </a: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universales 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(que promueven el desarrollo) en combinación con una oferta de servicios y beneficios </a:t>
            </a: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diferenciados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(para niños y niñas de familias con  vulnerabilidades sociales y/o económicas), y con  prestaciones </a:t>
            </a: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especializadas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(para niños y niñas  con algún riesgo o vulnerabilidad individual).</a:t>
            </a:r>
            <a:endParaRPr sz="16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5942" y="3349783"/>
            <a:ext cx="4398795" cy="336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698" y="3429000"/>
            <a:ext cx="2222273" cy="197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762746" y="3145357"/>
            <a:ext cx="5198729" cy="634852"/>
          </a:xfrm>
          <a:prstGeom prst="rect">
            <a:avLst/>
          </a:prstGeom>
          <a:solidFill>
            <a:srgbClr val="52C2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Programa EJE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Apoyo al Desarrollo Biopsicosocial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3939831" y="3856621"/>
            <a:ext cx="1476620" cy="538970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Apoyo al Recién Nacido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5458963" y="4953078"/>
            <a:ext cx="3143629" cy="484114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de Intervenciones de Apoyo al Desarrollo Infantil </a:t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109602" y="2573230"/>
            <a:ext cx="1859831" cy="568116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Apoyo a la Salud Mental Infantil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5458962" y="6188900"/>
            <a:ext cx="4405901" cy="445799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Ayudas Técnicas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5466667" y="5544867"/>
            <a:ext cx="4405900" cy="484114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Concursable de Iniciativas para la Infancia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(HEPI Crianza)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 rot="-5400000">
            <a:off x="484506" y="4455186"/>
            <a:ext cx="4061469" cy="297555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 de Fortalecimiento Municipal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5458747" y="3856621"/>
            <a:ext cx="3143846" cy="540341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Diagnóstico de Vulnerabilidad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Pre-Escolares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2743487" y="4470264"/>
            <a:ext cx="7199732" cy="381008"/>
          </a:xfrm>
          <a:prstGeom prst="rect">
            <a:avLst/>
          </a:pr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 Educativo (Fono Infancia, Página web, redes sociales, programa de radio)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746" y="852585"/>
            <a:ext cx="75438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38932" y="228464"/>
            <a:ext cx="10058950" cy="6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Seguimiento a la trayectoria</a:t>
            </a:r>
            <a:endParaRPr sz="3000" b="1">
              <a:solidFill>
                <a:srgbClr val="1E4E7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730440" y="61912"/>
            <a:ext cx="11235224" cy="111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¿Cómo funciona?: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Prestaciones universales, indicadas y diferenciadas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1362275"/>
            <a:ext cx="7772400" cy="505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742254" y="260037"/>
            <a:ext cx="637386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rgbClr val="004676"/>
                </a:solidFill>
                <a:latin typeface="Verdana"/>
                <a:ea typeface="Verdana"/>
                <a:cs typeface="Verdana"/>
                <a:sym typeface="Verdana"/>
              </a:rPr>
              <a:t>Alcance Oferta programática</a:t>
            </a:r>
            <a:endParaRPr sz="3000" b="1">
              <a:solidFill>
                <a:srgbClr val="0046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5374" y="888692"/>
            <a:ext cx="9231436" cy="580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3498" y="5122837"/>
            <a:ext cx="1852996" cy="164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Google Shape;162;p20"/>
          <p:cNvGraphicFramePr/>
          <p:nvPr>
            <p:extLst>
              <p:ext uri="{D42A27DB-BD31-4B8C-83A1-F6EECF244321}">
                <p14:modId xmlns:p14="http://schemas.microsoft.com/office/powerpoint/2010/main" val="3695601627"/>
              </p:ext>
            </p:extLst>
          </p:nvPr>
        </p:nvGraphicFramePr>
        <p:xfrm>
          <a:off x="933384" y="1574761"/>
          <a:ext cx="10325200" cy="3916780"/>
        </p:xfrm>
        <a:graphic>
          <a:graphicData uri="http://schemas.openxmlformats.org/drawingml/2006/table">
            <a:tbl>
              <a:tblPr firstRow="1" bandRow="1">
                <a:noFill/>
                <a:tableStyleId>{7E521442-146F-453B-8FC0-BB2FBF42A419}</a:tableStyleId>
              </a:tblPr>
              <a:tblGrid>
                <a:gridCol w="666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Programas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Alcance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4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Financiamiento (USD)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004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Programa Educativo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$213.356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Programa de Fortalecimiento Municipal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98,5%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$3.748.991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Apoyo al Recién Nacido </a:t>
                      </a:r>
                      <a:r>
                        <a:rPr lang="es-CL" sz="14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(0)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90%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$15.968.512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Diagnóstico de Vulnerabilidad Pre-Escolares </a:t>
                      </a:r>
                      <a:r>
                        <a:rPr lang="es-CL" sz="14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(NT1-NT2-1º básico)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85%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$110.277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Programa EJE Apoyo al Desarrollo Biopsicosocial </a:t>
                      </a:r>
                      <a:r>
                        <a:rPr lang="es-CL" sz="14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(0-4 años)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82%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$22.774.152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Ayudas Técnicas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36%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$503.319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Apoyo a la Salud Mental Infantil </a:t>
                      </a:r>
                      <a:r>
                        <a:rPr lang="es-CL" sz="14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(NN con alteración al desarrollo)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35%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$3.723.702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Fondo de Intervenciones de Apoyo al Desarrollo Infantil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$1.833.417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Fondo Concursable de Iniciativas para la Infancia</a:t>
                      </a:r>
                      <a:r>
                        <a:rPr lang="es-CL" sz="140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(por comuna)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7,2%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4676"/>
                          </a:solidFill>
                          <a:latin typeface="Verdana"/>
                          <a:ea typeface="Verdana"/>
                          <a:sym typeface="Arial"/>
                        </a:rPr>
                        <a:t>$515.627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3" name="Google Shape;16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494" y="2071692"/>
            <a:ext cx="139701" cy="1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9494" y="2438429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494" y="2824085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9494" y="3191352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494" y="3544966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9494" y="3943226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9494" y="4303304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9494" y="4664309"/>
            <a:ext cx="1397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9494" y="5025314"/>
            <a:ext cx="13970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712390" y="449183"/>
            <a:ext cx="59250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Alcance de la oferta programática ChCC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698" y="3429000"/>
            <a:ext cx="2222273" cy="197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1317885" y="341645"/>
            <a:ext cx="9997815" cy="79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890" marR="3175" lvl="0" indent="0" algn="ctr" rtl="0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Ley de Garantías y Protección Integral (marzo 2022)</a:t>
            </a:r>
            <a:endParaRPr/>
          </a:p>
          <a:p>
            <a:pPr marL="8890" marR="3175" lvl="0" indent="0" algn="ctr" rtl="0">
              <a:lnSpc>
                <a:spcPct val="133300"/>
              </a:lnSpc>
              <a:spcBef>
                <a:spcPts val="7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847985" y="1390077"/>
            <a:ext cx="898181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Artículo 16 y 17…</a:t>
            </a:r>
            <a:endParaRPr sz="1600" dirty="0">
              <a:solidFill>
                <a:srgbClr val="2F5496"/>
              </a:solidFill>
              <a:latin typeface="Verdana"/>
              <a:ea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Priorización y ejecución presupuestaria 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de los recursos destinados a la niñez, a las iniciativas destinadas a ella, aprobadas y en ejecución.</a:t>
            </a:r>
            <a:endParaRPr sz="1600" dirty="0">
              <a:solidFill>
                <a:srgbClr val="2F5496"/>
              </a:solidFill>
              <a:latin typeface="Verdana"/>
              <a:ea typeface="Verdana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600" dirty="0">
              <a:solidFill>
                <a:srgbClr val="2F5496"/>
              </a:solidFill>
              <a:latin typeface="Verdana"/>
              <a:ea typeface="Verdana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En la discusión de la Ley de Presupuestos del Sector Público, procurarán considerar prioritariamente el financiamiento del diseño y ejecución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 de normativas, políticas, servicios y prestaciones destinadas a la promoción, protección y garantía de los derechos del niño, niña y adolescente.</a:t>
            </a:r>
            <a:endParaRPr sz="1600" dirty="0">
              <a:solidFill>
                <a:srgbClr val="2F5496"/>
              </a:solidFill>
              <a:latin typeface="Verdana"/>
              <a:ea typeface="Verdana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600" dirty="0">
              <a:solidFill>
                <a:srgbClr val="2F5496"/>
              </a:solidFill>
              <a:latin typeface="Verdana"/>
              <a:ea typeface="Verdana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600" b="1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Progresividad y no regresividad de derechos</a:t>
            </a:r>
            <a:r>
              <a:rPr lang="es-CL" sz="1600" dirty="0">
                <a:solidFill>
                  <a:srgbClr val="2F5496"/>
                </a:solidFill>
                <a:latin typeface="Verdana"/>
                <a:ea typeface="Verdana"/>
                <a:sym typeface="Calibri"/>
              </a:rPr>
              <a:t>.</a:t>
            </a:r>
            <a:endParaRPr sz="1600" dirty="0">
              <a:solidFill>
                <a:srgbClr val="2F5496"/>
              </a:solidFill>
              <a:latin typeface="Verdana"/>
              <a:ea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>
            <a:off x="761429" y="217002"/>
            <a:ext cx="10058950" cy="6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 fontScale="97500"/>
          </a:bodyPr>
          <a:lstStyle/>
          <a:p>
            <a:pPr marL="8929" marR="35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Verdana"/>
              <a:buNone/>
            </a:pPr>
            <a:r>
              <a:rPr lang="es-CL" sz="3000" b="1">
                <a:solidFill>
                  <a:srgbClr val="1E4E79"/>
                </a:solidFill>
                <a:latin typeface="Verdana"/>
                <a:ea typeface="Verdana"/>
                <a:cs typeface="Verdana"/>
                <a:sym typeface="Verdana"/>
              </a:rPr>
              <a:t>Leyes y Reglamento</a:t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85" y="0"/>
            <a:ext cx="22860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06" y="5947801"/>
            <a:ext cx="1828800" cy="92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4179732" y="484888"/>
            <a:ext cx="8366773" cy="4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929" marR="357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2" name="Google Shape;192;p22"/>
          <p:cNvGrpSpPr/>
          <p:nvPr/>
        </p:nvGrpSpPr>
        <p:grpSpPr>
          <a:xfrm>
            <a:off x="1542408" y="4106055"/>
            <a:ext cx="2750304" cy="1841746"/>
            <a:chOff x="232769" y="160340"/>
            <a:chExt cx="4517904" cy="2619371"/>
          </a:xfrm>
        </p:grpSpPr>
        <p:pic>
          <p:nvPicPr>
            <p:cNvPr id="193" name="Google Shape;193;p22"/>
            <p:cNvPicPr preferRelativeResize="0"/>
            <p:nvPr/>
          </p:nvPicPr>
          <p:blipFill rotWithShape="1">
            <a:blip r:embed="rId5">
              <a:alphaModFix/>
            </a:blip>
            <a:srcRect b="45244"/>
            <a:stretch/>
          </p:blipFill>
          <p:spPr>
            <a:xfrm>
              <a:off x="474006" y="160340"/>
              <a:ext cx="4276667" cy="2619371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>
              <a:outerShdw dist="22997" dir="5400000" algn="tl">
                <a:srgbClr val="000000">
                  <a:alpha val="34901"/>
                </a:srgbClr>
              </a:outerShdw>
            </a:effectLst>
          </p:spPr>
        </p:pic>
        <p:sp>
          <p:nvSpPr>
            <p:cNvPr id="194" name="Google Shape;194;p22"/>
            <p:cNvSpPr/>
            <p:nvPr/>
          </p:nvSpPr>
          <p:spPr>
            <a:xfrm>
              <a:off x="232769" y="160340"/>
              <a:ext cx="4517904" cy="2619371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2997" dir="5400000" algn="tl">
                <a:srgbClr val="000000">
                  <a:alpha val="34901"/>
                </a:srgbClr>
              </a:outerShdw>
            </a:effectLst>
          </p:spPr>
          <p:txBody>
            <a:bodyPr spcFirstLastPara="1" wrap="square" lIns="64275" tIns="32125" rIns="64275" bIns="3212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5" name="Google Shape;19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3025" y="4106055"/>
            <a:ext cx="6634010" cy="184174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4901"/>
              </a:srgbClr>
            </a:outerShdw>
          </a:effectLst>
        </p:spPr>
      </p:pic>
      <p:sp>
        <p:nvSpPr>
          <p:cNvPr id="196" name="Google Shape;196;p22"/>
          <p:cNvSpPr/>
          <p:nvPr/>
        </p:nvSpPr>
        <p:spPr>
          <a:xfrm>
            <a:off x="761429" y="791334"/>
            <a:ext cx="51267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Extensión Subsistema Ley 21.090 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5350246" y="2081097"/>
            <a:ext cx="43755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004676"/>
                </a:solidFill>
                <a:latin typeface="Verdana"/>
                <a:ea typeface="Verdana"/>
                <a:cs typeface="Verdana"/>
                <a:sym typeface="Verdana"/>
              </a:rPr>
              <a:t>Ministerio de Educación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004676"/>
                </a:solidFill>
                <a:latin typeface="Verdana"/>
                <a:ea typeface="Verdana"/>
                <a:cs typeface="Verdana"/>
                <a:sym typeface="Verdana"/>
              </a:rPr>
              <a:t>Jardines Infantiles y salas cuna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004676"/>
                </a:solidFill>
                <a:latin typeface="Verdana"/>
                <a:ea typeface="Verdana"/>
                <a:cs typeface="Verdana"/>
                <a:sym typeface="Verdana"/>
              </a:rPr>
              <a:t>JUNJI e Integra</a:t>
            </a:r>
            <a:endParaRPr sz="1800">
              <a:solidFill>
                <a:srgbClr val="0046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22" descr="Libros"/>
          <p:cNvSpPr/>
          <p:nvPr/>
        </p:nvSpPr>
        <p:spPr>
          <a:xfrm>
            <a:off x="1954306" y="1468347"/>
            <a:ext cx="2655648" cy="2477982"/>
          </a:xfrm>
          <a:custGeom>
            <a:avLst/>
            <a:gdLst/>
            <a:ahLst/>
            <a:cxnLst/>
            <a:rect l="l" t="t" r="r" b="b"/>
            <a:pathLst>
              <a:path w="2310560" h="2155981" extrusionOk="0">
                <a:moveTo>
                  <a:pt x="2310561" y="759339"/>
                </a:moveTo>
                <a:lnTo>
                  <a:pt x="2169541" y="707813"/>
                </a:lnTo>
                <a:lnTo>
                  <a:pt x="2169541" y="412213"/>
                </a:lnTo>
                <a:lnTo>
                  <a:pt x="2310561" y="352550"/>
                </a:lnTo>
                <a:lnTo>
                  <a:pt x="1355963" y="0"/>
                </a:lnTo>
                <a:lnTo>
                  <a:pt x="195259" y="406789"/>
                </a:lnTo>
                <a:cubicBezTo>
                  <a:pt x="84070" y="461027"/>
                  <a:pt x="81358" y="610183"/>
                  <a:pt x="81358" y="732220"/>
                </a:cubicBezTo>
                <a:cubicBezTo>
                  <a:pt x="81358" y="772899"/>
                  <a:pt x="86782" y="813578"/>
                  <a:pt x="94917" y="851545"/>
                </a:cubicBezTo>
                <a:cubicBezTo>
                  <a:pt x="2712" y="911207"/>
                  <a:pt x="0" y="1049515"/>
                  <a:pt x="0" y="1166128"/>
                </a:cubicBezTo>
                <a:cubicBezTo>
                  <a:pt x="0" y="1261046"/>
                  <a:pt x="21695" y="1347827"/>
                  <a:pt x="81358" y="1402066"/>
                </a:cubicBezTo>
                <a:cubicBezTo>
                  <a:pt x="67798" y="1448169"/>
                  <a:pt x="75934" y="1505119"/>
                  <a:pt x="75934" y="1572917"/>
                </a:cubicBezTo>
                <a:cubicBezTo>
                  <a:pt x="75934" y="1694954"/>
                  <a:pt x="108477" y="1806143"/>
                  <a:pt x="216954" y="1844110"/>
                </a:cubicBezTo>
                <a:lnTo>
                  <a:pt x="970870" y="2155981"/>
                </a:lnTo>
                <a:lnTo>
                  <a:pt x="2305137" y="1602748"/>
                </a:lnTo>
                <a:lnTo>
                  <a:pt x="2164117" y="1551222"/>
                </a:lnTo>
                <a:lnTo>
                  <a:pt x="2164117" y="1252910"/>
                </a:lnTo>
                <a:lnTo>
                  <a:pt x="2305137" y="1193247"/>
                </a:lnTo>
                <a:lnTo>
                  <a:pt x="2088183" y="1111890"/>
                </a:lnTo>
                <a:lnTo>
                  <a:pt x="2088183" y="851545"/>
                </a:lnTo>
                <a:lnTo>
                  <a:pt x="2310561" y="759339"/>
                </a:lnTo>
                <a:close/>
                <a:moveTo>
                  <a:pt x="227802" y="596624"/>
                </a:moveTo>
                <a:lnTo>
                  <a:pt x="981717" y="892224"/>
                </a:lnTo>
                <a:lnTo>
                  <a:pt x="2063776" y="455604"/>
                </a:lnTo>
                <a:lnTo>
                  <a:pt x="2063776" y="688829"/>
                </a:lnTo>
                <a:lnTo>
                  <a:pt x="981717" y="1139009"/>
                </a:lnTo>
                <a:lnTo>
                  <a:pt x="227802" y="840697"/>
                </a:lnTo>
                <a:lnTo>
                  <a:pt x="227802" y="596624"/>
                </a:lnTo>
                <a:close/>
                <a:moveTo>
                  <a:pt x="2058352" y="1532238"/>
                </a:moveTo>
                <a:lnTo>
                  <a:pt x="976293" y="1979706"/>
                </a:lnTo>
                <a:lnTo>
                  <a:pt x="219666" y="1681394"/>
                </a:lnTo>
                <a:lnTo>
                  <a:pt x="219666" y="1469864"/>
                </a:lnTo>
                <a:lnTo>
                  <a:pt x="894936" y="1746480"/>
                </a:lnTo>
                <a:lnTo>
                  <a:pt x="2061064" y="1285453"/>
                </a:lnTo>
                <a:lnTo>
                  <a:pt x="2058352" y="1532238"/>
                </a:lnTo>
                <a:close/>
                <a:moveTo>
                  <a:pt x="1982418" y="1125449"/>
                </a:moveTo>
                <a:lnTo>
                  <a:pt x="900359" y="1572917"/>
                </a:lnTo>
                <a:lnTo>
                  <a:pt x="146444" y="1274605"/>
                </a:lnTo>
                <a:lnTo>
                  <a:pt x="146444" y="1030532"/>
                </a:lnTo>
                <a:lnTo>
                  <a:pt x="922055" y="1339692"/>
                </a:lnTo>
                <a:lnTo>
                  <a:pt x="1985130" y="894936"/>
                </a:lnTo>
                <a:lnTo>
                  <a:pt x="1985130" y="1125449"/>
                </a:lnTo>
                <a:close/>
              </a:path>
            </a:pathLst>
          </a:custGeom>
          <a:solidFill>
            <a:srgbClr val="004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849085" y="1720677"/>
            <a:ext cx="3173640" cy="28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25" tIns="32100" rIns="64225" bIns="32100" anchor="t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Reglamento N°14</a:t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4815282" y="2081097"/>
            <a:ext cx="329636" cy="979049"/>
          </a:xfrm>
          <a:prstGeom prst="homePlate">
            <a:avLst>
              <a:gd name="adj" fmla="val 25251"/>
            </a:avLst>
          </a:prstGeom>
          <a:solidFill>
            <a:srgbClr val="603D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1032</Words>
  <Application>Microsoft Office PowerPoint</Application>
  <PresentationFormat>Panorámica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Verdana</vt:lpstr>
      <vt:lpstr>Tema de Office</vt:lpstr>
      <vt:lpstr>Construyendo una agenda regional compartida: Experiencia de Chile Monterrey, Septiembre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parvularia en Chile</vt:lpstr>
      <vt:lpstr>Varias dependencias, condiciones desiguales</vt:lpstr>
      <vt:lpstr>Presentación de PowerPoint</vt:lpstr>
      <vt:lpstr>Arreglos necesarios, soluciones intentadas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una agenda regional compartida: Experiencia de Chile Monterrey, Septiembre 2022</dc:title>
  <dc:creator>Felipe</dc:creator>
  <cp:lastModifiedBy>Felipe Andrés Arriet Pacheco</cp:lastModifiedBy>
  <cp:revision>4</cp:revision>
  <dcterms:modified xsi:type="dcterms:W3CDTF">2022-09-21T17:21:52Z</dcterms:modified>
</cp:coreProperties>
</file>