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81" r:id="rId6"/>
    <p:sldId id="282" r:id="rId7"/>
    <p:sldId id="263" r:id="rId8"/>
    <p:sldId id="278" r:id="rId9"/>
    <p:sldId id="286" r:id="rId10"/>
    <p:sldId id="287" r:id="rId11"/>
    <p:sldId id="291" r:id="rId12"/>
    <p:sldId id="280" r:id="rId13"/>
    <p:sldId id="275" r:id="rId14"/>
    <p:sldId id="290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4D"/>
    <a:srgbClr val="004A84"/>
    <a:srgbClr val="AD8113"/>
    <a:srgbClr val="BD8D15"/>
    <a:srgbClr val="E8B02B"/>
    <a:srgbClr val="EDEDED"/>
    <a:srgbClr val="FF803B"/>
    <a:srgbClr val="F6F6F6"/>
    <a:srgbClr val="FFFFFF"/>
    <a:srgbClr val="E52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8" autoAdjust="0"/>
    <p:restoredTop sz="95065" autoAdjust="0"/>
  </p:normalViewPr>
  <p:slideViewPr>
    <p:cSldViewPr snapToGrid="0">
      <p:cViewPr varScale="1">
        <p:scale>
          <a:sx n="124" d="100"/>
          <a:sy n="124" d="100"/>
        </p:scale>
        <p:origin x="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C8467-59B7-4F7D-A286-6F63379299E9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274C1-840D-4B8B-A55C-9B32EFB056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48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77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88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Veníamos del 89% en 2018. 74.6% por pandemia en 2020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5529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295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56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3760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956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0274C1-840D-4B8B-A55C-9B32EFB056E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36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4626B-6935-DF7C-FFAC-BED0DB7F4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321215-3C83-4594-3083-21C328903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2AE845-B2C9-FF17-6D55-DB171932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CE74C5-AC64-9C62-2991-B900F4046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33CF08-0838-EE92-8B16-3781F982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B491A-4183-46F4-A240-A140055F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344FC7-9716-583B-37F6-CAB687CF5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407F41-84BA-0685-91CF-6288C7663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46CDB1-FE63-8FFA-AB18-8FAEC21F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F9CB63-03DE-F505-316E-F2DD4012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414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35A9CE-9C96-51C8-311A-E18A7782B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9827B8-7357-D764-2B42-E8BC048E7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04A6A8-8083-CDEC-7DDB-37952FEB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CA76C-3C35-25E4-A703-58BEE07F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A2472-8466-38D2-F862-A3406C6C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66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E15A4-A73D-BF9A-2F01-F7B9A4B3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CD7CB4-0364-36CA-BF87-99D21292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1D9FFC-5634-1E16-05A1-19E71BD5B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0A9251-9090-750A-2CF1-14A37F62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251ADB-D65A-533D-1D44-135CEA9B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53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1E990-A814-1F44-4298-03D4FBC8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20806C-0BB2-81CE-B2AB-71C262088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7EBF45-825A-CF52-57D0-90060C3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67EB37-8F0E-3B1D-D17C-05E68F1B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4FC52F-8B68-0541-01E0-E31CEF9D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95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599A06-0C73-9187-3B91-B83899D3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1AFACE-A99A-DCB5-CAF1-A53972E98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47FF0F-DC50-3B2C-2114-0CB663FAD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6AB1BC-B89C-3641-D141-E3565700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660F85-8B8A-C75A-4A87-336580ED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4B8360-8011-A8F5-3549-31195C58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49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0F02B-DA00-6D00-D41B-BBF73D7C0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AC11E3-1A02-2B81-CC95-0F7D7A2EE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9CA531-E3DB-80C0-E5E9-3C7C9E9DA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23CE81-1C35-C15E-4AA1-2D162F812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E286B6-B663-82EC-F839-E8CECF330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80F024-1F68-525D-812F-9CD98295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97616B-11D1-90A9-27D0-870CE938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792D02-AC58-5884-A968-34DAE0360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27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29EE5-D908-DE8F-4671-21154F2D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3EE563-7C8C-82AB-6A01-2D172151F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9FF280-20E8-B19F-149E-34E3D258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905833-1849-1456-B7DF-599517FA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0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C94BC5-2F9D-5E9D-F800-D2ED91F8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F45072-FC70-D37E-864E-39C3BE6D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E76FDC-B12F-4554-C30B-CDF4200A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55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FC24F-FBDD-3143-500B-2B8841CB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096D1B-8FAC-FDC7-F451-3D82F369C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0AFE1E-1F5F-88E7-321C-FD5B558CB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0DA243-D19F-4DC4-3E88-CDBCD5BA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9EA3A8-7859-A2AD-49A3-FE9CC08E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A1EA7C-0610-CB78-F5D4-AB99F9B5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38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89941-2FE8-9714-1140-41DCDD1D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093C2C-0A75-1B25-2CD1-52A670C2BF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57CD96-40DE-06FA-7883-0B5ADE45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EBEA5F-3185-6537-2D34-D5A5B895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4E0A6F-E818-2F46-9774-64F2C1EB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386C44-2D3D-F4FA-ABD6-36FC8E82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88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7ED908-FFF4-97F2-102F-420DA571E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7EE6F2-4001-9663-3296-E9E04AA64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E4B909-3AD6-1055-168F-ED68A51E9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7EFC-F874-44FE-B378-06D4ECE38E57}" type="datetimeFigureOut">
              <a:rPr lang="es-MX" smtClean="0"/>
              <a:t>21/09/22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F5A11-9220-C3A7-6156-A25B6E0AD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C685FE-D898-CB58-5AA3-2C177F042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8A08-E7DC-4889-942B-FFF1DCFCFB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35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377FEA-DAE4-F988-D07B-BF94E292C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8501" y="1097654"/>
            <a:ext cx="11353801" cy="1987628"/>
          </a:xfrm>
        </p:spPr>
        <p:txBody>
          <a:bodyPr anchor="ctr">
            <a:normAutofit/>
          </a:bodyPr>
          <a:lstStyle/>
          <a:p>
            <a:r>
              <a:rPr lang="es-AR" sz="3200" b="1" dirty="0">
                <a:solidFill>
                  <a:srgbClr val="004A8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El financiamiento de los servicios de educación y cuidado</a:t>
            </a:r>
            <a:br>
              <a:rPr lang="es-AR" sz="3200" b="1" dirty="0">
                <a:solidFill>
                  <a:srgbClr val="004A8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s-AR" sz="3200" b="1" dirty="0">
                <a:solidFill>
                  <a:srgbClr val="004A84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 la primera infancia en América Latina:</a:t>
            </a:r>
            <a:endParaRPr lang="es-CO" sz="8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E32F19-8D53-F926-567F-429D0D77A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400" y="4100783"/>
            <a:ext cx="9144000" cy="468086"/>
          </a:xfrm>
        </p:spPr>
        <p:txBody>
          <a:bodyPr>
            <a:normAutofit/>
          </a:bodyPr>
          <a:lstStyle/>
          <a:p>
            <a:r>
              <a:rPr lang="es-AR" sz="1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Monterrey, Nuevo León, México – 21 y 22 de septiembre 2022</a:t>
            </a:r>
            <a:endParaRPr lang="es-CO" sz="18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D6DFEF-DD10-7EAD-4BFA-1B6B04A61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383" y="5015159"/>
            <a:ext cx="3408034" cy="589347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24527242-66B4-4F29-2FE5-EECEDDF5490B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E977431E-A3A6-8948-7F80-19D25BA37FF9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C6388BD-8E24-89B3-9781-F273FF23D20A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68468CD5-9C37-B98B-A5CC-444847EE77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34B5741-68B2-3530-CAE9-A3D4B8311E33}"/>
              </a:ext>
            </a:extLst>
          </p:cNvPr>
          <p:cNvGrpSpPr/>
          <p:nvPr/>
        </p:nvGrpSpPr>
        <p:grpSpPr>
          <a:xfrm>
            <a:off x="3047401" y="2370660"/>
            <a:ext cx="6096000" cy="954107"/>
            <a:chOff x="3047401" y="2245384"/>
            <a:chExt cx="6096000" cy="95410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3B3FD2F-C57D-72DD-A631-AE3026084FF8}"/>
                </a:ext>
              </a:extLst>
            </p:cNvPr>
            <p:cNvSpPr/>
            <p:nvPr/>
          </p:nvSpPr>
          <p:spPr>
            <a:xfrm>
              <a:off x="4148871" y="2668364"/>
              <a:ext cx="3893059" cy="521605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DC75F1B7-F1E7-2805-AC35-ECB8570094CE}"/>
                </a:ext>
              </a:extLst>
            </p:cNvPr>
            <p:cNvSpPr txBox="1"/>
            <p:nvPr/>
          </p:nvSpPr>
          <p:spPr>
            <a:xfrm>
              <a:off x="3047401" y="2245384"/>
              <a:ext cx="609600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MX"/>
              </a:defPPr>
              <a:lvl1pPr>
                <a:defRPr b="1">
                  <a:effectLst/>
                  <a:latin typeface="Segoe UI" panose="020B0502040204020203" pitchFamily="34" charset="0"/>
                  <a:ea typeface="Calibri" panose="020F0502020204030204" pitchFamily="34" charset="0"/>
                  <a:cs typeface="Segoe UI" panose="020B0502040204020203" pitchFamily="34" charset="0"/>
                </a:defRPr>
              </a:lvl1pPr>
            </a:lstStyle>
            <a:p>
              <a:pPr algn="ctr"/>
              <a:br>
                <a:rPr lang="es-AR" sz="2800" dirty="0">
                  <a:solidFill>
                    <a:schemeClr val="bg1"/>
                  </a:solidFill>
                </a:rPr>
              </a:br>
              <a:r>
                <a:rPr lang="es-AR" sz="2800" dirty="0">
                  <a:solidFill>
                    <a:schemeClr val="bg1"/>
                  </a:solidFill>
                </a:rPr>
                <a:t>El caso de Colombia </a:t>
              </a:r>
              <a:endParaRPr lang="es-MX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5239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8B80C96-5A6D-829D-1520-87ACCBA7949E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CC8BBBA-E11A-CE42-C586-8258EECA2BB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E69FE650-4DE9-CD02-41A5-6BFDC95EEDCF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C07AA17-AA00-F20F-9C93-C109699FA118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E113273B-B4C9-D64F-ECAC-67560E09ABE7}"/>
              </a:ext>
            </a:extLst>
          </p:cNvPr>
          <p:cNvSpPr/>
          <p:nvPr/>
        </p:nvSpPr>
        <p:spPr>
          <a:xfrm>
            <a:off x="0" y="340743"/>
            <a:ext cx="8588829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73B021E-4A71-3306-AEDA-7D8B38520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2" name="Título 2">
            <a:extLst>
              <a:ext uri="{FF2B5EF4-FFF2-40B4-BE49-F238E27FC236}">
                <a16:creationId xmlns:a16="http://schemas.microsoft.com/office/drawing/2014/main" id="{A6599FAA-89DF-E2A8-8F81-62114CDC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679028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V. Financiamiento sostenible: Arreglos y desafíos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8808C4E-1D06-2494-EFAF-84E2C2B049BF}"/>
              </a:ext>
            </a:extLst>
          </p:cNvPr>
          <p:cNvSpPr txBox="1"/>
          <p:nvPr/>
        </p:nvSpPr>
        <p:spPr>
          <a:xfrm>
            <a:off x="1238977" y="1301731"/>
            <a:ext cx="101910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200" dirty="0">
                <a:latin typeface="Segoe UI" panose="020B0502040204020203" pitchFamily="34" charset="0"/>
                <a:cs typeface="Segoe UI" panose="020B0502040204020203" pitchFamily="34" charset="0"/>
              </a:rPr>
              <a:t>G</a:t>
            </a:r>
            <a:r>
              <a:rPr lang="es-ES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estión de vigencias futuras para la continuidad de los servicios de Primera Infancia hasta diciembre de 2023 (beneficiar más de 855 mil niñas y niños)</a:t>
            </a:r>
          </a:p>
          <a:p>
            <a:pPr algn="l"/>
            <a:endParaRPr lang="es-ES" sz="2200" b="0" i="0" u="none" strike="noStrike" baseline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s-ES" sz="22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es-ES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jecución de 45.000 millones de pesos adicionales destinados al fondo ICETEX. Fortalecimiento de procesos de formación y cualificación de agentes educativos y </a:t>
            </a:r>
            <a:r>
              <a:rPr lang="es-CO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padres y madres comunitarios</a:t>
            </a:r>
          </a:p>
          <a:p>
            <a:pPr algn="l"/>
            <a:endParaRPr lang="es-CO" sz="2200" b="0" i="0" u="none" strike="noStrike" baseline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s-ES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El piloto mecanismo Pago por resultados: diseñado, estructurado y adaptado con impacto futuro en procesos de contratación y atención para la primera infancia del ICBF</a:t>
            </a:r>
          </a:p>
          <a:p>
            <a:pPr algn="l"/>
            <a:endParaRPr lang="es-ES" sz="2200" b="0" i="0" u="none" strike="noStrike" baseline="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/>
            <a:r>
              <a:rPr lang="es-ES" sz="2200" dirty="0">
                <a:latin typeface="Segoe UI" panose="020B0502040204020203" pitchFamily="34" charset="0"/>
                <a:cs typeface="Segoe UI" panose="020B0502040204020203" pitchFamily="34" charset="0"/>
              </a:rPr>
              <a:t>Continuar con el escalamiento progresivo del Servicio de Educación Inicial Rural en Arauca, Caquetá, Norte de Santander y Boyacá, y ampliarlo a zonas PDET y PISDA.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5397984-D9E3-B12A-2F31-B90780A10845}"/>
              </a:ext>
            </a:extLst>
          </p:cNvPr>
          <p:cNvGrpSpPr/>
          <p:nvPr/>
        </p:nvGrpSpPr>
        <p:grpSpPr>
          <a:xfrm>
            <a:off x="385061" y="1502007"/>
            <a:ext cx="556728" cy="483897"/>
            <a:chOff x="566676" y="1771343"/>
            <a:chExt cx="556728" cy="48389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5BBA5C8-AEF6-DC57-196B-7D8446DD655D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3440E528-A158-69E0-FD16-85E4A0746031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A60772F-43D4-8C0A-5E67-65DBFD7419CA}"/>
              </a:ext>
            </a:extLst>
          </p:cNvPr>
          <p:cNvGrpSpPr/>
          <p:nvPr/>
        </p:nvGrpSpPr>
        <p:grpSpPr>
          <a:xfrm>
            <a:off x="385060" y="2678315"/>
            <a:ext cx="556728" cy="483897"/>
            <a:chOff x="566676" y="1771343"/>
            <a:chExt cx="556728" cy="483897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DEE36153-59D8-B239-E3B1-5DCDC20937F6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F287ED1-6C08-5AAB-4D01-8470E5012BFA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1846217-04B2-0BC6-EF46-F3E26F75AAB0}"/>
              </a:ext>
            </a:extLst>
          </p:cNvPr>
          <p:cNvGrpSpPr/>
          <p:nvPr/>
        </p:nvGrpSpPr>
        <p:grpSpPr>
          <a:xfrm>
            <a:off x="385060" y="3854623"/>
            <a:ext cx="556728" cy="483897"/>
            <a:chOff x="566676" y="1771343"/>
            <a:chExt cx="556728" cy="483897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9BEA5C5-4D1D-5B14-7D44-69C1BFCDDDB9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F5BF984-D266-A9FD-4643-0814ECD776FE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9EB1B000-6EF9-8916-EB4D-0EE430C3D591}"/>
              </a:ext>
            </a:extLst>
          </p:cNvPr>
          <p:cNvGrpSpPr/>
          <p:nvPr/>
        </p:nvGrpSpPr>
        <p:grpSpPr>
          <a:xfrm>
            <a:off x="385060" y="5030931"/>
            <a:ext cx="556728" cy="483897"/>
            <a:chOff x="566676" y="1771343"/>
            <a:chExt cx="556728" cy="483897"/>
          </a:xfrm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62113A2E-B956-10AB-B716-F8A67098641B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B0D0541-35B9-9F23-BBD2-78317F8BDCDE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1178217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8B80C96-5A6D-829D-1520-87ACCBA7949E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CC8BBBA-E11A-CE42-C586-8258EECA2BB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E69FE650-4DE9-CD02-41A5-6BFDC95EEDCF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7C07AA17-AA00-F20F-9C93-C109699FA118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E113273B-B4C9-D64F-ECAC-67560E09ABE7}"/>
              </a:ext>
            </a:extLst>
          </p:cNvPr>
          <p:cNvSpPr/>
          <p:nvPr/>
        </p:nvSpPr>
        <p:spPr>
          <a:xfrm>
            <a:off x="0" y="340743"/>
            <a:ext cx="8588829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73B021E-4A71-3306-AEDA-7D8B38520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2" name="Título 2">
            <a:extLst>
              <a:ext uri="{FF2B5EF4-FFF2-40B4-BE49-F238E27FC236}">
                <a16:creationId xmlns:a16="http://schemas.microsoft.com/office/drawing/2014/main" id="{A6599FAA-89DF-E2A8-8F81-62114CDC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679028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V. Financiamiento sostenible: Arreglos y desafíos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5397984-D9E3-B12A-2F31-B90780A10845}"/>
              </a:ext>
            </a:extLst>
          </p:cNvPr>
          <p:cNvGrpSpPr/>
          <p:nvPr/>
        </p:nvGrpSpPr>
        <p:grpSpPr>
          <a:xfrm>
            <a:off x="483915" y="1396332"/>
            <a:ext cx="556728" cy="483897"/>
            <a:chOff x="566676" y="1771343"/>
            <a:chExt cx="556728" cy="48389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5BBA5C8-AEF6-DC57-196B-7D8446DD655D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3440E528-A158-69E0-FD16-85E4A0746031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192AF35-4502-5087-94C8-742ED6C6811C}"/>
              </a:ext>
            </a:extLst>
          </p:cNvPr>
          <p:cNvSpPr txBox="1"/>
          <p:nvPr/>
        </p:nvSpPr>
        <p:spPr>
          <a:xfrm>
            <a:off x="1319525" y="1390759"/>
            <a:ext cx="1015990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Aumento de las inversiones territoriales dirigidas al fortalecimiento de ambientes y experiencias pedagógicas</a:t>
            </a:r>
          </a:p>
          <a:p>
            <a:endParaRPr lang="es-ES" sz="2400" dirty="0"/>
          </a:p>
          <a:p>
            <a:r>
              <a:rPr lang="es-ES" sz="2400" dirty="0"/>
              <a:t>Continuar con un énfasis en las zonas rurales, rurales dispersas y en los territorios con comunidades de grupos étnicos, para que la práctica pedagógica se desarrolle de forma pertinente con las condiciones del territorio y las prácticas culturales e históricas de la población.</a:t>
            </a:r>
          </a:p>
          <a:p>
            <a:endParaRPr lang="es-E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s-CO" sz="2200" dirty="0">
                <a:latin typeface="Segoe UI" panose="020B0502040204020203" pitchFamily="34" charset="0"/>
                <a:cs typeface="Segoe UI" panose="020B0502040204020203" pitchFamily="34" charset="0"/>
              </a:rPr>
              <a:t>Posicionar el trazador de primera infancia, infancia y adolescencia, como la herramienta de registro y seguimiento de los recursos de inversión, dentro de los cuales se registran los dirigidos a la educación inicial y poderlo ampliar hacia otras fuentes </a:t>
            </a:r>
            <a:r>
              <a:rPr lang="es-CO" sz="2200">
                <a:latin typeface="Segoe UI" panose="020B0502040204020203" pitchFamily="34" charset="0"/>
                <a:cs typeface="Segoe UI" panose="020B0502040204020203" pitchFamily="34" charset="0"/>
              </a:rPr>
              <a:t>de recursos.</a:t>
            </a:r>
            <a:endParaRPr lang="es-E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E0AD58CA-DB91-F5D8-8068-71A7F9DF6E83}"/>
              </a:ext>
            </a:extLst>
          </p:cNvPr>
          <p:cNvGrpSpPr/>
          <p:nvPr/>
        </p:nvGrpSpPr>
        <p:grpSpPr>
          <a:xfrm>
            <a:off x="483914" y="2558826"/>
            <a:ext cx="556728" cy="483897"/>
            <a:chOff x="566676" y="1771343"/>
            <a:chExt cx="556728" cy="483897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28A32860-6757-D552-1610-87BD0B0A9475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E9BE1811-9778-27F3-D3F2-9319F8BE61F9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:a16="http://schemas.microsoft.com/office/drawing/2014/main" id="{0CF3DF53-EB37-496A-E9B3-F6FAF8227735}"/>
              </a:ext>
            </a:extLst>
          </p:cNvPr>
          <p:cNvGrpSpPr/>
          <p:nvPr/>
        </p:nvGrpSpPr>
        <p:grpSpPr>
          <a:xfrm>
            <a:off x="531275" y="4320849"/>
            <a:ext cx="556728" cy="483897"/>
            <a:chOff x="566676" y="1771343"/>
            <a:chExt cx="556728" cy="483897"/>
          </a:xfrm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E387B047-BCB8-DB8F-BD33-80512231F52F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0F32E7DF-DA0E-2E43-5D84-4A9D2DAF7F7F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178543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0498F5E2-621C-BD72-50FA-48FCE86DD537}"/>
              </a:ext>
            </a:extLst>
          </p:cNvPr>
          <p:cNvSpPr/>
          <p:nvPr/>
        </p:nvSpPr>
        <p:spPr>
          <a:xfrm>
            <a:off x="0" y="340743"/>
            <a:ext cx="4550229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55E341-671E-5329-50C1-ABE109D3F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" name="Título 2">
            <a:extLst>
              <a:ext uri="{FF2B5EF4-FFF2-40B4-BE49-F238E27FC236}">
                <a16:creationId xmlns:a16="http://schemas.microsoft.com/office/drawing/2014/main" id="{2C46943C-84BB-8465-D62D-265D255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7" y="228085"/>
            <a:ext cx="4659086" cy="72934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I. Marco programático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C23D6C7F-2BED-9E1B-727D-352C130DA451}"/>
              </a:ext>
            </a:extLst>
          </p:cNvPr>
          <p:cNvGrpSpPr/>
          <p:nvPr/>
        </p:nvGrpSpPr>
        <p:grpSpPr>
          <a:xfrm>
            <a:off x="719632" y="3692791"/>
            <a:ext cx="5411159" cy="1898101"/>
            <a:chOff x="414313" y="3516437"/>
            <a:chExt cx="5411159" cy="1898101"/>
          </a:xfrm>
        </p:grpSpPr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3E0223EA-B099-FF89-AF7F-9ABA0BFA6947}"/>
                </a:ext>
              </a:extLst>
            </p:cNvPr>
            <p:cNvGrpSpPr/>
            <p:nvPr/>
          </p:nvGrpSpPr>
          <p:grpSpPr>
            <a:xfrm>
              <a:off x="531036" y="3516437"/>
              <a:ext cx="5176160" cy="729343"/>
              <a:chOff x="5234898" y="1436410"/>
              <a:chExt cx="5176160" cy="729343"/>
            </a:xfrm>
          </p:grpSpPr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6A6ABC41-4B39-868E-519C-B6BE8CB8844F}"/>
                  </a:ext>
                </a:extLst>
              </p:cNvPr>
              <p:cNvSpPr/>
              <p:nvPr/>
            </p:nvSpPr>
            <p:spPr>
              <a:xfrm>
                <a:off x="5236453" y="1540948"/>
                <a:ext cx="5174605" cy="504029"/>
              </a:xfrm>
              <a:prstGeom prst="rect">
                <a:avLst/>
              </a:prstGeom>
              <a:solidFill>
                <a:srgbClr val="F6F6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" name="Título 2">
                <a:extLst>
                  <a:ext uri="{FF2B5EF4-FFF2-40B4-BE49-F238E27FC236}">
                    <a16:creationId xmlns:a16="http://schemas.microsoft.com/office/drawing/2014/main" id="{01FE7429-DA9E-E3A4-3C0C-96D11418287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856942" y="1436410"/>
                <a:ext cx="2447731" cy="72934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ES" sz="2600" b="1" dirty="0">
                    <a:solidFill>
                      <a:srgbClr val="004A8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Realizaciones</a:t>
                </a:r>
                <a:endParaRPr lang="es-CO" sz="2600" b="1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2" name="Rectángulo 21">
                <a:extLst>
                  <a:ext uri="{FF2B5EF4-FFF2-40B4-BE49-F238E27FC236}">
                    <a16:creationId xmlns:a16="http://schemas.microsoft.com/office/drawing/2014/main" id="{13A9579B-5F7E-3704-4BCF-0F86D14FDF25}"/>
                  </a:ext>
                </a:extLst>
              </p:cNvPr>
              <p:cNvSpPr/>
              <p:nvPr/>
            </p:nvSpPr>
            <p:spPr>
              <a:xfrm>
                <a:off x="5234898" y="1540948"/>
                <a:ext cx="556728" cy="504029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26" name="Elipse 25">
                <a:extLst>
                  <a:ext uri="{FF2B5EF4-FFF2-40B4-BE49-F238E27FC236}">
                    <a16:creationId xmlns:a16="http://schemas.microsoft.com/office/drawing/2014/main" id="{8572005D-F151-1AC6-5BCB-3B59DCC85986}"/>
                  </a:ext>
                </a:extLst>
              </p:cNvPr>
              <p:cNvSpPr/>
              <p:nvPr/>
            </p:nvSpPr>
            <p:spPr>
              <a:xfrm>
                <a:off x="5365228" y="1646521"/>
                <a:ext cx="283627" cy="272143"/>
              </a:xfrm>
              <a:prstGeom prst="ellipse">
                <a:avLst/>
              </a:prstGeom>
              <a:solidFill>
                <a:srgbClr val="E523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2F274ABE-76EE-506C-4B55-A8A7B7B2FE4A}"/>
                </a:ext>
              </a:extLst>
            </p:cNvPr>
            <p:cNvSpPr txBox="1"/>
            <p:nvPr/>
          </p:nvSpPr>
          <p:spPr>
            <a:xfrm>
              <a:off x="414313" y="4398875"/>
              <a:ext cx="5411159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ES" sz="2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</a:t>
              </a:r>
              <a:r>
                <a:rPr lang="es-ES" sz="2000" b="0" i="0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as condiciones y estados que se materializan </a:t>
              </a:r>
            </a:p>
            <a:p>
              <a:pPr algn="just"/>
              <a:r>
                <a:rPr lang="es-ES" sz="2000" b="0" i="0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en la vida de cada niña y cada niño </a:t>
              </a:r>
            </a:p>
            <a:p>
              <a:pPr algn="just"/>
              <a:r>
                <a:rPr lang="es-ES" sz="2000" b="0" i="0" dirty="0">
                  <a:solidFill>
                    <a:srgbClr val="000000"/>
                  </a:solidFill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y que hacen posible su desarrollo Integral.</a:t>
              </a:r>
              <a:endParaRPr lang="es-CO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FE578565-7818-35A0-5D4F-A6047B54DE60}"/>
              </a:ext>
            </a:extLst>
          </p:cNvPr>
          <p:cNvGrpSpPr/>
          <p:nvPr/>
        </p:nvGrpSpPr>
        <p:grpSpPr>
          <a:xfrm>
            <a:off x="661366" y="800481"/>
            <a:ext cx="10846210" cy="2319914"/>
            <a:chOff x="661366" y="896928"/>
            <a:chExt cx="10846210" cy="2319914"/>
          </a:xfrm>
        </p:grpSpPr>
        <p:grpSp>
          <p:nvGrpSpPr>
            <p:cNvPr id="88" name="Grupo 87">
              <a:extLst>
                <a:ext uri="{FF2B5EF4-FFF2-40B4-BE49-F238E27FC236}">
                  <a16:creationId xmlns:a16="http://schemas.microsoft.com/office/drawing/2014/main" id="{55A31657-08DB-4304-1B54-46C91EA212D8}"/>
                </a:ext>
              </a:extLst>
            </p:cNvPr>
            <p:cNvGrpSpPr/>
            <p:nvPr/>
          </p:nvGrpSpPr>
          <p:grpSpPr>
            <a:xfrm>
              <a:off x="661366" y="896928"/>
              <a:ext cx="10503939" cy="2319914"/>
              <a:chOff x="355979" y="1070087"/>
              <a:chExt cx="10503939" cy="2319914"/>
            </a:xfrm>
          </p:grpSpPr>
          <p:sp>
            <p:nvSpPr>
              <p:cNvPr id="86" name="Rectángulo 85">
                <a:extLst>
                  <a:ext uri="{FF2B5EF4-FFF2-40B4-BE49-F238E27FC236}">
                    <a16:creationId xmlns:a16="http://schemas.microsoft.com/office/drawing/2014/main" id="{02E8A016-9494-1FC8-BDF5-440530539EAC}"/>
                  </a:ext>
                </a:extLst>
              </p:cNvPr>
              <p:cNvSpPr/>
              <p:nvPr/>
            </p:nvSpPr>
            <p:spPr>
              <a:xfrm>
                <a:off x="1263317" y="2502653"/>
                <a:ext cx="5149515" cy="523220"/>
              </a:xfrm>
              <a:prstGeom prst="rect">
                <a:avLst/>
              </a:prstGeom>
              <a:gradFill flip="none" rotWithShape="1">
                <a:gsLst>
                  <a:gs pos="84000">
                    <a:schemeClr val="accent1">
                      <a:lumMod val="20000"/>
                      <a:lumOff val="80000"/>
                    </a:schemeClr>
                  </a:gs>
                  <a:gs pos="0">
                    <a:schemeClr val="bg1"/>
                  </a:gs>
                  <a:gs pos="100000">
                    <a:srgbClr val="004A84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7" name="Rectángulo 86">
                <a:extLst>
                  <a:ext uri="{FF2B5EF4-FFF2-40B4-BE49-F238E27FC236}">
                    <a16:creationId xmlns:a16="http://schemas.microsoft.com/office/drawing/2014/main" id="{224B31E9-EE62-09E9-CD0D-6312B67D161A}"/>
                  </a:ext>
                </a:extLst>
              </p:cNvPr>
              <p:cNvSpPr/>
              <p:nvPr/>
            </p:nvSpPr>
            <p:spPr>
              <a:xfrm>
                <a:off x="1291561" y="1723530"/>
                <a:ext cx="5149515" cy="523220"/>
              </a:xfrm>
              <a:prstGeom prst="rect">
                <a:avLst/>
              </a:prstGeom>
              <a:gradFill flip="none" rotWithShape="1">
                <a:gsLst>
                  <a:gs pos="84000">
                    <a:schemeClr val="accent1">
                      <a:lumMod val="20000"/>
                      <a:lumOff val="80000"/>
                    </a:schemeClr>
                  </a:gs>
                  <a:gs pos="0">
                    <a:schemeClr val="bg1"/>
                  </a:gs>
                  <a:gs pos="100000">
                    <a:srgbClr val="004A84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Rectángulo 81">
                <a:extLst>
                  <a:ext uri="{FF2B5EF4-FFF2-40B4-BE49-F238E27FC236}">
                    <a16:creationId xmlns:a16="http://schemas.microsoft.com/office/drawing/2014/main" id="{6A7CABF0-2088-457A-ABBE-329D534A3389}"/>
                  </a:ext>
                </a:extLst>
              </p:cNvPr>
              <p:cNvSpPr/>
              <p:nvPr/>
            </p:nvSpPr>
            <p:spPr>
              <a:xfrm>
                <a:off x="6412831" y="2502653"/>
                <a:ext cx="4447087" cy="523220"/>
              </a:xfrm>
              <a:prstGeom prst="rect">
                <a:avLst/>
              </a:prstGeom>
              <a:solidFill>
                <a:srgbClr val="004A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1" name="Rectángulo 80">
                <a:extLst>
                  <a:ext uri="{FF2B5EF4-FFF2-40B4-BE49-F238E27FC236}">
                    <a16:creationId xmlns:a16="http://schemas.microsoft.com/office/drawing/2014/main" id="{CDFA51E3-08BF-490C-E35C-3FD14DD1E412}"/>
                  </a:ext>
                </a:extLst>
              </p:cNvPr>
              <p:cNvSpPr/>
              <p:nvPr/>
            </p:nvSpPr>
            <p:spPr>
              <a:xfrm>
                <a:off x="6441077" y="1723530"/>
                <a:ext cx="4418841" cy="523220"/>
              </a:xfrm>
              <a:prstGeom prst="rect">
                <a:avLst/>
              </a:prstGeom>
              <a:solidFill>
                <a:srgbClr val="004A8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9" name="CuadroTexto 78">
                <a:extLst>
                  <a:ext uri="{FF2B5EF4-FFF2-40B4-BE49-F238E27FC236}">
                    <a16:creationId xmlns:a16="http://schemas.microsoft.com/office/drawing/2014/main" id="{9A339EA1-159D-A934-E469-AC6301D7EC1B}"/>
                  </a:ext>
                </a:extLst>
              </p:cNvPr>
              <p:cNvSpPr txBox="1"/>
              <p:nvPr/>
            </p:nvSpPr>
            <p:spPr>
              <a:xfrm>
                <a:off x="6630748" y="1713073"/>
                <a:ext cx="377903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ES" sz="28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Desarrollo integral</a:t>
                </a:r>
                <a:endParaRPr lang="es-CO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" name="CuadroTexto 79">
                <a:extLst>
                  <a:ext uri="{FF2B5EF4-FFF2-40B4-BE49-F238E27FC236}">
                    <a16:creationId xmlns:a16="http://schemas.microsoft.com/office/drawing/2014/main" id="{8EFF1426-B654-5898-18CB-A0810279AA39}"/>
                  </a:ext>
                </a:extLst>
              </p:cNvPr>
              <p:cNvSpPr txBox="1"/>
              <p:nvPr/>
            </p:nvSpPr>
            <p:spPr>
              <a:xfrm>
                <a:off x="6654137" y="2475898"/>
                <a:ext cx="377903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s-ES" sz="2800" b="1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Protección integral</a:t>
                </a:r>
                <a:endParaRPr lang="es-CO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grpSp>
            <p:nvGrpSpPr>
              <p:cNvPr id="85" name="Grupo 84">
                <a:extLst>
                  <a:ext uri="{FF2B5EF4-FFF2-40B4-BE49-F238E27FC236}">
                    <a16:creationId xmlns:a16="http://schemas.microsoft.com/office/drawing/2014/main" id="{4C65F594-5A9D-96CB-7C87-E16DDA9B6A78}"/>
                  </a:ext>
                </a:extLst>
              </p:cNvPr>
              <p:cNvGrpSpPr/>
              <p:nvPr/>
            </p:nvGrpSpPr>
            <p:grpSpPr>
              <a:xfrm>
                <a:off x="355979" y="1070087"/>
                <a:ext cx="5411159" cy="2319914"/>
                <a:chOff x="739201" y="1389964"/>
                <a:chExt cx="4715930" cy="1931628"/>
              </a:xfrm>
            </p:grpSpPr>
            <p:pic>
              <p:nvPicPr>
                <p:cNvPr id="83" name="Imagen 82">
                  <a:extLst>
                    <a:ext uri="{FF2B5EF4-FFF2-40B4-BE49-F238E27FC236}">
                      <a16:creationId xmlns:a16="http://schemas.microsoft.com/office/drawing/2014/main" id="{FA6A7117-C98C-6BF4-A7C9-54970365B9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46301" t="10640" b="5906"/>
                <a:stretch/>
              </p:blipFill>
              <p:spPr>
                <a:xfrm>
                  <a:off x="3147946" y="1389964"/>
                  <a:ext cx="2307185" cy="1931628"/>
                </a:xfrm>
                <a:prstGeom prst="rect">
                  <a:avLst/>
                </a:prstGeom>
              </p:spPr>
            </p:pic>
            <p:pic>
              <p:nvPicPr>
                <p:cNvPr id="84" name="Imagen 83">
                  <a:extLst>
                    <a:ext uri="{FF2B5EF4-FFF2-40B4-BE49-F238E27FC236}">
                      <a16:creationId xmlns:a16="http://schemas.microsoft.com/office/drawing/2014/main" id="{583E12BC-6860-C3CC-B7C8-F7CA7E5706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BEBA8EAE-BF5A-486C-A8C5-ECC9F3942E4B}">
                      <a14:imgProps xmlns:a14="http://schemas.microsoft.com/office/drawing/2010/main">
                        <a14:imgLayer r:embed="rId6">
                          <a14:imgEffect>
                            <a14:saturation sat="4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39201" y="1724418"/>
                  <a:ext cx="2322777" cy="1396105"/>
                </a:xfrm>
                <a:prstGeom prst="rect">
                  <a:avLst/>
                </a:prstGeom>
              </p:spPr>
            </p:pic>
          </p:grpSp>
        </p:grpSp>
        <p:sp>
          <p:nvSpPr>
            <p:cNvPr id="95" name="Triángulo isósceles 94">
              <a:extLst>
                <a:ext uri="{FF2B5EF4-FFF2-40B4-BE49-F238E27FC236}">
                  <a16:creationId xmlns:a16="http://schemas.microsoft.com/office/drawing/2014/main" id="{B6E0E5BF-D9D1-C2CF-5A78-E6A76DB6E651}"/>
                </a:ext>
              </a:extLst>
            </p:cNvPr>
            <p:cNvSpPr/>
            <p:nvPr/>
          </p:nvSpPr>
          <p:spPr>
            <a:xfrm rot="5400000">
              <a:off x="11074830" y="1640844"/>
              <a:ext cx="523220" cy="342273"/>
            </a:xfrm>
            <a:prstGeom prst="triangle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7" name="Triángulo isósceles 96">
              <a:extLst>
                <a:ext uri="{FF2B5EF4-FFF2-40B4-BE49-F238E27FC236}">
                  <a16:creationId xmlns:a16="http://schemas.microsoft.com/office/drawing/2014/main" id="{6601D9B3-16F8-09EB-0789-9FC0F60EC5F2}"/>
                </a:ext>
              </a:extLst>
            </p:cNvPr>
            <p:cNvSpPr/>
            <p:nvPr/>
          </p:nvSpPr>
          <p:spPr>
            <a:xfrm rot="5400000">
              <a:off x="11074829" y="2419968"/>
              <a:ext cx="523220" cy="342273"/>
            </a:xfrm>
            <a:prstGeom prst="triangle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98" name="Imagen 97">
            <a:extLst>
              <a:ext uri="{FF2B5EF4-FFF2-40B4-BE49-F238E27FC236}">
                <a16:creationId xmlns:a16="http://schemas.microsoft.com/office/drawing/2014/main" id="{01516052-6F54-4B74-6ED7-A76F41FC2A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5785" y="2911902"/>
            <a:ext cx="4966395" cy="3837669"/>
          </a:xfrm>
          <a:prstGeom prst="rect">
            <a:avLst/>
          </a:prstGeom>
        </p:spPr>
      </p:pic>
      <p:sp>
        <p:nvSpPr>
          <p:cNvPr id="101" name="Triángulo isósceles 100">
            <a:extLst>
              <a:ext uri="{FF2B5EF4-FFF2-40B4-BE49-F238E27FC236}">
                <a16:creationId xmlns:a16="http://schemas.microsoft.com/office/drawing/2014/main" id="{A87B11CA-C188-06D0-9468-A9F67E4922DD}"/>
              </a:ext>
            </a:extLst>
          </p:cNvPr>
          <p:cNvSpPr/>
          <p:nvPr/>
        </p:nvSpPr>
        <p:spPr>
          <a:xfrm rot="5400000">
            <a:off x="5913414" y="3876462"/>
            <a:ext cx="523220" cy="342273"/>
          </a:xfrm>
          <a:prstGeom prst="triangle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046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0498F5E2-621C-BD72-50FA-48FCE86DD537}"/>
              </a:ext>
            </a:extLst>
          </p:cNvPr>
          <p:cNvSpPr/>
          <p:nvPr/>
        </p:nvSpPr>
        <p:spPr>
          <a:xfrm>
            <a:off x="0" y="340743"/>
            <a:ext cx="4550229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55E341-671E-5329-50C1-ABE109D3F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" name="Título 2">
            <a:extLst>
              <a:ext uri="{FF2B5EF4-FFF2-40B4-BE49-F238E27FC236}">
                <a16:creationId xmlns:a16="http://schemas.microsoft.com/office/drawing/2014/main" id="{2C46943C-84BB-8465-D62D-265D255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7" y="228085"/>
            <a:ext cx="4659086" cy="72934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I. Marco programático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3B49961-729A-851A-A3DC-FA97416AB93D}"/>
              </a:ext>
            </a:extLst>
          </p:cNvPr>
          <p:cNvSpPr/>
          <p:nvPr/>
        </p:nvSpPr>
        <p:spPr>
          <a:xfrm>
            <a:off x="537382" y="1450377"/>
            <a:ext cx="5176036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Título 2">
            <a:extLst>
              <a:ext uri="{FF2B5EF4-FFF2-40B4-BE49-F238E27FC236}">
                <a16:creationId xmlns:a16="http://schemas.microsoft.com/office/drawing/2014/main" id="{72BC17C1-A897-CA26-5FA4-8ACC3F384AC3}"/>
              </a:ext>
            </a:extLst>
          </p:cNvPr>
          <p:cNvSpPr txBox="1">
            <a:spLocks/>
          </p:cNvSpPr>
          <p:nvPr/>
        </p:nvSpPr>
        <p:spPr>
          <a:xfrm>
            <a:off x="1157869" y="1331763"/>
            <a:ext cx="3438331" cy="7293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6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Atención integral</a:t>
            </a:r>
            <a:endParaRPr lang="es-CO" sz="26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F2F653B-F45F-1B53-66D7-15885F20AD32}"/>
              </a:ext>
            </a:extLst>
          </p:cNvPr>
          <p:cNvSpPr/>
          <p:nvPr/>
        </p:nvSpPr>
        <p:spPr>
          <a:xfrm>
            <a:off x="529605" y="1464553"/>
            <a:ext cx="556728" cy="483897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6889721D-C444-0F08-E9FA-2A73ABA0FAA5}"/>
              </a:ext>
            </a:extLst>
          </p:cNvPr>
          <p:cNvSpPr/>
          <p:nvPr/>
        </p:nvSpPr>
        <p:spPr>
          <a:xfrm>
            <a:off x="666155" y="1571558"/>
            <a:ext cx="283627" cy="272143"/>
          </a:xfrm>
          <a:prstGeom prst="ellipse">
            <a:avLst/>
          </a:prstGeom>
          <a:solidFill>
            <a:srgbClr val="FF8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258C757-B63B-A0EB-E2F3-4F04C4567940}"/>
              </a:ext>
            </a:extLst>
          </p:cNvPr>
          <p:cNvSpPr txBox="1"/>
          <p:nvPr/>
        </p:nvSpPr>
        <p:spPr>
          <a:xfrm>
            <a:off x="6391249" y="1325415"/>
            <a:ext cx="541115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Acciones intersectoriales, intencionadas, relaciónales y efectivas encaminadas a asegurar que en cada uno de los entornos existan las condiciones humanas, sociales y materiales </a:t>
            </a:r>
            <a:endParaRPr lang="es-CO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riángulo isósceles 36">
            <a:extLst>
              <a:ext uri="{FF2B5EF4-FFF2-40B4-BE49-F238E27FC236}">
                <a16:creationId xmlns:a16="http://schemas.microsoft.com/office/drawing/2014/main" id="{97EB4A95-4152-AE98-3C28-6D1C60C529EC}"/>
              </a:ext>
            </a:extLst>
          </p:cNvPr>
          <p:cNvSpPr/>
          <p:nvPr/>
        </p:nvSpPr>
        <p:spPr>
          <a:xfrm rot="5400000">
            <a:off x="5580580" y="1535365"/>
            <a:ext cx="523220" cy="342273"/>
          </a:xfrm>
          <a:prstGeom prst="triangle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1659F9CF-AB4A-ECB4-4286-54246EE2CF66}"/>
              </a:ext>
            </a:extLst>
          </p:cNvPr>
          <p:cNvCxnSpPr/>
          <p:nvPr/>
        </p:nvCxnSpPr>
        <p:spPr>
          <a:xfrm>
            <a:off x="385269" y="3105937"/>
            <a:ext cx="11089251" cy="0"/>
          </a:xfrm>
          <a:prstGeom prst="line">
            <a:avLst/>
          </a:prstGeom>
          <a:ln>
            <a:solidFill>
              <a:schemeClr val="accent1">
                <a:alpha val="5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:a16="http://schemas.microsoft.com/office/drawing/2014/main" id="{51954AC1-25FB-BFBC-801E-993E68E4014A}"/>
              </a:ext>
            </a:extLst>
          </p:cNvPr>
          <p:cNvGrpSpPr/>
          <p:nvPr/>
        </p:nvGrpSpPr>
        <p:grpSpPr>
          <a:xfrm>
            <a:off x="535633" y="3326902"/>
            <a:ext cx="11266775" cy="3092418"/>
            <a:chOff x="527856" y="3495435"/>
            <a:chExt cx="11266775" cy="3092418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881E3C27-8F96-98EA-E914-637822324E77}"/>
                </a:ext>
              </a:extLst>
            </p:cNvPr>
            <p:cNvSpPr/>
            <p:nvPr/>
          </p:nvSpPr>
          <p:spPr>
            <a:xfrm>
              <a:off x="2827908" y="4669198"/>
              <a:ext cx="3177642" cy="1904477"/>
            </a:xfrm>
            <a:prstGeom prst="roundRect">
              <a:avLst>
                <a:gd name="adj" fmla="val 8562"/>
              </a:avLst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F18C742A-F179-E57E-6803-49BE0E39BC81}"/>
                </a:ext>
              </a:extLst>
            </p:cNvPr>
            <p:cNvSpPr/>
            <p:nvPr/>
          </p:nvSpPr>
          <p:spPr>
            <a:xfrm>
              <a:off x="534077" y="3608093"/>
              <a:ext cx="5177466" cy="504029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1" name="Título 2">
              <a:extLst>
                <a:ext uri="{FF2B5EF4-FFF2-40B4-BE49-F238E27FC236}">
                  <a16:creationId xmlns:a16="http://schemas.microsoft.com/office/drawing/2014/main" id="{6D2568C7-DD72-9BF0-BE06-D23235C8977D}"/>
                </a:ext>
              </a:extLst>
            </p:cNvPr>
            <p:cNvSpPr txBox="1">
              <a:spLocks/>
            </p:cNvSpPr>
            <p:nvPr/>
          </p:nvSpPr>
          <p:spPr>
            <a:xfrm>
              <a:off x="1116465" y="3495435"/>
              <a:ext cx="4593771" cy="72934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2800" b="1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Ruta integral de atenciones</a:t>
              </a:r>
              <a:endParaRPr lang="es-CO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892B63E-26C7-4990-546E-4BF70BD156AB}"/>
                </a:ext>
              </a:extLst>
            </p:cNvPr>
            <p:cNvSpPr/>
            <p:nvPr/>
          </p:nvSpPr>
          <p:spPr>
            <a:xfrm>
              <a:off x="527856" y="3608093"/>
              <a:ext cx="556728" cy="504029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B69ABFEB-76F2-A786-3370-13D3FD86312B}"/>
                </a:ext>
              </a:extLst>
            </p:cNvPr>
            <p:cNvSpPr/>
            <p:nvPr/>
          </p:nvSpPr>
          <p:spPr>
            <a:xfrm>
              <a:off x="658483" y="3724123"/>
              <a:ext cx="283627" cy="272143"/>
            </a:xfrm>
            <a:prstGeom prst="ellipse">
              <a:avLst/>
            </a:prstGeom>
            <a:solidFill>
              <a:srgbClr val="4B5F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45" name="Grupo 44">
              <a:extLst>
                <a:ext uri="{FF2B5EF4-FFF2-40B4-BE49-F238E27FC236}">
                  <a16:creationId xmlns:a16="http://schemas.microsoft.com/office/drawing/2014/main" id="{5DBC0940-FE50-7FAE-F193-ADA17A891EA2}"/>
                </a:ext>
              </a:extLst>
            </p:cNvPr>
            <p:cNvGrpSpPr/>
            <p:nvPr/>
          </p:nvGrpSpPr>
          <p:grpSpPr>
            <a:xfrm>
              <a:off x="535633" y="4611065"/>
              <a:ext cx="2425663" cy="729343"/>
              <a:chOff x="940251" y="4189028"/>
              <a:chExt cx="2425663" cy="729343"/>
            </a:xfrm>
          </p:grpSpPr>
          <p:sp>
            <p:nvSpPr>
              <p:cNvPr id="32" name="Título 2">
                <a:extLst>
                  <a:ext uri="{FF2B5EF4-FFF2-40B4-BE49-F238E27FC236}">
                    <a16:creationId xmlns:a16="http://schemas.microsoft.com/office/drawing/2014/main" id="{101BF0B9-1863-D8D6-7827-E8463596CF4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8861" y="4189028"/>
                <a:ext cx="1837053" cy="72934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ES" sz="2200" b="1" dirty="0">
                    <a:solidFill>
                      <a:srgbClr val="004A8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Momentos</a:t>
                </a:r>
                <a:endParaRPr lang="es-CO" sz="2200" b="1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DF02068F-EF80-A9C6-CDC2-E1BC5434B122}"/>
                  </a:ext>
                </a:extLst>
              </p:cNvPr>
              <p:cNvSpPr/>
              <p:nvPr/>
            </p:nvSpPr>
            <p:spPr>
              <a:xfrm>
                <a:off x="940251" y="4301686"/>
                <a:ext cx="556728" cy="504029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34" name="Elipse 33">
                <a:extLst>
                  <a:ext uri="{FF2B5EF4-FFF2-40B4-BE49-F238E27FC236}">
                    <a16:creationId xmlns:a16="http://schemas.microsoft.com/office/drawing/2014/main" id="{CE6A94F2-8A8E-B0DF-D6CE-D6097D575D65}"/>
                  </a:ext>
                </a:extLst>
              </p:cNvPr>
              <p:cNvSpPr/>
              <p:nvPr/>
            </p:nvSpPr>
            <p:spPr>
              <a:xfrm>
                <a:off x="1070878" y="4417716"/>
                <a:ext cx="283627" cy="272143"/>
              </a:xfrm>
              <a:prstGeom prst="ellipse">
                <a:avLst/>
              </a:prstGeom>
              <a:solidFill>
                <a:srgbClr val="21C7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797EDBAB-4006-7CEE-9650-AD5DD505AD40}"/>
                </a:ext>
              </a:extLst>
            </p:cNvPr>
            <p:cNvGrpSpPr/>
            <p:nvPr/>
          </p:nvGrpSpPr>
          <p:grpSpPr>
            <a:xfrm>
              <a:off x="6452379" y="4608407"/>
              <a:ext cx="1964757" cy="729343"/>
              <a:chOff x="3601023" y="4195197"/>
              <a:chExt cx="1964757" cy="729343"/>
            </a:xfrm>
          </p:grpSpPr>
          <p:sp>
            <p:nvSpPr>
              <p:cNvPr id="39" name="Título 2">
                <a:extLst>
                  <a:ext uri="{FF2B5EF4-FFF2-40B4-BE49-F238E27FC236}">
                    <a16:creationId xmlns:a16="http://schemas.microsoft.com/office/drawing/2014/main" id="{B632AFB6-C381-15CD-D46C-0DA625BFF1B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89634" y="4195197"/>
                <a:ext cx="1376146" cy="729343"/>
              </a:xfrm>
              <a:prstGeom prst="rect">
                <a:avLst/>
              </a:prstGeom>
              <a:noFill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s-ES" sz="2200" b="1" dirty="0">
                    <a:solidFill>
                      <a:srgbClr val="004A8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Entornos</a:t>
                </a:r>
                <a:endParaRPr lang="es-CO" sz="2200" b="1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0CB78AA2-B30D-C6A0-FFDD-7A581838A164}"/>
                  </a:ext>
                </a:extLst>
              </p:cNvPr>
              <p:cNvSpPr/>
              <p:nvPr/>
            </p:nvSpPr>
            <p:spPr>
              <a:xfrm>
                <a:off x="3601023" y="4307855"/>
                <a:ext cx="556728" cy="504029"/>
              </a:xfrm>
              <a:prstGeom prst="rect">
                <a:avLst/>
              </a:prstGeom>
              <a:solidFill>
                <a:srgbClr val="EDED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41" name="Elipse 40">
                <a:extLst>
                  <a:ext uri="{FF2B5EF4-FFF2-40B4-BE49-F238E27FC236}">
                    <a16:creationId xmlns:a16="http://schemas.microsoft.com/office/drawing/2014/main" id="{22D9F0CC-4429-9528-CCE8-05F01C524DD6}"/>
                  </a:ext>
                </a:extLst>
              </p:cNvPr>
              <p:cNvSpPr/>
              <p:nvPr/>
            </p:nvSpPr>
            <p:spPr>
              <a:xfrm>
                <a:off x="3731650" y="4423885"/>
                <a:ext cx="283627" cy="272143"/>
              </a:xfrm>
              <a:prstGeom prst="ellipse">
                <a:avLst/>
              </a:prstGeom>
              <a:solidFill>
                <a:srgbClr val="21C7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38" name="Triángulo isósceles 37">
              <a:extLst>
                <a:ext uri="{FF2B5EF4-FFF2-40B4-BE49-F238E27FC236}">
                  <a16:creationId xmlns:a16="http://schemas.microsoft.com/office/drawing/2014/main" id="{3767376C-822C-7F92-5475-0534FFAC1581}"/>
                </a:ext>
              </a:extLst>
            </p:cNvPr>
            <p:cNvSpPr/>
            <p:nvPr/>
          </p:nvSpPr>
          <p:spPr>
            <a:xfrm rot="5400000">
              <a:off x="5572803" y="3699408"/>
              <a:ext cx="523220" cy="342273"/>
            </a:xfrm>
            <a:prstGeom prst="triangle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530CAC32-DDD8-6576-0B5E-BC88817C0EC0}"/>
                </a:ext>
              </a:extLst>
            </p:cNvPr>
            <p:cNvSpPr txBox="1"/>
            <p:nvPr/>
          </p:nvSpPr>
          <p:spPr>
            <a:xfrm>
              <a:off x="6383472" y="3495435"/>
              <a:ext cx="5411159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s-MX"/>
              </a:defPPr>
              <a:lvl1pPr algn="just">
                <a:defRPr sz="200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r>
                <a:rPr lang="es-ES" dirty="0"/>
                <a:t>Herramienta que contribuye a ordenar la gestión de la atención integral en el territorio de manera articulada</a:t>
              </a:r>
              <a:endParaRPr lang="es-MX" dirty="0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E7110BF9-3006-260B-3AEB-8F20A300626B}"/>
                </a:ext>
              </a:extLst>
            </p:cNvPr>
            <p:cNvSpPr txBox="1"/>
            <p:nvPr/>
          </p:nvSpPr>
          <p:spPr>
            <a:xfrm>
              <a:off x="2933679" y="4775113"/>
              <a:ext cx="2900734" cy="15919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s-ES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• Preconcepción </a:t>
              </a:r>
            </a:p>
            <a:p>
              <a:pPr>
                <a:lnSpc>
                  <a:spcPct val="110000"/>
                </a:lnSpc>
              </a:pPr>
              <a:r>
                <a:rPr lang="es-ES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• Gestación </a:t>
              </a:r>
            </a:p>
            <a:p>
              <a:pPr>
                <a:lnSpc>
                  <a:spcPct val="110000"/>
                </a:lnSpc>
              </a:pPr>
              <a:r>
                <a:rPr lang="es-ES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• Nacimiento a primer mes</a:t>
              </a:r>
            </a:p>
            <a:p>
              <a:pPr>
                <a:lnSpc>
                  <a:spcPct val="110000"/>
                </a:lnSpc>
              </a:pPr>
              <a:r>
                <a:rPr lang="es-ES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• Primer mes a tres años </a:t>
              </a:r>
            </a:p>
            <a:p>
              <a:pPr>
                <a:lnSpc>
                  <a:spcPct val="110000"/>
                </a:lnSpc>
              </a:pPr>
              <a:r>
                <a:rPr lang="es-ES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• Tres a seis años</a:t>
              </a:r>
              <a:endParaRPr lang="es-CO" sz="18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002C6F48-2C6A-B192-109B-B12EFFEBEA9E}"/>
                </a:ext>
              </a:extLst>
            </p:cNvPr>
            <p:cNvGrpSpPr/>
            <p:nvPr/>
          </p:nvGrpSpPr>
          <p:grpSpPr>
            <a:xfrm>
              <a:off x="8638051" y="4669198"/>
              <a:ext cx="3018316" cy="1918655"/>
              <a:chOff x="8718137" y="4569232"/>
              <a:chExt cx="2243777" cy="1483301"/>
            </a:xfrm>
          </p:grpSpPr>
          <p:sp>
            <p:nvSpPr>
              <p:cNvPr id="10" name="Rectángulo: esquinas redondeadas 9">
                <a:extLst>
                  <a:ext uri="{FF2B5EF4-FFF2-40B4-BE49-F238E27FC236}">
                    <a16:creationId xmlns:a16="http://schemas.microsoft.com/office/drawing/2014/main" id="{2B3F7757-4550-C99B-DCCD-345A59465540}"/>
                  </a:ext>
                </a:extLst>
              </p:cNvPr>
              <p:cNvSpPr/>
              <p:nvPr/>
            </p:nvSpPr>
            <p:spPr>
              <a:xfrm>
                <a:off x="8718137" y="4569232"/>
                <a:ext cx="2243777" cy="1472340"/>
              </a:xfrm>
              <a:prstGeom prst="roundRect">
                <a:avLst>
                  <a:gd name="adj" fmla="val 8562"/>
                </a:avLst>
              </a:prstGeom>
              <a:solidFill>
                <a:srgbClr val="EDED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FA312150-05BE-437A-A2D4-3E787A7F2E89}"/>
                  </a:ext>
                </a:extLst>
              </p:cNvPr>
              <p:cNvSpPr txBox="1"/>
              <p:nvPr/>
            </p:nvSpPr>
            <p:spPr>
              <a:xfrm>
                <a:off x="8870780" y="4765321"/>
                <a:ext cx="1877049" cy="12872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s-ES" sz="18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• Hogar </a:t>
                </a:r>
              </a:p>
              <a:p>
                <a:pPr>
                  <a:lnSpc>
                    <a:spcPct val="110000"/>
                  </a:lnSpc>
                </a:pPr>
                <a:r>
                  <a:rPr lang="es-ES" sz="18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• Salud </a:t>
                </a:r>
              </a:p>
              <a:p>
                <a:pPr>
                  <a:lnSpc>
                    <a:spcPct val="110000"/>
                  </a:lnSpc>
                </a:pPr>
                <a:r>
                  <a:rPr lang="es-ES" sz="18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• Educativo</a:t>
                </a:r>
              </a:p>
              <a:p>
                <a:pPr>
                  <a:lnSpc>
                    <a:spcPct val="110000"/>
                  </a:lnSpc>
                </a:pPr>
                <a:r>
                  <a:rPr lang="es-ES" sz="18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• Espacio público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7820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>
            <a:extLst>
              <a:ext uri="{FF2B5EF4-FFF2-40B4-BE49-F238E27FC236}">
                <a16:creationId xmlns:a16="http://schemas.microsoft.com/office/drawing/2014/main" id="{0498F5E2-621C-BD72-50FA-48FCE86DD537}"/>
              </a:ext>
            </a:extLst>
          </p:cNvPr>
          <p:cNvSpPr/>
          <p:nvPr/>
        </p:nvSpPr>
        <p:spPr>
          <a:xfrm>
            <a:off x="0" y="340743"/>
            <a:ext cx="4550229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55E341-671E-5329-50C1-ABE109D3F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2C46943C-84BB-8465-D62D-265D255D3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7" y="228085"/>
            <a:ext cx="4659086" cy="72934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I. Marco programático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99512B2B-B316-60B8-6AA7-4742717D23A8}"/>
              </a:ext>
            </a:extLst>
          </p:cNvPr>
          <p:cNvGrpSpPr/>
          <p:nvPr/>
        </p:nvGrpSpPr>
        <p:grpSpPr>
          <a:xfrm>
            <a:off x="312338" y="1764724"/>
            <a:ext cx="6890561" cy="729343"/>
            <a:chOff x="319255" y="1288669"/>
            <a:chExt cx="5742683" cy="729343"/>
          </a:xfrm>
        </p:grpSpPr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067C9F12-1D08-2033-5CC5-86C763EE65E9}"/>
                </a:ext>
              </a:extLst>
            </p:cNvPr>
            <p:cNvSpPr/>
            <p:nvPr/>
          </p:nvSpPr>
          <p:spPr>
            <a:xfrm>
              <a:off x="319255" y="1401327"/>
              <a:ext cx="5742683" cy="504029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000" dirty="0"/>
            </a:p>
          </p:txBody>
        </p:sp>
        <p:sp>
          <p:nvSpPr>
            <p:cNvPr id="75" name="Título 2">
              <a:extLst>
                <a:ext uri="{FF2B5EF4-FFF2-40B4-BE49-F238E27FC236}">
                  <a16:creationId xmlns:a16="http://schemas.microsoft.com/office/drawing/2014/main" id="{E964F605-219D-D0E5-9E1E-BC3CBB920BF1}"/>
                </a:ext>
              </a:extLst>
            </p:cNvPr>
            <p:cNvSpPr txBox="1">
              <a:spLocks/>
            </p:cNvSpPr>
            <p:nvPr/>
          </p:nvSpPr>
          <p:spPr>
            <a:xfrm>
              <a:off x="941298" y="1288669"/>
              <a:ext cx="5120640" cy="72934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s-ES" sz="1900" b="1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Educación inicial en el marco de la atención integral</a:t>
              </a:r>
              <a:endParaRPr lang="es-CO" sz="19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8" name="Arco 17">
            <a:extLst>
              <a:ext uri="{FF2B5EF4-FFF2-40B4-BE49-F238E27FC236}">
                <a16:creationId xmlns:a16="http://schemas.microsoft.com/office/drawing/2014/main" id="{51D6BB8C-D52D-484B-F23A-0BA9D99955A4}"/>
              </a:ext>
            </a:extLst>
          </p:cNvPr>
          <p:cNvSpPr/>
          <p:nvPr/>
        </p:nvSpPr>
        <p:spPr>
          <a:xfrm>
            <a:off x="6898046" y="1315128"/>
            <a:ext cx="4873258" cy="4769361"/>
          </a:xfrm>
          <a:prstGeom prst="arc">
            <a:avLst>
              <a:gd name="adj1" fmla="val 16200000"/>
              <a:gd name="adj2" fmla="val 10937547"/>
            </a:avLst>
          </a:prstGeom>
          <a:ln>
            <a:solidFill>
              <a:srgbClr val="004A8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Arco 12">
            <a:extLst>
              <a:ext uri="{FF2B5EF4-FFF2-40B4-BE49-F238E27FC236}">
                <a16:creationId xmlns:a16="http://schemas.microsoft.com/office/drawing/2014/main" id="{747D953B-9C0A-E854-893F-6B07186527D6}"/>
              </a:ext>
            </a:extLst>
          </p:cNvPr>
          <p:cNvSpPr/>
          <p:nvPr/>
        </p:nvSpPr>
        <p:spPr>
          <a:xfrm>
            <a:off x="6925922" y="1315128"/>
            <a:ext cx="4845381" cy="4769361"/>
          </a:xfrm>
          <a:prstGeom prst="arc">
            <a:avLst>
              <a:gd name="adj1" fmla="val 16200000"/>
              <a:gd name="adj2" fmla="val 5022609"/>
            </a:avLst>
          </a:prstGeom>
          <a:ln>
            <a:solidFill>
              <a:srgbClr val="004A8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39A2B9A-CB7E-DC9E-44B2-133064569F1A}"/>
              </a:ext>
            </a:extLst>
          </p:cNvPr>
          <p:cNvGrpSpPr/>
          <p:nvPr/>
        </p:nvGrpSpPr>
        <p:grpSpPr>
          <a:xfrm>
            <a:off x="6925923" y="1440621"/>
            <a:ext cx="4845381" cy="4513973"/>
            <a:chOff x="6608638" y="1120050"/>
            <a:chExt cx="5504425" cy="5316021"/>
          </a:xfrm>
        </p:grpSpPr>
        <p:pic>
          <p:nvPicPr>
            <p:cNvPr id="78" name="Imagen 77" descr="Gráfico, Gráfico de proyección solar&#10;&#10;Descripción generada automáticamente">
              <a:extLst>
                <a:ext uri="{FF2B5EF4-FFF2-40B4-BE49-F238E27FC236}">
                  <a16:creationId xmlns:a16="http://schemas.microsoft.com/office/drawing/2014/main" id="{D7196DF8-4578-C37A-E3CC-435EC989D9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49" r="10067" b="7052"/>
            <a:stretch/>
          </p:blipFill>
          <p:spPr>
            <a:xfrm>
              <a:off x="6608638" y="1120050"/>
              <a:ext cx="5504425" cy="5316021"/>
            </a:xfrm>
            <a:prstGeom prst="ellipse">
              <a:avLst/>
            </a:prstGeom>
          </p:spPr>
        </p:pic>
        <p:sp>
          <p:nvSpPr>
            <p:cNvPr id="9" name="Triángulo isósceles 8">
              <a:extLst>
                <a:ext uri="{FF2B5EF4-FFF2-40B4-BE49-F238E27FC236}">
                  <a16:creationId xmlns:a16="http://schemas.microsoft.com/office/drawing/2014/main" id="{18C41C13-4653-E8E2-E7A0-6D2A530697D6}"/>
                </a:ext>
              </a:extLst>
            </p:cNvPr>
            <p:cNvSpPr/>
            <p:nvPr/>
          </p:nvSpPr>
          <p:spPr>
            <a:xfrm rot="18220428">
              <a:off x="6621622" y="2038623"/>
              <a:ext cx="664032" cy="478464"/>
            </a:xfrm>
            <a:prstGeom prst="triangle">
              <a:avLst/>
            </a:prstGeom>
            <a:solidFill>
              <a:srgbClr val="FF80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E8E0A1E-77D8-A727-53E1-CA5DE6AD07AA}"/>
              </a:ext>
            </a:extLst>
          </p:cNvPr>
          <p:cNvSpPr txBox="1"/>
          <p:nvPr/>
        </p:nvSpPr>
        <p:spPr>
          <a:xfrm>
            <a:off x="3844188" y="1141449"/>
            <a:ext cx="5504425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Atenciones priorizadas de la RIA por el Gobierno Nacional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C98D1A9-ABDB-0381-A4FD-57145D29679D}"/>
              </a:ext>
            </a:extLst>
          </p:cNvPr>
          <p:cNvSpPr txBox="1"/>
          <p:nvPr/>
        </p:nvSpPr>
        <p:spPr>
          <a:xfrm>
            <a:off x="6898045" y="6022794"/>
            <a:ext cx="3891870" cy="369332"/>
          </a:xfrm>
          <a:prstGeom prst="rect">
            <a:avLst/>
          </a:prstGeom>
          <a:solidFill>
            <a:srgbClr val="004A84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Concurrencia de </a:t>
            </a:r>
            <a:r>
              <a:rPr lang="es-ES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o más</a:t>
            </a:r>
            <a:r>
              <a:rPr lang="es-ES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atenciones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6E69260-3F6A-AC44-86A1-40DCB6185257}"/>
              </a:ext>
            </a:extLst>
          </p:cNvPr>
          <p:cNvSpPr txBox="1"/>
          <p:nvPr/>
        </p:nvSpPr>
        <p:spPr>
          <a:xfrm>
            <a:off x="305113" y="2595286"/>
            <a:ext cx="60979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Oferta </a:t>
            </a:r>
            <a:r>
              <a:rPr lang="es-CO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a cargo del </a:t>
            </a:r>
            <a:r>
              <a:rPr lang="es-ES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Ministerio de Educación Nacional; el Instituto Colombiano de Bienestar Familiar (ICBF); las entidades territoriales y los prestadores privados</a:t>
            </a:r>
            <a:r>
              <a:rPr lang="es-MX" sz="2200" b="0" i="0" u="none" strike="noStrike" baseline="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s-CO" sz="2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4E82CB72-5B80-904F-F893-D06F1D07AB5E}"/>
              </a:ext>
            </a:extLst>
          </p:cNvPr>
          <p:cNvGrpSpPr/>
          <p:nvPr/>
        </p:nvGrpSpPr>
        <p:grpSpPr>
          <a:xfrm>
            <a:off x="427923" y="4450112"/>
            <a:ext cx="5192356" cy="1609089"/>
            <a:chOff x="1611629" y="4249531"/>
            <a:chExt cx="3088725" cy="1609089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11F88004-2248-5039-C834-87D739729863}"/>
                </a:ext>
              </a:extLst>
            </p:cNvPr>
            <p:cNvSpPr/>
            <p:nvPr/>
          </p:nvSpPr>
          <p:spPr>
            <a:xfrm>
              <a:off x="1611629" y="4249531"/>
              <a:ext cx="3088725" cy="1609089"/>
            </a:xfrm>
            <a:prstGeom prst="roundRect">
              <a:avLst>
                <a:gd name="adj" fmla="val 8562"/>
              </a:avLst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ECC5B5C7-B9B1-C5EB-EC54-722060F24BA0}"/>
                </a:ext>
              </a:extLst>
            </p:cNvPr>
            <p:cNvSpPr txBox="1"/>
            <p:nvPr/>
          </p:nvSpPr>
          <p:spPr>
            <a:xfrm>
              <a:off x="2918838" y="4392355"/>
              <a:ext cx="176172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CO" sz="2000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Institucional</a:t>
              </a:r>
            </a:p>
            <a:p>
              <a:pPr algn="just"/>
              <a:r>
                <a:rPr lang="es-E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Familiar</a:t>
              </a:r>
            </a:p>
            <a:p>
              <a:pPr algn="just"/>
              <a:r>
                <a:rPr lang="es-E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Comunitaria</a:t>
              </a:r>
            </a:p>
            <a:p>
              <a:pPr algn="just"/>
              <a:r>
                <a:rPr lang="es-E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Propia e intercultural</a:t>
              </a:r>
              <a:endParaRPr lang="es-CO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8CCBE96-047C-9BD3-6091-2EA172190EBF}"/>
              </a:ext>
            </a:extLst>
          </p:cNvPr>
          <p:cNvSpPr txBox="1"/>
          <p:nvPr/>
        </p:nvSpPr>
        <p:spPr>
          <a:xfrm>
            <a:off x="621590" y="4628597"/>
            <a:ext cx="193936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200" i="0" u="none" strike="noStrike" baseline="0" dirty="0">
                <a:solidFill>
                  <a:srgbClr val="E8B02B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Modalidades</a:t>
            </a:r>
            <a:endParaRPr lang="es-MX" sz="2200" dirty="0">
              <a:solidFill>
                <a:srgbClr val="E8B02B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C09E8B9-4E3D-BB57-EF0F-E3B49F075B70}"/>
              </a:ext>
            </a:extLst>
          </p:cNvPr>
          <p:cNvSpPr/>
          <p:nvPr/>
        </p:nvSpPr>
        <p:spPr>
          <a:xfrm>
            <a:off x="312337" y="1877382"/>
            <a:ext cx="556728" cy="483897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B767F5A-32E4-240B-9D22-94954DF5E485}"/>
              </a:ext>
            </a:extLst>
          </p:cNvPr>
          <p:cNvSpPr/>
          <p:nvPr/>
        </p:nvSpPr>
        <p:spPr>
          <a:xfrm>
            <a:off x="448887" y="1984387"/>
            <a:ext cx="283627" cy="272143"/>
          </a:xfrm>
          <a:prstGeom prst="ellipse">
            <a:avLst/>
          </a:prstGeom>
          <a:solidFill>
            <a:srgbClr val="FF80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DC137B1-CD5F-FAAC-016A-781011D0AEF2}"/>
              </a:ext>
            </a:extLst>
          </p:cNvPr>
          <p:cNvSpPr txBox="1"/>
          <p:nvPr/>
        </p:nvSpPr>
        <p:spPr>
          <a:xfrm>
            <a:off x="10908098" y="5838908"/>
            <a:ext cx="110301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200" b="0" i="0" u="none" strike="noStrike" baseline="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85.6%</a:t>
            </a:r>
            <a:endParaRPr lang="es-CO" sz="22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8366D7D-8206-E06E-0F37-81541CB21CED}"/>
              </a:ext>
            </a:extLst>
          </p:cNvPr>
          <p:cNvSpPr txBox="1"/>
          <p:nvPr/>
        </p:nvSpPr>
        <p:spPr>
          <a:xfrm>
            <a:off x="10908098" y="6165300"/>
            <a:ext cx="1525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just">
              <a:defRPr sz="2200" b="0" i="0" u="none" strike="noStrike" baseline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MX" sz="1800" dirty="0"/>
              <a:t>1.500.935</a:t>
            </a:r>
          </a:p>
        </p:txBody>
      </p:sp>
    </p:spTree>
    <p:extLst>
      <p:ext uri="{BB962C8B-B14F-4D97-AF65-F5344CB8AC3E}">
        <p14:creationId xmlns:p14="http://schemas.microsoft.com/office/powerpoint/2010/main" val="353140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3C328229-27BD-B7D9-40DB-E76F2D14B4DA}"/>
              </a:ext>
            </a:extLst>
          </p:cNvPr>
          <p:cNvSpPr/>
          <p:nvPr/>
        </p:nvSpPr>
        <p:spPr>
          <a:xfrm>
            <a:off x="0" y="340743"/>
            <a:ext cx="8287143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07A1FE9-E5F1-49F1-8203-465D6D015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1" name="Título 2">
            <a:extLst>
              <a:ext uri="{FF2B5EF4-FFF2-40B4-BE49-F238E27FC236}">
                <a16:creationId xmlns:a16="http://schemas.microsoft.com/office/drawing/2014/main" id="{E3156458-2158-9EA0-4ABE-9F80BD54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287143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II. Principales respuestas: </a:t>
            </a:r>
            <a:r>
              <a:rPr lang="es-ES" sz="2800" b="1" dirty="0">
                <a:solidFill>
                  <a:schemeClr val="accent2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 a 2 años</a:t>
            </a:r>
            <a:endParaRPr lang="es-CO" sz="2800" b="1" dirty="0">
              <a:solidFill>
                <a:schemeClr val="accent2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F9267D3-FD0E-AF3D-2AFD-D478B5A117DB}"/>
              </a:ext>
            </a:extLst>
          </p:cNvPr>
          <p:cNvSpPr txBox="1"/>
          <p:nvPr/>
        </p:nvSpPr>
        <p:spPr>
          <a:xfrm>
            <a:off x="4409359" y="1434949"/>
            <a:ext cx="33201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i="0" u="none" strike="noStrike" baseline="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Crianza y cuidado</a:t>
            </a:r>
            <a:endParaRPr lang="es-MX" sz="2800" dirty="0">
              <a:solidFill>
                <a:schemeClr val="accent2">
                  <a:lumMod val="75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1DB36A64-9248-A99F-8A01-3D12ED62D331}"/>
              </a:ext>
            </a:extLst>
          </p:cNvPr>
          <p:cNvGrpSpPr/>
          <p:nvPr/>
        </p:nvGrpSpPr>
        <p:grpSpPr>
          <a:xfrm>
            <a:off x="749617" y="2300339"/>
            <a:ext cx="3566121" cy="1108425"/>
            <a:chOff x="636667" y="1882136"/>
            <a:chExt cx="3415000" cy="1074312"/>
          </a:xfrm>
        </p:grpSpPr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EAD2A367-B57B-C3D6-127E-F02D6856D870}"/>
                </a:ext>
              </a:extLst>
            </p:cNvPr>
            <p:cNvSpPr txBox="1"/>
            <p:nvPr/>
          </p:nvSpPr>
          <p:spPr>
            <a:xfrm>
              <a:off x="636667" y="1882136"/>
              <a:ext cx="148538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Mi Familia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1F9E820F-A425-F87C-D01E-830D099B2772}"/>
                </a:ext>
              </a:extLst>
            </p:cNvPr>
            <p:cNvSpPr txBox="1"/>
            <p:nvPr/>
          </p:nvSpPr>
          <p:spPr>
            <a:xfrm>
              <a:off x="2232589" y="1957010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107.179</a:t>
              </a:r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7AD93BA1-A4CB-E0A7-26B3-01F58BA65CC1}"/>
                </a:ext>
              </a:extLst>
            </p:cNvPr>
            <p:cNvSpPr txBox="1"/>
            <p:nvPr/>
          </p:nvSpPr>
          <p:spPr>
            <a:xfrm>
              <a:off x="2211206" y="2259808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$100.122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60EF22C-9D3E-A388-B13F-9E06C7B45CB2}"/>
                </a:ext>
              </a:extLst>
            </p:cNvPr>
            <p:cNvSpPr txBox="1"/>
            <p:nvPr/>
          </p:nvSpPr>
          <p:spPr>
            <a:xfrm>
              <a:off x="2211206" y="2598483"/>
              <a:ext cx="1840461" cy="3579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$25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8B006F6E-B3D6-AC6E-0C98-F1A5A348B148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35CB6B77-864F-D1B1-7590-A5A713C17F29}"/>
              </a:ext>
            </a:extLst>
          </p:cNvPr>
          <p:cNvGrpSpPr/>
          <p:nvPr/>
        </p:nvGrpSpPr>
        <p:grpSpPr>
          <a:xfrm>
            <a:off x="4409358" y="2248373"/>
            <a:ext cx="3846575" cy="1282757"/>
            <a:chOff x="355912" y="2072203"/>
            <a:chExt cx="3457814" cy="1200329"/>
          </a:xfrm>
        </p:grpSpPr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15C0D09B-3128-F834-8B9B-9F572A61ED39}"/>
                </a:ext>
              </a:extLst>
            </p:cNvPr>
            <p:cNvSpPr txBox="1"/>
            <p:nvPr/>
          </p:nvSpPr>
          <p:spPr>
            <a:xfrm>
              <a:off x="355912" y="2072203"/>
              <a:ext cx="1733943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Territorios étnicos con Bienestar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054B5C2F-47C0-D621-7AA4-00B9FEB3E8CF}"/>
                </a:ext>
              </a:extLst>
            </p:cNvPr>
            <p:cNvSpPr txBox="1"/>
            <p:nvPr/>
          </p:nvSpPr>
          <p:spPr>
            <a:xfrm>
              <a:off x="2121275" y="2174249"/>
              <a:ext cx="96581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dirty="0">
                  <a:latin typeface="Segoe UI" panose="020B0502040204020203" pitchFamily="34" charset="0"/>
                  <a:cs typeface="Segoe UI" panose="020B0502040204020203" pitchFamily="34" charset="0"/>
                </a:rPr>
                <a:t>15.128</a:t>
              </a:r>
              <a:endParaRPr lang="es-MX" dirty="0"/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DEEB59CF-7CE9-FBAB-8112-2883DFC1CF11}"/>
                </a:ext>
              </a:extLst>
            </p:cNvPr>
            <p:cNvSpPr txBox="1"/>
            <p:nvPr/>
          </p:nvSpPr>
          <p:spPr>
            <a:xfrm>
              <a:off x="2204071" y="2501842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$16.552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97A37A98-FB2B-84EC-4EB9-40D5EBF1E91A}"/>
                </a:ext>
              </a:extLst>
            </p:cNvPr>
            <p:cNvSpPr txBox="1"/>
            <p:nvPr/>
          </p:nvSpPr>
          <p:spPr>
            <a:xfrm>
              <a:off x="2204071" y="2840517"/>
              <a:ext cx="1609655" cy="3455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$4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2A9B14CB-813A-67CF-F65A-533AD729CC01}"/>
                </a:ext>
              </a:extLst>
            </p:cNvPr>
            <p:cNvCxnSpPr>
              <a:cxnSpLocks/>
            </p:cNvCxnSpPr>
            <p:nvPr/>
          </p:nvCxnSpPr>
          <p:spPr>
            <a:xfrm>
              <a:off x="2144345" y="2220302"/>
              <a:ext cx="0" cy="98954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ADF61D41-6062-0606-BE02-BA155413C21A}"/>
              </a:ext>
            </a:extLst>
          </p:cNvPr>
          <p:cNvGrpSpPr/>
          <p:nvPr/>
        </p:nvGrpSpPr>
        <p:grpSpPr>
          <a:xfrm>
            <a:off x="8072921" y="2234722"/>
            <a:ext cx="3457814" cy="1200329"/>
            <a:chOff x="355912" y="2072203"/>
            <a:chExt cx="3457814" cy="1200329"/>
          </a:xfrm>
        </p:grpSpPr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D8D72780-21E5-9302-905D-A553EB854C93}"/>
                </a:ext>
              </a:extLst>
            </p:cNvPr>
            <p:cNvSpPr txBox="1"/>
            <p:nvPr/>
          </p:nvSpPr>
          <p:spPr>
            <a:xfrm>
              <a:off x="355912" y="2072203"/>
              <a:ext cx="1733943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Alianza Familia Escuela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3766855E-1432-8388-57B8-F27CE184E7B6}"/>
                </a:ext>
              </a:extLst>
            </p:cNvPr>
            <p:cNvSpPr txBox="1"/>
            <p:nvPr/>
          </p:nvSpPr>
          <p:spPr>
            <a:xfrm>
              <a:off x="2229665" y="2163167"/>
              <a:ext cx="96581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dirty="0">
                  <a:latin typeface="Segoe UI" panose="020B0502040204020203" pitchFamily="34" charset="0"/>
                  <a:cs typeface="Segoe UI" panose="020B0502040204020203" pitchFamily="34" charset="0"/>
                </a:rPr>
                <a:t>8.400</a:t>
              </a:r>
              <a:endParaRPr lang="es-MX" dirty="0"/>
            </a:p>
          </p:txBody>
        </p:sp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9A30112A-CC67-70D3-C409-676E7912F00D}"/>
                </a:ext>
              </a:extLst>
            </p:cNvPr>
            <p:cNvSpPr txBox="1"/>
            <p:nvPr/>
          </p:nvSpPr>
          <p:spPr>
            <a:xfrm>
              <a:off x="2204071" y="2501842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SD</a:t>
              </a:r>
              <a:endParaRPr lang="es-MX" dirty="0"/>
            </a:p>
          </p:txBody>
        </p: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BDB72674-6DA7-B96A-AEF9-FCBDF1DFDFAD}"/>
                </a:ext>
              </a:extLst>
            </p:cNvPr>
            <p:cNvSpPr txBox="1"/>
            <p:nvPr/>
          </p:nvSpPr>
          <p:spPr>
            <a:xfrm>
              <a:off x="2204071" y="2840517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57" name="Conector recto 56">
              <a:extLst>
                <a:ext uri="{FF2B5EF4-FFF2-40B4-BE49-F238E27FC236}">
                  <a16:creationId xmlns:a16="http://schemas.microsoft.com/office/drawing/2014/main" id="{302DB620-E6ED-16A7-7132-A3B2CC59A788}"/>
                </a:ext>
              </a:extLst>
            </p:cNvPr>
            <p:cNvCxnSpPr>
              <a:cxnSpLocks/>
            </p:cNvCxnSpPr>
            <p:nvPr/>
          </p:nvCxnSpPr>
          <p:spPr>
            <a:xfrm>
              <a:off x="2144345" y="2220302"/>
              <a:ext cx="0" cy="989547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2692FFFE-00EF-332C-88ED-196FCCE5CE35}"/>
              </a:ext>
            </a:extLst>
          </p:cNvPr>
          <p:cNvSpPr/>
          <p:nvPr/>
        </p:nvSpPr>
        <p:spPr>
          <a:xfrm>
            <a:off x="526153" y="1257230"/>
            <a:ext cx="11139694" cy="2588106"/>
          </a:xfrm>
          <a:prstGeom prst="roundRect">
            <a:avLst>
              <a:gd name="adj" fmla="val 10993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1" name="Arco de bloque 100">
            <a:extLst>
              <a:ext uri="{FF2B5EF4-FFF2-40B4-BE49-F238E27FC236}">
                <a16:creationId xmlns:a16="http://schemas.microsoft.com/office/drawing/2014/main" id="{96C3FA6D-2BAF-4416-7F89-461545C3DEAA}"/>
              </a:ext>
            </a:extLst>
          </p:cNvPr>
          <p:cNvSpPr/>
          <p:nvPr/>
        </p:nvSpPr>
        <p:spPr>
          <a:xfrm rot="10800000">
            <a:off x="165902" y="4890084"/>
            <a:ext cx="1185244" cy="1355145"/>
          </a:xfrm>
          <a:prstGeom prst="blockArc">
            <a:avLst>
              <a:gd name="adj1" fmla="val 16155128"/>
              <a:gd name="adj2" fmla="val 20272221"/>
              <a:gd name="adj3" fmla="val 239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0" name="Arco de bloque 109">
            <a:extLst>
              <a:ext uri="{FF2B5EF4-FFF2-40B4-BE49-F238E27FC236}">
                <a16:creationId xmlns:a16="http://schemas.microsoft.com/office/drawing/2014/main" id="{DB385DAE-6E68-1A26-7D3D-95F7CB7F3DC7}"/>
              </a:ext>
            </a:extLst>
          </p:cNvPr>
          <p:cNvSpPr/>
          <p:nvPr/>
        </p:nvSpPr>
        <p:spPr>
          <a:xfrm rot="10800000" flipH="1">
            <a:off x="10775536" y="4915903"/>
            <a:ext cx="1185244" cy="1355145"/>
          </a:xfrm>
          <a:prstGeom prst="blockArc">
            <a:avLst>
              <a:gd name="adj1" fmla="val 16155128"/>
              <a:gd name="adj2" fmla="val 20272221"/>
              <a:gd name="adj3" fmla="val 239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3" name="Rectángulo: esquinas redondeadas 112">
            <a:extLst>
              <a:ext uri="{FF2B5EF4-FFF2-40B4-BE49-F238E27FC236}">
                <a16:creationId xmlns:a16="http://schemas.microsoft.com/office/drawing/2014/main" id="{F463FA32-1693-1451-A93E-D63469C78571}"/>
              </a:ext>
            </a:extLst>
          </p:cNvPr>
          <p:cNvSpPr/>
          <p:nvPr/>
        </p:nvSpPr>
        <p:spPr>
          <a:xfrm>
            <a:off x="505698" y="4073287"/>
            <a:ext cx="11160149" cy="2223649"/>
          </a:xfrm>
          <a:prstGeom prst="roundRect">
            <a:avLst>
              <a:gd name="adj" fmla="val 11773"/>
            </a:avLst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C65715E4-C20B-F8FA-8933-AFA307E0E7A8}"/>
              </a:ext>
            </a:extLst>
          </p:cNvPr>
          <p:cNvGrpSpPr/>
          <p:nvPr/>
        </p:nvGrpSpPr>
        <p:grpSpPr>
          <a:xfrm>
            <a:off x="2240116" y="4881329"/>
            <a:ext cx="3583818" cy="1085679"/>
            <a:chOff x="636667" y="1882136"/>
            <a:chExt cx="3329865" cy="1085679"/>
          </a:xfrm>
        </p:grpSpPr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AD1910EB-6F85-F1EA-1C4D-61F680540BC2}"/>
                </a:ext>
              </a:extLst>
            </p:cNvPr>
            <p:cNvSpPr txBox="1"/>
            <p:nvPr/>
          </p:nvSpPr>
          <p:spPr>
            <a:xfrm>
              <a:off x="636667" y="1882136"/>
              <a:ext cx="148538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Familias en acci</a:t>
              </a:r>
              <a:r>
                <a:rPr lang="es-CO" sz="240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ón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37A816AC-32EF-6A14-1D4E-7EAB0C9D2B08}"/>
                </a:ext>
              </a:extLst>
            </p:cNvPr>
            <p:cNvSpPr txBox="1"/>
            <p:nvPr/>
          </p:nvSpPr>
          <p:spPr>
            <a:xfrm>
              <a:off x="2232589" y="1957010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2.128.960</a:t>
              </a:r>
              <a:endParaRPr lang="es-MX" dirty="0"/>
            </a:p>
          </p:txBody>
        </p:sp>
        <p:sp>
          <p:nvSpPr>
            <p:cNvPr id="117" name="CuadroTexto 116">
              <a:extLst>
                <a:ext uri="{FF2B5EF4-FFF2-40B4-BE49-F238E27FC236}">
                  <a16:creationId xmlns:a16="http://schemas.microsoft.com/office/drawing/2014/main" id="{FCC02680-0D6D-A3D5-9E31-E5CE0CD6A6ED}"/>
                </a:ext>
              </a:extLst>
            </p:cNvPr>
            <p:cNvSpPr txBox="1"/>
            <p:nvPr/>
          </p:nvSpPr>
          <p:spPr>
            <a:xfrm>
              <a:off x="2211206" y="2259808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$1,7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bill</a:t>
              </a:r>
              <a:endParaRPr lang="es-MX" dirty="0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6EC64A32-70E1-9E37-AB2D-11F379D0C94A}"/>
                </a:ext>
              </a:extLst>
            </p:cNvPr>
            <p:cNvSpPr txBox="1"/>
            <p:nvPr/>
          </p:nvSpPr>
          <p:spPr>
            <a:xfrm>
              <a:off x="2211206" y="2598483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$447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19" name="Conector recto 118">
              <a:extLst>
                <a:ext uri="{FF2B5EF4-FFF2-40B4-BE49-F238E27FC236}">
                  <a16:creationId xmlns:a16="http://schemas.microsoft.com/office/drawing/2014/main" id="{C04C2030-1338-7DF6-038A-860DAD620852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4850D4F4-193C-0CAF-CFAA-48BC28E09D56}"/>
              </a:ext>
            </a:extLst>
          </p:cNvPr>
          <p:cNvSpPr txBox="1"/>
          <p:nvPr/>
        </p:nvSpPr>
        <p:spPr>
          <a:xfrm>
            <a:off x="2298820" y="4247972"/>
            <a:ext cx="32697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400" i="0" u="none" strike="noStrike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s-CO" sz="2800" dirty="0">
                <a:solidFill>
                  <a:schemeClr val="accent2">
                    <a:lumMod val="75000"/>
                  </a:schemeClr>
                </a:solidFill>
              </a:rPr>
              <a:t>Otros - Subsidios</a:t>
            </a: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5E9171ED-7656-1E45-3A55-42616B09BBA0}"/>
              </a:ext>
            </a:extLst>
          </p:cNvPr>
          <p:cNvSpPr txBox="1"/>
          <p:nvPr/>
        </p:nvSpPr>
        <p:spPr>
          <a:xfrm>
            <a:off x="6337178" y="4249869"/>
            <a:ext cx="39582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400" i="0" u="none" strike="noStrike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s-CO" sz="2800" dirty="0">
                <a:solidFill>
                  <a:schemeClr val="accent2">
                    <a:lumMod val="75000"/>
                  </a:schemeClr>
                </a:solidFill>
              </a:rPr>
              <a:t>Educación y Cuidado</a:t>
            </a: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22" name="Grupo 121">
            <a:extLst>
              <a:ext uri="{FF2B5EF4-FFF2-40B4-BE49-F238E27FC236}">
                <a16:creationId xmlns:a16="http://schemas.microsoft.com/office/drawing/2014/main" id="{7BB8576F-F31B-9488-0332-112AB6375288}"/>
              </a:ext>
            </a:extLst>
          </p:cNvPr>
          <p:cNvGrpSpPr/>
          <p:nvPr/>
        </p:nvGrpSpPr>
        <p:grpSpPr>
          <a:xfrm>
            <a:off x="6006950" y="4881862"/>
            <a:ext cx="4138181" cy="1085679"/>
            <a:chOff x="121587" y="1882136"/>
            <a:chExt cx="3844945" cy="1085679"/>
          </a:xfrm>
        </p:grpSpPr>
        <p:sp>
          <p:nvSpPr>
            <p:cNvPr id="123" name="CuadroTexto 122">
              <a:extLst>
                <a:ext uri="{FF2B5EF4-FFF2-40B4-BE49-F238E27FC236}">
                  <a16:creationId xmlns:a16="http://schemas.microsoft.com/office/drawing/2014/main" id="{ABB09243-AAAC-C03C-C7DB-72D090FD7165}"/>
                </a:ext>
              </a:extLst>
            </p:cNvPr>
            <p:cNvSpPr txBox="1"/>
            <p:nvPr/>
          </p:nvSpPr>
          <p:spPr>
            <a:xfrm>
              <a:off x="121587" y="1882136"/>
              <a:ext cx="200046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HCB </a:t>
              </a:r>
              <a:r>
                <a:rPr lang="es-CO" sz="2400" i="0" u="none" strike="noStrike" baseline="0" dirty="0" err="1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Fami</a:t>
              </a:r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- Familiar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124" name="CuadroTexto 123">
              <a:extLst>
                <a:ext uri="{FF2B5EF4-FFF2-40B4-BE49-F238E27FC236}">
                  <a16:creationId xmlns:a16="http://schemas.microsoft.com/office/drawing/2014/main" id="{3F9431A5-5400-0BF7-8804-DF67E9D8AF50}"/>
                </a:ext>
              </a:extLst>
            </p:cNvPr>
            <p:cNvSpPr txBox="1"/>
            <p:nvPr/>
          </p:nvSpPr>
          <p:spPr>
            <a:xfrm>
              <a:off x="2232589" y="1957010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172.029</a:t>
              </a:r>
              <a:endParaRPr lang="es-MX" dirty="0"/>
            </a:p>
          </p:txBody>
        </p:sp>
        <p:sp>
          <p:nvSpPr>
            <p:cNvPr id="125" name="CuadroTexto 124">
              <a:extLst>
                <a:ext uri="{FF2B5EF4-FFF2-40B4-BE49-F238E27FC236}">
                  <a16:creationId xmlns:a16="http://schemas.microsoft.com/office/drawing/2014/main" id="{46A29B72-598B-0B8F-D1DA-CCB27E92562C}"/>
                </a:ext>
              </a:extLst>
            </p:cNvPr>
            <p:cNvSpPr txBox="1"/>
            <p:nvPr/>
          </p:nvSpPr>
          <p:spPr>
            <a:xfrm>
              <a:off x="2211206" y="2259808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$229.933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126" name="CuadroTexto 125">
              <a:extLst>
                <a:ext uri="{FF2B5EF4-FFF2-40B4-BE49-F238E27FC236}">
                  <a16:creationId xmlns:a16="http://schemas.microsoft.com/office/drawing/2014/main" id="{CF0A7350-BB41-8449-389F-D05F65114FE5}"/>
                </a:ext>
              </a:extLst>
            </p:cNvPr>
            <p:cNvSpPr txBox="1"/>
            <p:nvPr/>
          </p:nvSpPr>
          <p:spPr>
            <a:xfrm>
              <a:off x="2211206" y="2598483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$57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5CF8BD04-0919-880E-C636-56CAF93C7886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0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3C328229-27BD-B7D9-40DB-E76F2D14B4DA}"/>
              </a:ext>
            </a:extLst>
          </p:cNvPr>
          <p:cNvSpPr/>
          <p:nvPr/>
        </p:nvSpPr>
        <p:spPr>
          <a:xfrm>
            <a:off x="0" y="340743"/>
            <a:ext cx="8287143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07A1FE9-E5F1-49F1-8203-465D6D015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1" name="Título 2">
            <a:extLst>
              <a:ext uri="{FF2B5EF4-FFF2-40B4-BE49-F238E27FC236}">
                <a16:creationId xmlns:a16="http://schemas.microsoft.com/office/drawing/2014/main" id="{E3156458-2158-9EA0-4ABE-9F80BD54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287143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II. Principales respuestas: </a:t>
            </a:r>
            <a:r>
              <a:rPr lang="es-ES" sz="2800" b="1" dirty="0">
                <a:solidFill>
                  <a:srgbClr val="AD811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a 6 años</a:t>
            </a:r>
            <a:endParaRPr lang="es-CO" sz="2800" b="1" dirty="0">
              <a:solidFill>
                <a:srgbClr val="AD811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BE9449C-D2A8-7D0A-07D5-0DED90BEAF43}"/>
              </a:ext>
            </a:extLst>
          </p:cNvPr>
          <p:cNvSpPr txBox="1"/>
          <p:nvPr/>
        </p:nvSpPr>
        <p:spPr>
          <a:xfrm>
            <a:off x="149286" y="974498"/>
            <a:ext cx="40381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400" i="0" u="none" strike="noStrike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s-CO" sz="2800" dirty="0">
                <a:solidFill>
                  <a:srgbClr val="BD8D15"/>
                </a:solidFill>
              </a:rPr>
              <a:t>Cuidado educativo</a:t>
            </a:r>
            <a:endParaRPr lang="es-MX" sz="2800" dirty="0">
              <a:solidFill>
                <a:srgbClr val="BD8D15"/>
              </a:solidFill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C7DB55E5-9944-022E-FD8A-4AC14D6D8349}"/>
              </a:ext>
            </a:extLst>
          </p:cNvPr>
          <p:cNvGrpSpPr/>
          <p:nvPr/>
        </p:nvGrpSpPr>
        <p:grpSpPr>
          <a:xfrm>
            <a:off x="962815" y="1970679"/>
            <a:ext cx="4378043" cy="1046816"/>
            <a:chOff x="321699" y="1931655"/>
            <a:chExt cx="4067810" cy="1046816"/>
          </a:xfrm>
        </p:grpSpPr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82440223-0F98-9890-1ADA-28FD551DC1FD}"/>
                </a:ext>
              </a:extLst>
            </p:cNvPr>
            <p:cNvSpPr txBox="1"/>
            <p:nvPr/>
          </p:nvSpPr>
          <p:spPr>
            <a:xfrm>
              <a:off x="321699" y="1931655"/>
              <a:ext cx="1733942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Modalidad institucional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027CFA01-059F-7EFF-5ECA-15C618FE0FB4}"/>
                </a:ext>
              </a:extLst>
            </p:cNvPr>
            <p:cNvSpPr txBox="1"/>
            <p:nvPr/>
          </p:nvSpPr>
          <p:spPr>
            <a:xfrm>
              <a:off x="2655566" y="1967666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539.030</a:t>
              </a:r>
              <a:endParaRPr lang="es-MX" dirty="0"/>
            </a:p>
          </p:txBody>
        </p:sp>
        <p:sp>
          <p:nvSpPr>
            <p:cNvPr id="62" name="CuadroTexto 61">
              <a:extLst>
                <a:ext uri="{FF2B5EF4-FFF2-40B4-BE49-F238E27FC236}">
                  <a16:creationId xmlns:a16="http://schemas.microsoft.com/office/drawing/2014/main" id="{CE107BB9-9624-FC15-1B77-FD0ABBA3AA64}"/>
                </a:ext>
              </a:extLst>
            </p:cNvPr>
            <p:cNvSpPr txBox="1"/>
            <p:nvPr/>
          </p:nvSpPr>
          <p:spPr>
            <a:xfrm>
              <a:off x="2634184" y="2282821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$1,4 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bill</a:t>
              </a:r>
              <a:endParaRPr lang="es-MX" dirty="0"/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2B43FED7-15B5-DF79-F34D-17644F3A142F}"/>
                </a:ext>
              </a:extLst>
            </p:cNvPr>
            <p:cNvSpPr txBox="1"/>
            <p:nvPr/>
          </p:nvSpPr>
          <p:spPr>
            <a:xfrm>
              <a:off x="2634184" y="2609139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$378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64" name="Conector recto 63">
              <a:extLst>
                <a:ext uri="{FF2B5EF4-FFF2-40B4-BE49-F238E27FC236}">
                  <a16:creationId xmlns:a16="http://schemas.microsoft.com/office/drawing/2014/main" id="{75226422-332C-5C99-80B5-9318D8090C46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o 64">
            <a:extLst>
              <a:ext uri="{FF2B5EF4-FFF2-40B4-BE49-F238E27FC236}">
                <a16:creationId xmlns:a16="http://schemas.microsoft.com/office/drawing/2014/main" id="{E0486D1B-F434-EE47-2BA0-2E8AC4875540}"/>
              </a:ext>
            </a:extLst>
          </p:cNvPr>
          <p:cNvGrpSpPr/>
          <p:nvPr/>
        </p:nvGrpSpPr>
        <p:grpSpPr>
          <a:xfrm>
            <a:off x="6417131" y="1966603"/>
            <a:ext cx="4755812" cy="1060233"/>
            <a:chOff x="-50682" y="1916360"/>
            <a:chExt cx="4418810" cy="1060233"/>
          </a:xfrm>
        </p:grpSpPr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F672138F-BA65-9ADC-A0C5-672F33E75AFF}"/>
                </a:ext>
              </a:extLst>
            </p:cNvPr>
            <p:cNvSpPr txBox="1"/>
            <p:nvPr/>
          </p:nvSpPr>
          <p:spPr>
            <a:xfrm>
              <a:off x="-50682" y="2002738"/>
              <a:ext cx="192211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Modalidad propia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E58061D6-0C1F-0605-3850-290835BBD56A}"/>
                </a:ext>
              </a:extLst>
            </p:cNvPr>
            <p:cNvSpPr txBox="1"/>
            <p:nvPr/>
          </p:nvSpPr>
          <p:spPr>
            <a:xfrm>
              <a:off x="2634185" y="1916360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116.545</a:t>
              </a:r>
              <a:endParaRPr lang="es-MX" dirty="0"/>
            </a:p>
          </p:txBody>
        </p:sp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6C357EB6-1D5F-670C-9CE6-ECAABEFA69EF}"/>
                </a:ext>
              </a:extLst>
            </p:cNvPr>
            <p:cNvSpPr txBox="1"/>
            <p:nvPr/>
          </p:nvSpPr>
          <p:spPr>
            <a:xfrm>
              <a:off x="2612804" y="2268586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$287.174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69" name="CuadroTexto 68">
              <a:extLst>
                <a:ext uri="{FF2B5EF4-FFF2-40B4-BE49-F238E27FC236}">
                  <a16:creationId xmlns:a16="http://schemas.microsoft.com/office/drawing/2014/main" id="{A744A3D8-B4D5-9182-F64F-F3A7FFA699CC}"/>
                </a:ext>
              </a:extLst>
            </p:cNvPr>
            <p:cNvSpPr txBox="1"/>
            <p:nvPr/>
          </p:nvSpPr>
          <p:spPr>
            <a:xfrm>
              <a:off x="2612804" y="2607261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$73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70" name="Conector recto 69">
              <a:extLst>
                <a:ext uri="{FF2B5EF4-FFF2-40B4-BE49-F238E27FC236}">
                  <a16:creationId xmlns:a16="http://schemas.microsoft.com/office/drawing/2014/main" id="{D9E6F718-05EA-35DC-6B12-6ADBA230E5F8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upo 70">
            <a:extLst>
              <a:ext uri="{FF2B5EF4-FFF2-40B4-BE49-F238E27FC236}">
                <a16:creationId xmlns:a16="http://schemas.microsoft.com/office/drawing/2014/main" id="{D9CEC0DA-47B4-AF57-414D-4855E21BBF35}"/>
              </a:ext>
            </a:extLst>
          </p:cNvPr>
          <p:cNvGrpSpPr/>
          <p:nvPr/>
        </p:nvGrpSpPr>
        <p:grpSpPr>
          <a:xfrm>
            <a:off x="692194" y="3605977"/>
            <a:ext cx="4692390" cy="1200329"/>
            <a:chOff x="51011" y="1844309"/>
            <a:chExt cx="4359882" cy="1200329"/>
          </a:xfrm>
        </p:grpSpPr>
        <p:sp>
          <p:nvSpPr>
            <p:cNvPr id="72" name="CuadroTexto 71">
              <a:extLst>
                <a:ext uri="{FF2B5EF4-FFF2-40B4-BE49-F238E27FC236}">
                  <a16:creationId xmlns:a16="http://schemas.microsoft.com/office/drawing/2014/main" id="{D2A72385-0F01-6620-B6AE-02E1908477F9}"/>
                </a:ext>
              </a:extLst>
            </p:cNvPr>
            <p:cNvSpPr txBox="1"/>
            <p:nvPr/>
          </p:nvSpPr>
          <p:spPr>
            <a:xfrm>
              <a:off x="51011" y="1844309"/>
              <a:ext cx="1733944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Modalidad familiar (sin FAMI)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BDD9BCE1-AC34-7447-78C8-6CC24D5FFB11}"/>
                </a:ext>
              </a:extLst>
            </p:cNvPr>
            <p:cNvSpPr txBox="1"/>
            <p:nvPr/>
          </p:nvSpPr>
          <p:spPr>
            <a:xfrm>
              <a:off x="2676950" y="1936053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704.902</a:t>
              </a:r>
              <a:endParaRPr lang="es-MX" dirty="0"/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254A042F-5EAE-BD6C-89FC-0D337266BAE5}"/>
                </a:ext>
              </a:extLst>
            </p:cNvPr>
            <p:cNvSpPr txBox="1"/>
            <p:nvPr/>
          </p:nvSpPr>
          <p:spPr>
            <a:xfrm>
              <a:off x="2655567" y="2251208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$1,08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bill</a:t>
              </a:r>
              <a:endParaRPr lang="es-MX" dirty="0"/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E917B49D-FC73-7479-7DB9-C73CB25FD8D2}"/>
                </a:ext>
              </a:extLst>
            </p:cNvPr>
            <p:cNvSpPr txBox="1"/>
            <p:nvPr/>
          </p:nvSpPr>
          <p:spPr>
            <a:xfrm>
              <a:off x="2655567" y="2577526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$272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76" name="Conector recto 75">
              <a:extLst>
                <a:ext uri="{FF2B5EF4-FFF2-40B4-BE49-F238E27FC236}">
                  <a16:creationId xmlns:a16="http://schemas.microsoft.com/office/drawing/2014/main" id="{332849BF-C5CC-BCAA-854C-593307929D66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3534E698-96A7-5C83-AEBC-A2220B139CF5}"/>
              </a:ext>
            </a:extLst>
          </p:cNvPr>
          <p:cNvGrpSpPr/>
          <p:nvPr/>
        </p:nvGrpSpPr>
        <p:grpSpPr>
          <a:xfrm>
            <a:off x="6525224" y="3763699"/>
            <a:ext cx="4696910" cy="1010805"/>
            <a:chOff x="25620" y="1919939"/>
            <a:chExt cx="4364081" cy="1010805"/>
          </a:xfrm>
        </p:grpSpPr>
        <p:sp>
          <p:nvSpPr>
            <p:cNvPr id="78" name="CuadroTexto 77">
              <a:extLst>
                <a:ext uri="{FF2B5EF4-FFF2-40B4-BE49-F238E27FC236}">
                  <a16:creationId xmlns:a16="http://schemas.microsoft.com/office/drawing/2014/main" id="{A0F19076-5146-B014-C1BD-D23E49B4D89B}"/>
                </a:ext>
              </a:extLst>
            </p:cNvPr>
            <p:cNvSpPr txBox="1"/>
            <p:nvPr/>
          </p:nvSpPr>
          <p:spPr>
            <a:xfrm>
              <a:off x="25620" y="2013430"/>
              <a:ext cx="178068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Modalidad comunitaria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79" name="CuadroTexto 78">
              <a:extLst>
                <a:ext uri="{FF2B5EF4-FFF2-40B4-BE49-F238E27FC236}">
                  <a16:creationId xmlns:a16="http://schemas.microsoft.com/office/drawing/2014/main" id="{27A67016-3447-45A2-FEDF-E77831675C06}"/>
                </a:ext>
              </a:extLst>
            </p:cNvPr>
            <p:cNvSpPr txBox="1"/>
            <p:nvPr/>
          </p:nvSpPr>
          <p:spPr>
            <a:xfrm>
              <a:off x="2655758" y="1919939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601.017</a:t>
              </a:r>
              <a:endParaRPr lang="es-MX" dirty="0"/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94FD4F3C-F5C1-AD53-3214-82F379D2F077}"/>
                </a:ext>
              </a:extLst>
            </p:cNvPr>
            <p:cNvSpPr txBox="1"/>
            <p:nvPr/>
          </p:nvSpPr>
          <p:spPr>
            <a:xfrm>
              <a:off x="2634376" y="2236653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$1,2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bill</a:t>
              </a:r>
              <a:endParaRPr lang="es-MX" dirty="0"/>
            </a:p>
          </p:txBody>
        </p: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83ED5712-6228-F82D-FE6F-EC0C6C8D4D3D}"/>
                </a:ext>
              </a:extLst>
            </p:cNvPr>
            <p:cNvSpPr txBox="1"/>
            <p:nvPr/>
          </p:nvSpPr>
          <p:spPr>
            <a:xfrm>
              <a:off x="2634376" y="2561412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</a:t>
              </a:r>
              <a:r>
                <a:rPr lang="es-CO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312 </a:t>
              </a:r>
              <a:r>
                <a:rPr lang="es-CO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82" name="Conector recto 81">
              <a:extLst>
                <a:ext uri="{FF2B5EF4-FFF2-40B4-BE49-F238E27FC236}">
                  <a16:creationId xmlns:a16="http://schemas.microsoft.com/office/drawing/2014/main" id="{461FB824-C212-C330-173A-BF9E8CC6EC59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F5184EA-1124-69EA-944B-BBFB78CA0381}"/>
              </a:ext>
            </a:extLst>
          </p:cNvPr>
          <p:cNvSpPr/>
          <p:nvPr/>
        </p:nvSpPr>
        <p:spPr>
          <a:xfrm>
            <a:off x="468348" y="1674034"/>
            <a:ext cx="5205600" cy="1601706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C920DDD-C165-860B-C2AA-7D2C18046081}"/>
              </a:ext>
            </a:extLst>
          </p:cNvPr>
          <p:cNvSpPr/>
          <p:nvPr/>
        </p:nvSpPr>
        <p:spPr>
          <a:xfrm>
            <a:off x="6168415" y="1674034"/>
            <a:ext cx="5255428" cy="1601706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31C3040A-3EB2-44AF-1C8F-E6DBFDC1A6EF}"/>
              </a:ext>
            </a:extLst>
          </p:cNvPr>
          <p:cNvSpPr/>
          <p:nvPr/>
        </p:nvSpPr>
        <p:spPr>
          <a:xfrm>
            <a:off x="489060" y="3439343"/>
            <a:ext cx="5205600" cy="1601706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6FB3055E-3F37-AD20-1556-99C9421F5843}"/>
              </a:ext>
            </a:extLst>
          </p:cNvPr>
          <p:cNvSpPr/>
          <p:nvPr/>
        </p:nvSpPr>
        <p:spPr>
          <a:xfrm>
            <a:off x="6239023" y="3439343"/>
            <a:ext cx="5205532" cy="1577326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8481FAD8-CD76-B9F3-58C9-1F05F2FDA9A0}"/>
              </a:ext>
            </a:extLst>
          </p:cNvPr>
          <p:cNvGrpSpPr/>
          <p:nvPr/>
        </p:nvGrpSpPr>
        <p:grpSpPr>
          <a:xfrm>
            <a:off x="3357383" y="5436231"/>
            <a:ext cx="4696910" cy="1010805"/>
            <a:chOff x="25620" y="1919939"/>
            <a:chExt cx="4364081" cy="1010805"/>
          </a:xfrm>
        </p:grpSpPr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EF810403-1D9A-8097-7695-541E2C2CAB54}"/>
                </a:ext>
              </a:extLst>
            </p:cNvPr>
            <p:cNvSpPr txBox="1"/>
            <p:nvPr/>
          </p:nvSpPr>
          <p:spPr>
            <a:xfrm>
              <a:off x="25620" y="2013430"/>
              <a:ext cx="178068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Atención en Preescolar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19875C85-C031-A00C-5AD7-6EFC509AE43E}"/>
                </a:ext>
              </a:extLst>
            </p:cNvPr>
            <p:cNvSpPr txBox="1"/>
            <p:nvPr/>
          </p:nvSpPr>
          <p:spPr>
            <a:xfrm>
              <a:off x="2655758" y="1919939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dirty="0"/>
                <a:t>572.255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1FF2A0E7-A814-62B3-836F-83C21BE98E75}"/>
                </a:ext>
              </a:extLst>
            </p:cNvPr>
            <p:cNvSpPr txBox="1"/>
            <p:nvPr/>
          </p:nvSpPr>
          <p:spPr>
            <a:xfrm>
              <a:off x="2634376" y="2236653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$1,7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bill</a:t>
              </a:r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991D77F0-268A-9912-C5E3-84E6323F99E4}"/>
                </a:ext>
              </a:extLst>
            </p:cNvPr>
            <p:cNvSpPr txBox="1"/>
            <p:nvPr/>
          </p:nvSpPr>
          <p:spPr>
            <a:xfrm>
              <a:off x="2634376" y="2561412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$438</a:t>
              </a:r>
              <a:r>
                <a:rPr lang="es-CO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s-CO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2A3566BE-A011-6B88-5A33-D6593D835733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E91EC52A-0E55-0401-4157-923812A4AC96}"/>
              </a:ext>
            </a:extLst>
          </p:cNvPr>
          <p:cNvSpPr/>
          <p:nvPr/>
        </p:nvSpPr>
        <p:spPr>
          <a:xfrm>
            <a:off x="3071182" y="5111875"/>
            <a:ext cx="5205532" cy="1577326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37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3C328229-27BD-B7D9-40DB-E76F2D14B4DA}"/>
              </a:ext>
            </a:extLst>
          </p:cNvPr>
          <p:cNvSpPr/>
          <p:nvPr/>
        </p:nvSpPr>
        <p:spPr>
          <a:xfrm>
            <a:off x="0" y="340743"/>
            <a:ext cx="8287143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07A1FE9-E5F1-49F1-8203-465D6D015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1" name="Título 2">
            <a:extLst>
              <a:ext uri="{FF2B5EF4-FFF2-40B4-BE49-F238E27FC236}">
                <a16:creationId xmlns:a16="http://schemas.microsoft.com/office/drawing/2014/main" id="{E3156458-2158-9EA0-4ABE-9F80BD54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287143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II. Principales respuestas: </a:t>
            </a:r>
            <a:r>
              <a:rPr lang="es-ES" sz="2800" b="1" dirty="0">
                <a:solidFill>
                  <a:srgbClr val="AD811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a 6 años</a:t>
            </a:r>
            <a:endParaRPr lang="es-CO" sz="2800" b="1" dirty="0">
              <a:solidFill>
                <a:srgbClr val="AD811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BE9449C-D2A8-7D0A-07D5-0DED90BEAF43}"/>
              </a:ext>
            </a:extLst>
          </p:cNvPr>
          <p:cNvSpPr txBox="1"/>
          <p:nvPr/>
        </p:nvSpPr>
        <p:spPr>
          <a:xfrm>
            <a:off x="598804" y="1328192"/>
            <a:ext cx="40381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400" i="0" u="none" strike="noStrike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algn="l"/>
            <a:r>
              <a:rPr lang="es-CO" sz="2800" dirty="0">
                <a:solidFill>
                  <a:srgbClr val="BD8D15"/>
                </a:solidFill>
              </a:rPr>
              <a:t>Necesidades especiales</a:t>
            </a:r>
            <a:endParaRPr lang="es-MX" sz="2800" dirty="0">
              <a:solidFill>
                <a:srgbClr val="BD8D15"/>
              </a:solidFill>
            </a:endParaRP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E1E0CC01-3290-61C4-99F4-F2178DDA12C3}"/>
              </a:ext>
            </a:extLst>
          </p:cNvPr>
          <p:cNvGrpSpPr/>
          <p:nvPr/>
        </p:nvGrpSpPr>
        <p:grpSpPr>
          <a:xfrm>
            <a:off x="541033" y="1991120"/>
            <a:ext cx="4771600" cy="1200329"/>
            <a:chOff x="-43971" y="1834432"/>
            <a:chExt cx="4433480" cy="1200329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F410F2A-663C-A49D-8DB3-79BF226592EE}"/>
                </a:ext>
              </a:extLst>
            </p:cNvPr>
            <p:cNvSpPr txBox="1"/>
            <p:nvPr/>
          </p:nvSpPr>
          <p:spPr>
            <a:xfrm>
              <a:off x="-43971" y="1834432"/>
              <a:ext cx="1964234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ES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1000 días para cambiar el mundo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86CD039A-1888-61DC-8CF6-C3A17016A36B}"/>
                </a:ext>
              </a:extLst>
            </p:cNvPr>
            <p:cNvSpPr txBox="1"/>
            <p:nvPr/>
          </p:nvSpPr>
          <p:spPr>
            <a:xfrm>
              <a:off x="2655566" y="1967666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51.868</a:t>
              </a:r>
              <a:endParaRPr lang="es-MX" dirty="0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0668E4C-FF69-7454-881D-248410BCAEB6}"/>
                </a:ext>
              </a:extLst>
            </p:cNvPr>
            <p:cNvSpPr txBox="1"/>
            <p:nvPr/>
          </p:nvSpPr>
          <p:spPr>
            <a:xfrm>
              <a:off x="2634184" y="2282821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$82.237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7EA01847-9407-8EB3-A6F5-E2B114FD8F38}"/>
                </a:ext>
              </a:extLst>
            </p:cNvPr>
            <p:cNvSpPr txBox="1"/>
            <p:nvPr/>
          </p:nvSpPr>
          <p:spPr>
            <a:xfrm>
              <a:off x="2634184" y="2609139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$21,1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70530C5F-760C-521E-C9CC-82D6A7BF9CDD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AFFD212F-9625-60DE-AF42-9B0EFD3A79D7}"/>
              </a:ext>
            </a:extLst>
          </p:cNvPr>
          <p:cNvGrpSpPr/>
          <p:nvPr/>
        </p:nvGrpSpPr>
        <p:grpSpPr>
          <a:xfrm>
            <a:off x="6470086" y="2005803"/>
            <a:ext cx="4743847" cy="1200329"/>
            <a:chOff x="-39565" y="1840346"/>
            <a:chExt cx="4407693" cy="1200329"/>
          </a:xfrm>
        </p:grpSpPr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C00CFEFE-4CBF-8E46-90AE-F067231578A1}"/>
                </a:ext>
              </a:extLst>
            </p:cNvPr>
            <p:cNvSpPr txBox="1"/>
            <p:nvPr/>
          </p:nvSpPr>
          <p:spPr>
            <a:xfrm>
              <a:off x="-39565" y="1840346"/>
              <a:ext cx="1922111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Centros de recuperación nutricional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8926192E-639A-CD34-FCD9-B9723E078372}"/>
                </a:ext>
              </a:extLst>
            </p:cNvPr>
            <p:cNvSpPr txBox="1"/>
            <p:nvPr/>
          </p:nvSpPr>
          <p:spPr>
            <a:xfrm>
              <a:off x="2634185" y="1916360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1.371</a:t>
              </a:r>
              <a:endParaRPr lang="es-MX" dirty="0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734D1255-4235-F608-43B0-1E7B4595C266}"/>
                </a:ext>
              </a:extLst>
            </p:cNvPr>
            <p:cNvSpPr txBox="1"/>
            <p:nvPr/>
          </p:nvSpPr>
          <p:spPr>
            <a:xfrm>
              <a:off x="2612804" y="2268586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$6.497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3D9C896C-448A-766F-B436-ED15C1E84CC0}"/>
                </a:ext>
              </a:extLst>
            </p:cNvPr>
            <p:cNvSpPr txBox="1"/>
            <p:nvPr/>
          </p:nvSpPr>
          <p:spPr>
            <a:xfrm>
              <a:off x="2612804" y="2607261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$1,6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5FFB5DF5-C397-4BF7-9611-F2B6BA48DA72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7F6C6C39-4DAD-D689-8535-E536A8ACB220}"/>
              </a:ext>
            </a:extLst>
          </p:cNvPr>
          <p:cNvGrpSpPr/>
          <p:nvPr/>
        </p:nvGrpSpPr>
        <p:grpSpPr>
          <a:xfrm>
            <a:off x="659536" y="4846509"/>
            <a:ext cx="4696910" cy="1010805"/>
            <a:chOff x="25620" y="1919939"/>
            <a:chExt cx="4364081" cy="1010805"/>
          </a:xfrm>
        </p:grpSpPr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04C47D1A-7A88-F4C1-3703-234C88FD7130}"/>
                </a:ext>
              </a:extLst>
            </p:cNvPr>
            <p:cNvSpPr txBox="1"/>
            <p:nvPr/>
          </p:nvSpPr>
          <p:spPr>
            <a:xfrm>
              <a:off x="25620" y="2013430"/>
              <a:ext cx="178068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Cualificación</a:t>
              </a:r>
            </a:p>
            <a:p>
              <a:pPr algn="r"/>
              <a:r>
                <a:rPr lang="es-CO" sz="240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Agentes Ed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E0027632-F042-9F7C-B31C-C722A4B1AF56}"/>
                </a:ext>
              </a:extLst>
            </p:cNvPr>
            <p:cNvSpPr txBox="1"/>
            <p:nvPr/>
          </p:nvSpPr>
          <p:spPr>
            <a:xfrm>
              <a:off x="2655758" y="1919939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MX" dirty="0"/>
                <a:t>20.000</a:t>
              </a:r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BAA2A261-8DA9-0BDC-5C04-AC78C9F019A1}"/>
                </a:ext>
              </a:extLst>
            </p:cNvPr>
            <p:cNvSpPr txBox="1"/>
            <p:nvPr/>
          </p:nvSpPr>
          <p:spPr>
            <a:xfrm>
              <a:off x="2634376" y="2236653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</a:t>
              </a:r>
              <a:r>
                <a:rPr lang="es-CO" dirty="0">
                  <a:latin typeface="Segoe UI" panose="020B0502040204020203" pitchFamily="34" charset="0"/>
                  <a:cs typeface="Segoe UI" panose="020B0502040204020203" pitchFamily="34" charset="0"/>
                </a:rPr>
                <a:t>25.283</a:t>
              </a:r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7D1B9BB3-69FE-FC3F-74D5-E9A8692D348B}"/>
                </a:ext>
              </a:extLst>
            </p:cNvPr>
            <p:cNvSpPr txBox="1"/>
            <p:nvPr/>
          </p:nvSpPr>
          <p:spPr>
            <a:xfrm>
              <a:off x="2634376" y="2561412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$6,4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2EA6F9DE-0B7E-51E8-6623-671BFB422179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0DD869A8-84D2-EA5A-A411-27640661CEEB}"/>
              </a:ext>
            </a:extLst>
          </p:cNvPr>
          <p:cNvSpPr/>
          <p:nvPr/>
        </p:nvSpPr>
        <p:spPr>
          <a:xfrm>
            <a:off x="527518" y="1937809"/>
            <a:ext cx="5168774" cy="1306953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AC508CC-58AF-BD84-01AD-B459BE0A1DFF}"/>
              </a:ext>
            </a:extLst>
          </p:cNvPr>
          <p:cNvSpPr/>
          <p:nvPr/>
        </p:nvSpPr>
        <p:spPr>
          <a:xfrm>
            <a:off x="6224824" y="1937809"/>
            <a:ext cx="5255428" cy="1352802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D14C245C-D857-1E54-0C63-979DC8A45012}"/>
              </a:ext>
            </a:extLst>
          </p:cNvPr>
          <p:cNvSpPr/>
          <p:nvPr/>
        </p:nvSpPr>
        <p:spPr>
          <a:xfrm>
            <a:off x="338166" y="4721236"/>
            <a:ext cx="5205532" cy="1290884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9295EC4E-61DA-B727-AB4D-375AB501CD1D}"/>
              </a:ext>
            </a:extLst>
          </p:cNvPr>
          <p:cNvSpPr txBox="1"/>
          <p:nvPr/>
        </p:nvSpPr>
        <p:spPr>
          <a:xfrm>
            <a:off x="778815" y="3861549"/>
            <a:ext cx="40381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400" i="0" u="none" strike="noStrike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pPr algn="l"/>
            <a:r>
              <a:rPr lang="es-CO" sz="2800" dirty="0">
                <a:solidFill>
                  <a:srgbClr val="BD8D15"/>
                </a:solidFill>
              </a:rPr>
              <a:t>Habilidades cuidado</a:t>
            </a:r>
            <a:endParaRPr lang="es-MX" sz="2800" dirty="0">
              <a:solidFill>
                <a:srgbClr val="BD8D15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6985F9A-A5A7-53DB-54AE-4AB5B1D82046}"/>
              </a:ext>
            </a:extLst>
          </p:cNvPr>
          <p:cNvSpPr txBox="1"/>
          <p:nvPr/>
        </p:nvSpPr>
        <p:spPr>
          <a:xfrm>
            <a:off x="6457280" y="4004522"/>
            <a:ext cx="39582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algn="ctr">
              <a:defRPr sz="2400" i="0" u="none" strike="noStrike" baseline="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s-CO" sz="2800" dirty="0">
                <a:solidFill>
                  <a:schemeClr val="accent2">
                    <a:lumMod val="75000"/>
                  </a:schemeClr>
                </a:solidFill>
              </a:rPr>
              <a:t>Otros - Infraestructura</a:t>
            </a:r>
            <a:endParaRPr lang="es-MX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055CB19-A312-02AC-375F-E4727E2D8AC6}"/>
              </a:ext>
            </a:extLst>
          </p:cNvPr>
          <p:cNvGrpSpPr/>
          <p:nvPr/>
        </p:nvGrpSpPr>
        <p:grpSpPr>
          <a:xfrm>
            <a:off x="6508899" y="4881862"/>
            <a:ext cx="4601432" cy="1085679"/>
            <a:chOff x="-308837" y="1882136"/>
            <a:chExt cx="4275369" cy="108567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098659B4-0B4A-020E-8C4E-4B57F92E7C4D}"/>
                </a:ext>
              </a:extLst>
            </p:cNvPr>
            <p:cNvSpPr txBox="1"/>
            <p:nvPr/>
          </p:nvSpPr>
          <p:spPr>
            <a:xfrm>
              <a:off x="-308837" y="1882136"/>
              <a:ext cx="2349038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O" sz="2400" i="0" u="none" strike="noStrike" baseline="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Adecuaciones de infraestructura </a:t>
              </a:r>
              <a:endParaRPr lang="es-MX" sz="2400" dirty="0">
                <a:solidFill>
                  <a:srgbClr val="004A84"/>
                </a:solidFill>
              </a:endParaRP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5345DD24-A84E-6532-4AA6-10774A587225}"/>
                </a:ext>
              </a:extLst>
            </p:cNvPr>
            <p:cNvSpPr txBox="1"/>
            <p:nvPr/>
          </p:nvSpPr>
          <p:spPr>
            <a:xfrm>
              <a:off x="2232589" y="1957010"/>
              <a:ext cx="173394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dirty="0">
                  <a:latin typeface="Segoe UI" panose="020B0502040204020203" pitchFamily="34" charset="0"/>
                  <a:cs typeface="Segoe UI" panose="020B0502040204020203" pitchFamily="34" charset="0"/>
                </a:rPr>
                <a:t>142</a:t>
              </a:r>
              <a:endParaRPr lang="es-MX" dirty="0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556EE93-7522-101E-D4B4-C6DDB18D0E8E}"/>
                </a:ext>
              </a:extLst>
            </p:cNvPr>
            <p:cNvSpPr txBox="1"/>
            <p:nvPr/>
          </p:nvSpPr>
          <p:spPr>
            <a:xfrm>
              <a:off x="2211206" y="2259808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latin typeface="Segoe UI" panose="020B0502040204020203" pitchFamily="34" charset="0"/>
                  <a:cs typeface="Segoe UI" panose="020B0502040204020203" pitchFamily="34" charset="0"/>
                </a:rPr>
                <a:t>$17.384 </a:t>
              </a:r>
              <a:r>
                <a:rPr lang="es-CO" i="0" u="none" strike="noStrike" baseline="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endParaRPr lang="es-MX" dirty="0"/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id="{FED2BCFD-2F70-AFE3-DF15-F1B8322AAFCF}"/>
                </a:ext>
              </a:extLst>
            </p:cNvPr>
            <p:cNvSpPr txBox="1"/>
            <p:nvPr/>
          </p:nvSpPr>
          <p:spPr>
            <a:xfrm>
              <a:off x="2211206" y="2598483"/>
              <a:ext cx="160965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$4,4 </a:t>
              </a:r>
              <a:r>
                <a:rPr lang="es-CO" i="0" u="none" strike="noStrike" baseline="0" dirty="0" err="1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mll</a:t>
              </a:r>
              <a:r>
                <a:rPr lang="es-CO" i="0" u="none" strike="noStrike" baseline="0" dirty="0">
                  <a:solidFill>
                    <a:schemeClr val="accent2">
                      <a:lumMod val="7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USD</a:t>
              </a:r>
              <a:endParaRPr lang="es-MX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45" name="Conector recto 44">
              <a:extLst>
                <a:ext uri="{FF2B5EF4-FFF2-40B4-BE49-F238E27FC236}">
                  <a16:creationId xmlns:a16="http://schemas.microsoft.com/office/drawing/2014/main" id="{8316C052-C452-34A6-0EAA-05264E7D4D71}"/>
                </a:ext>
              </a:extLst>
            </p:cNvPr>
            <p:cNvCxnSpPr>
              <a:cxnSpLocks/>
            </p:cNvCxnSpPr>
            <p:nvPr/>
          </p:nvCxnSpPr>
          <p:spPr>
            <a:xfrm>
              <a:off x="2185869" y="1967816"/>
              <a:ext cx="0" cy="96292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0526126C-DB89-9B11-B7FE-182C12C7F70D}"/>
              </a:ext>
            </a:extLst>
          </p:cNvPr>
          <p:cNvSpPr/>
          <p:nvPr/>
        </p:nvSpPr>
        <p:spPr>
          <a:xfrm>
            <a:off x="6274720" y="4842540"/>
            <a:ext cx="5205532" cy="1290884"/>
          </a:xfrm>
          <a:prstGeom prst="roundRect">
            <a:avLst>
              <a:gd name="adj" fmla="val 5264"/>
            </a:avLst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11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id="{F7339303-FA99-85CD-B754-A73D1B6B08CF}"/>
              </a:ext>
            </a:extLst>
          </p:cNvPr>
          <p:cNvSpPr/>
          <p:nvPr/>
        </p:nvSpPr>
        <p:spPr>
          <a:xfrm>
            <a:off x="0" y="5247802"/>
            <a:ext cx="12192000" cy="1489252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A5C00DFF-229A-D076-F12D-246666945380}"/>
              </a:ext>
            </a:extLst>
          </p:cNvPr>
          <p:cNvSpPr/>
          <p:nvPr/>
        </p:nvSpPr>
        <p:spPr>
          <a:xfrm>
            <a:off x="1" y="340743"/>
            <a:ext cx="5268685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51D8694-1DCF-A2D2-C4D1-1745991E3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1" name="Título 2">
            <a:extLst>
              <a:ext uri="{FF2B5EF4-FFF2-40B4-BE49-F238E27FC236}">
                <a16:creationId xmlns:a16="http://schemas.microsoft.com/office/drawing/2014/main" id="{A55682E8-B025-25FB-6FD9-02BCB26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287143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III. Identificación de brechas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ADD280E-2E59-9C80-526B-5312BC6D182D}"/>
              </a:ext>
            </a:extLst>
          </p:cNvPr>
          <p:cNvSpPr txBox="1"/>
          <p:nvPr/>
        </p:nvSpPr>
        <p:spPr>
          <a:xfrm>
            <a:off x="605938" y="1033991"/>
            <a:ext cx="69145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Educación inicial en el marco de la atención integral</a:t>
            </a:r>
            <a:endParaRPr lang="es-CO" sz="20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E62CB97-D11A-D99A-2FAC-A9E2DC51E33F}"/>
              </a:ext>
            </a:extLst>
          </p:cNvPr>
          <p:cNvSpPr txBox="1"/>
          <p:nvPr/>
        </p:nvSpPr>
        <p:spPr>
          <a:xfrm>
            <a:off x="687985" y="2316393"/>
            <a:ext cx="46637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dirty="0">
                <a:ln>
                  <a:solidFill>
                    <a:srgbClr val="BD8D15"/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Cobertura atención (numerador)</a:t>
            </a:r>
            <a:endParaRPr lang="es-CO" sz="2000" dirty="0">
              <a:ln>
                <a:solidFill>
                  <a:srgbClr val="BD8D15"/>
                </a:solidFill>
              </a:ln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B2FEB22-247B-8322-51BF-A0BA54664906}"/>
              </a:ext>
            </a:extLst>
          </p:cNvPr>
          <p:cNvSpPr txBox="1"/>
          <p:nvPr/>
        </p:nvSpPr>
        <p:spPr>
          <a:xfrm>
            <a:off x="5219172" y="1608562"/>
            <a:ext cx="38644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Meta a 2022 Plan Nacional de Desarrollo</a:t>
            </a:r>
            <a:endParaRPr lang="es-CO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1E59395-AE7F-61A7-C343-FCD2B10F420C}"/>
              </a:ext>
            </a:extLst>
          </p:cNvPr>
          <p:cNvSpPr txBox="1"/>
          <p:nvPr/>
        </p:nvSpPr>
        <p:spPr>
          <a:xfrm>
            <a:off x="5227431" y="2523768"/>
            <a:ext cx="38644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Población SISBEN </a:t>
            </a:r>
            <a:r>
              <a:rPr lang="es-MX" sz="12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(grupos A, B y C - 0 a 5 años)</a:t>
            </a:r>
            <a:endParaRPr lang="es-CO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0DD0AE0-BE99-53BA-B691-79EE730E586B}"/>
              </a:ext>
            </a:extLst>
          </p:cNvPr>
          <p:cNvSpPr txBox="1"/>
          <p:nvPr/>
        </p:nvSpPr>
        <p:spPr>
          <a:xfrm>
            <a:off x="5227433" y="3466163"/>
            <a:ext cx="38644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Población total niños y niñas 0 a 5 años</a:t>
            </a:r>
            <a:endParaRPr lang="es-CO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A142BD4-508D-2ACC-4FB6-4AD871505A4C}"/>
              </a:ext>
            </a:extLst>
          </p:cNvPr>
          <p:cNvSpPr txBox="1"/>
          <p:nvPr/>
        </p:nvSpPr>
        <p:spPr>
          <a:xfrm>
            <a:off x="1484966" y="2826019"/>
            <a:ext cx="19407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1.786.320</a:t>
            </a:r>
            <a:endParaRPr lang="es-CO" sz="28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8B7A9CE-7CAC-B28B-F819-B5248CF77CCF}"/>
              </a:ext>
            </a:extLst>
          </p:cNvPr>
          <p:cNvCxnSpPr/>
          <p:nvPr/>
        </p:nvCxnSpPr>
        <p:spPr>
          <a:xfrm flipH="1">
            <a:off x="4425773" y="2274014"/>
            <a:ext cx="604562" cy="156129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12B266E-AD5C-8DFE-D80A-5587C146AE16}"/>
              </a:ext>
            </a:extLst>
          </p:cNvPr>
          <p:cNvSpPr txBox="1"/>
          <p:nvPr/>
        </p:nvSpPr>
        <p:spPr>
          <a:xfrm>
            <a:off x="5116766" y="1872555"/>
            <a:ext cx="19407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2.000.000</a:t>
            </a:r>
            <a:endParaRPr lang="es-CO" sz="28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EB81E43-A462-BDCC-5D69-D6E82A60D429}"/>
              </a:ext>
            </a:extLst>
          </p:cNvPr>
          <p:cNvSpPr txBox="1"/>
          <p:nvPr/>
        </p:nvSpPr>
        <p:spPr>
          <a:xfrm>
            <a:off x="5125023" y="2820022"/>
            <a:ext cx="19407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2.613.182</a:t>
            </a:r>
            <a:endParaRPr lang="es-CO" sz="28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EBB74BC-6F2F-D406-6583-EB0C4989F17D}"/>
              </a:ext>
            </a:extLst>
          </p:cNvPr>
          <p:cNvSpPr txBox="1"/>
          <p:nvPr/>
        </p:nvSpPr>
        <p:spPr>
          <a:xfrm>
            <a:off x="5125023" y="3743016"/>
            <a:ext cx="19407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8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4.715.480</a:t>
            </a:r>
            <a:endParaRPr lang="es-CO" sz="28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riángulo isósceles 8">
            <a:extLst>
              <a:ext uri="{FF2B5EF4-FFF2-40B4-BE49-F238E27FC236}">
                <a16:creationId xmlns:a16="http://schemas.microsoft.com/office/drawing/2014/main" id="{4F12DF0B-3DC6-DCB7-F472-4FB279F252E1}"/>
              </a:ext>
            </a:extLst>
          </p:cNvPr>
          <p:cNvSpPr/>
          <p:nvPr/>
        </p:nvSpPr>
        <p:spPr>
          <a:xfrm rot="5400000">
            <a:off x="9200433" y="1660066"/>
            <a:ext cx="563847" cy="421178"/>
          </a:xfrm>
          <a:prstGeom prst="triangle">
            <a:avLst/>
          </a:prstGeom>
          <a:solidFill>
            <a:srgbClr val="BD8D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Triángulo isósceles 8">
            <a:extLst>
              <a:ext uri="{FF2B5EF4-FFF2-40B4-BE49-F238E27FC236}">
                <a16:creationId xmlns:a16="http://schemas.microsoft.com/office/drawing/2014/main" id="{A9DFB773-3BD8-7CF4-9786-D012B675F77E}"/>
              </a:ext>
            </a:extLst>
          </p:cNvPr>
          <p:cNvSpPr/>
          <p:nvPr/>
        </p:nvSpPr>
        <p:spPr>
          <a:xfrm rot="5400000">
            <a:off x="9200433" y="2757307"/>
            <a:ext cx="563847" cy="42117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93D8C53-417D-60A0-9948-895B8EF678FF}"/>
              </a:ext>
            </a:extLst>
          </p:cNvPr>
          <p:cNvSpPr txBox="1"/>
          <p:nvPr/>
        </p:nvSpPr>
        <p:spPr>
          <a:xfrm>
            <a:off x="9881128" y="1547489"/>
            <a:ext cx="1165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89%</a:t>
            </a:r>
            <a:endParaRPr lang="es-CO" sz="3600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F01BA87-5DFA-BE97-82D2-FE40828A744E}"/>
              </a:ext>
            </a:extLst>
          </p:cNvPr>
          <p:cNvSpPr txBox="1"/>
          <p:nvPr/>
        </p:nvSpPr>
        <p:spPr>
          <a:xfrm>
            <a:off x="9881128" y="2642383"/>
            <a:ext cx="11659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68%</a:t>
            </a:r>
            <a:endParaRPr lang="es-CO" sz="36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2" name="Grupo 31">
            <a:extLst>
              <a:ext uri="{FF2B5EF4-FFF2-40B4-BE49-F238E27FC236}">
                <a16:creationId xmlns:a16="http://schemas.microsoft.com/office/drawing/2014/main" id="{0AFA36E5-60A4-6356-80A7-9FA5CC93CF40}"/>
              </a:ext>
            </a:extLst>
          </p:cNvPr>
          <p:cNvGrpSpPr/>
          <p:nvPr/>
        </p:nvGrpSpPr>
        <p:grpSpPr>
          <a:xfrm>
            <a:off x="1227879" y="4078849"/>
            <a:ext cx="9819187" cy="945306"/>
            <a:chOff x="845299" y="4785843"/>
            <a:chExt cx="9819187" cy="945306"/>
          </a:xfrm>
        </p:grpSpPr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14865390-F74F-9C8B-C128-77C25AD08A2F}"/>
                </a:ext>
              </a:extLst>
            </p:cNvPr>
            <p:cNvSpPr txBox="1"/>
            <p:nvPr/>
          </p:nvSpPr>
          <p:spPr>
            <a:xfrm>
              <a:off x="3019315" y="5370164"/>
              <a:ext cx="406440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requeriría una inversión aprox</a:t>
              </a:r>
              <a:endParaRPr lang="es-CO"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5C8AADC6-2DF8-C523-FE0C-25BA87233163}"/>
                </a:ext>
              </a:extLst>
            </p:cNvPr>
            <p:cNvSpPr txBox="1"/>
            <p:nvPr/>
          </p:nvSpPr>
          <p:spPr>
            <a:xfrm>
              <a:off x="5474245" y="5207929"/>
              <a:ext cx="256778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280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1.9 billones</a:t>
              </a:r>
              <a:endParaRPr lang="es-CO" sz="28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D7E65B58-B081-7875-5F52-A907069963C7}"/>
                </a:ext>
              </a:extLst>
            </p:cNvPr>
            <p:cNvSpPr txBox="1"/>
            <p:nvPr/>
          </p:nvSpPr>
          <p:spPr>
            <a:xfrm>
              <a:off x="7714188" y="5170564"/>
              <a:ext cx="2950298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2800" dirty="0">
                  <a:solidFill>
                    <a:srgbClr val="004A8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(475 mll de USD)</a:t>
              </a:r>
              <a:endParaRPr lang="es-CO" sz="2800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CE20DC50-1301-1B98-0DA2-71B8CE86E301}"/>
                </a:ext>
              </a:extLst>
            </p:cNvPr>
            <p:cNvSpPr txBox="1"/>
            <p:nvPr/>
          </p:nvSpPr>
          <p:spPr>
            <a:xfrm>
              <a:off x="1416741" y="4785843"/>
              <a:ext cx="116593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3600" dirty="0">
                  <a:solidFill>
                    <a:srgbClr val="C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32%</a:t>
              </a:r>
              <a:endParaRPr lang="es-CO" sz="36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2F949CBA-8C1D-D172-C247-C79895BD1369}"/>
                </a:ext>
              </a:extLst>
            </p:cNvPr>
            <p:cNvSpPr txBox="1"/>
            <p:nvPr/>
          </p:nvSpPr>
          <p:spPr>
            <a:xfrm>
              <a:off x="845299" y="5373557"/>
              <a:ext cx="245493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600" dirty="0">
                  <a:solidFill>
                    <a:srgbClr val="BD8D15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Niños y niñas en Sisben</a:t>
              </a:r>
              <a:endParaRPr lang="es-CO" sz="1600" dirty="0">
                <a:solidFill>
                  <a:srgbClr val="BD8D15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0DA635E-5E99-E195-B7CF-4A660B701F29}"/>
              </a:ext>
            </a:extLst>
          </p:cNvPr>
          <p:cNvSpPr txBox="1"/>
          <p:nvPr/>
        </p:nvSpPr>
        <p:spPr>
          <a:xfrm>
            <a:off x="9271767" y="3179168"/>
            <a:ext cx="2567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billones</a:t>
            </a:r>
            <a:endParaRPr lang="es-CO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24E432D3-CEC3-5A1A-8485-03F2991680F7}"/>
              </a:ext>
            </a:extLst>
          </p:cNvPr>
          <p:cNvSpPr txBox="1"/>
          <p:nvPr/>
        </p:nvSpPr>
        <p:spPr>
          <a:xfrm>
            <a:off x="605938" y="5308833"/>
            <a:ext cx="108807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2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En la cobertura de atención </a:t>
            </a:r>
            <a:r>
              <a:rPr lang="es-MX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hay niños y niñas que no se encuentran registrados en Sisben </a:t>
            </a: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(grupos étnicos, zonas rurales, hijos e hijas de empleados)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La población </a:t>
            </a:r>
            <a:r>
              <a:rPr lang="es-MX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Sisben</a:t>
            </a: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 de 0 a 5 </a:t>
            </a:r>
            <a:r>
              <a:rPr lang="es-MX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incluye madres gestantes </a:t>
            </a: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que sí se cuentan en los servicios de educación inicial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La inclusión de población </a:t>
            </a:r>
            <a:r>
              <a:rPr lang="es-MX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recién nacida o en los primeros meses en el Sisben no se refleja de manera inmediata </a:t>
            </a: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en los datos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De manera preliminar, la estimación de la necesidades de inversión se realiza a partir del </a:t>
            </a:r>
            <a:r>
              <a:rPr lang="es-MX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cálculo per cápita </a:t>
            </a: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de las atenciones del ICBF y de lo cobertura del Ministerio de Educación por medio del SGP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incluye la estimación los recursos de fuente territorial </a:t>
            </a:r>
            <a:r>
              <a:rPr lang="es-MX" sz="1200" dirty="0">
                <a:latin typeface="Segoe UI" panose="020B0502040204020203" pitchFamily="34" charset="0"/>
                <a:cs typeface="Segoe UI" panose="020B0502040204020203" pitchFamily="34" charset="0"/>
              </a:rPr>
              <a:t>aportados en la educación inicial. 2021, primer año de implementación del trazador.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A1DF92D6-BFFF-8AC8-70E8-78B72D2449C1}"/>
              </a:ext>
            </a:extLst>
          </p:cNvPr>
          <p:cNvGrpSpPr/>
          <p:nvPr/>
        </p:nvGrpSpPr>
        <p:grpSpPr>
          <a:xfrm>
            <a:off x="0" y="6760028"/>
            <a:ext cx="12192002" cy="108858"/>
            <a:chOff x="0" y="6749142"/>
            <a:chExt cx="12192002" cy="108858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1D874FEE-3F2C-8ACD-569F-7B393504E201}"/>
                </a:ext>
              </a:extLst>
            </p:cNvPr>
            <p:cNvSpPr/>
            <p:nvPr/>
          </p:nvSpPr>
          <p:spPr>
            <a:xfrm>
              <a:off x="0" y="6749142"/>
              <a:ext cx="4064400" cy="108858"/>
            </a:xfrm>
            <a:prstGeom prst="rect">
              <a:avLst/>
            </a:prstGeom>
            <a:solidFill>
              <a:srgbClr val="E8B0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60EEF4F-7000-B6EA-9015-9334FB2EB6C5}"/>
                </a:ext>
              </a:extLst>
            </p:cNvPr>
            <p:cNvSpPr/>
            <p:nvPr/>
          </p:nvSpPr>
          <p:spPr>
            <a:xfrm>
              <a:off x="4063202" y="6749142"/>
              <a:ext cx="4064400" cy="108858"/>
            </a:xfrm>
            <a:prstGeom prst="rect">
              <a:avLst/>
            </a:prstGeom>
            <a:solidFill>
              <a:srgbClr val="004A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5A29D34-3189-CB80-B6F2-E797AA71C8ED}"/>
                </a:ext>
              </a:extLst>
            </p:cNvPr>
            <p:cNvSpPr/>
            <p:nvPr/>
          </p:nvSpPr>
          <p:spPr>
            <a:xfrm>
              <a:off x="8127602" y="6749142"/>
              <a:ext cx="4064400" cy="108858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BFE7BCA8-8933-AA84-79FD-ED6A15B1065C}"/>
              </a:ext>
            </a:extLst>
          </p:cNvPr>
          <p:cNvSpPr/>
          <p:nvPr/>
        </p:nvSpPr>
        <p:spPr>
          <a:xfrm>
            <a:off x="0" y="340743"/>
            <a:ext cx="6444343" cy="50402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ABE765E-7196-5D5B-BDA5-2AA70A004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1282" y="370114"/>
            <a:ext cx="2870718" cy="496430"/>
          </a:xfrm>
          <a:prstGeom prst="rect">
            <a:avLst/>
          </a:prstGeom>
        </p:spPr>
      </p:pic>
      <p:sp>
        <p:nvSpPr>
          <p:cNvPr id="11" name="Título 2">
            <a:extLst>
              <a:ext uri="{FF2B5EF4-FFF2-40B4-BE49-F238E27FC236}">
                <a16:creationId xmlns:a16="http://schemas.microsoft.com/office/drawing/2014/main" id="{AE0AD3C5-DBB1-5149-ED2E-1D1CC338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286" y="228085"/>
            <a:ext cx="8287143" cy="729343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2800" b="1" dirty="0">
                <a:solidFill>
                  <a:srgbClr val="004A8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IV. Posibles fuentes de financiación</a:t>
            </a:r>
            <a:endParaRPr lang="es-CO" sz="2800" b="1" dirty="0">
              <a:solidFill>
                <a:srgbClr val="004A8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A24E0E3-E3D7-FE48-A3CF-031E1B83DF76}"/>
              </a:ext>
            </a:extLst>
          </p:cNvPr>
          <p:cNvSpPr txBox="1"/>
          <p:nvPr/>
        </p:nvSpPr>
        <p:spPr>
          <a:xfrm>
            <a:off x="1365273" y="2773037"/>
            <a:ext cx="65846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Vigencias futuras estratégicas del PGN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88F4126-6953-CA41-3145-7105F7E1B7AD}"/>
              </a:ext>
            </a:extLst>
          </p:cNvPr>
          <p:cNvSpPr txBox="1"/>
          <p:nvPr/>
        </p:nvSpPr>
        <p:spPr>
          <a:xfrm>
            <a:off x="1365274" y="1753311"/>
            <a:ext cx="7071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Recursos del Sistema General de Regalías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112BF0C-250C-51E8-582B-CEB589C51930}"/>
              </a:ext>
            </a:extLst>
          </p:cNvPr>
          <p:cNvSpPr txBox="1"/>
          <p:nvPr/>
        </p:nvSpPr>
        <p:spPr>
          <a:xfrm>
            <a:off x="1365273" y="3860693"/>
            <a:ext cx="36236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Obras por impuestos 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DDB9AD1C-3166-B747-7365-052F526DE6C9}"/>
              </a:ext>
            </a:extLst>
          </p:cNvPr>
          <p:cNvGrpSpPr/>
          <p:nvPr/>
        </p:nvGrpSpPr>
        <p:grpSpPr>
          <a:xfrm>
            <a:off x="566676" y="1771343"/>
            <a:ext cx="556728" cy="483897"/>
            <a:chOff x="566676" y="1771343"/>
            <a:chExt cx="556728" cy="483897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3E216324-BA44-63E6-62FF-C7E0E865A274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A1961A8C-C286-927C-DF16-47127E293C6A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8B9D5203-BC74-E227-2BB5-8F1549F197DE}"/>
              </a:ext>
            </a:extLst>
          </p:cNvPr>
          <p:cNvGrpSpPr/>
          <p:nvPr/>
        </p:nvGrpSpPr>
        <p:grpSpPr>
          <a:xfrm>
            <a:off x="566674" y="2812360"/>
            <a:ext cx="556728" cy="483897"/>
            <a:chOff x="566676" y="1771343"/>
            <a:chExt cx="556728" cy="483897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C49444CA-7040-8D8B-CA3F-F2CD6F00C00B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AFC3BB8B-AA6A-FA5B-07CF-500F1784014C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B2E25618-48D6-272F-37D7-A2754C039BEE}"/>
              </a:ext>
            </a:extLst>
          </p:cNvPr>
          <p:cNvGrpSpPr/>
          <p:nvPr/>
        </p:nvGrpSpPr>
        <p:grpSpPr>
          <a:xfrm>
            <a:off x="566673" y="3900016"/>
            <a:ext cx="556728" cy="483897"/>
            <a:chOff x="566676" y="1771343"/>
            <a:chExt cx="556728" cy="483897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20C3F78F-E7AD-FF93-90E3-DCC300B052FA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ADBD3E6B-FE76-3A42-7A83-E7AF7F49F5B3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B2F69B0-27B2-ED32-2CD8-778F5688CBFE}"/>
              </a:ext>
            </a:extLst>
          </p:cNvPr>
          <p:cNvSpPr txBox="1"/>
          <p:nvPr/>
        </p:nvSpPr>
        <p:spPr>
          <a:xfrm>
            <a:off x="1365273" y="4880419"/>
            <a:ext cx="69013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Cofinanciación con entidades territoriales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0DB9C097-25BA-2D8D-498B-650761B6D964}"/>
              </a:ext>
            </a:extLst>
          </p:cNvPr>
          <p:cNvGrpSpPr/>
          <p:nvPr/>
        </p:nvGrpSpPr>
        <p:grpSpPr>
          <a:xfrm>
            <a:off x="566673" y="4919742"/>
            <a:ext cx="556728" cy="483897"/>
            <a:chOff x="566676" y="1771343"/>
            <a:chExt cx="556728" cy="483897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B933D5D8-FA7B-B0C9-5D86-3D815D0FA583}"/>
                </a:ext>
              </a:extLst>
            </p:cNvPr>
            <p:cNvSpPr/>
            <p:nvPr/>
          </p:nvSpPr>
          <p:spPr>
            <a:xfrm>
              <a:off x="566676" y="1771343"/>
              <a:ext cx="556728" cy="483897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60A47703-6E59-A00C-02DD-C0AE63F7CD60}"/>
                </a:ext>
              </a:extLst>
            </p:cNvPr>
            <p:cNvSpPr/>
            <p:nvPr/>
          </p:nvSpPr>
          <p:spPr>
            <a:xfrm>
              <a:off x="703226" y="1878348"/>
              <a:ext cx="283627" cy="272143"/>
            </a:xfrm>
            <a:prstGeom prst="ellipse">
              <a:avLst/>
            </a:prstGeom>
            <a:solidFill>
              <a:srgbClr val="FFB6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462710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7FAE9EFBE9C2E4E802985653893D0FA" ma:contentTypeVersion="13" ma:contentTypeDescription="Crear nuevo documento." ma:contentTypeScope="" ma:versionID="424dc02658e7da8e63d85e7b7f31686a">
  <xsd:schema xmlns:xsd="http://www.w3.org/2001/XMLSchema" xmlns:xs="http://www.w3.org/2001/XMLSchema" xmlns:p="http://schemas.microsoft.com/office/2006/metadata/properties" xmlns:ns3="154322b1-9c64-45be-9a69-d73c6d20881f" xmlns:ns4="979a8121-3f2c-49d6-a25f-6ec0839f9f9f" targetNamespace="http://schemas.microsoft.com/office/2006/metadata/properties" ma:root="true" ma:fieldsID="a1903e527b4890bdfc10ecdf42ab7a7c" ns3:_="" ns4:_="">
    <xsd:import namespace="154322b1-9c64-45be-9a69-d73c6d20881f"/>
    <xsd:import namespace="979a8121-3f2c-49d6-a25f-6ec0839f9f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322b1-9c64-45be-9a69-d73c6d2088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a8121-3f2c-49d6-a25f-6ec0839f9f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723037-F25E-46FE-877B-031B7EF24A8C}">
  <ds:schemaRefs>
    <ds:schemaRef ds:uri="http://schemas.microsoft.com/office/infopath/2007/PartnerControls"/>
    <ds:schemaRef ds:uri="http://purl.org/dc/terms/"/>
    <ds:schemaRef ds:uri="http://www.w3.org/XML/1998/namespace"/>
    <ds:schemaRef ds:uri="154322b1-9c64-45be-9a69-d73c6d20881f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979a8121-3f2c-49d6-a25f-6ec0839f9f9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FE4F4B0-054C-4A0C-BB04-77297F67DF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4322b1-9c64-45be-9a69-d73c6d20881f"/>
    <ds:schemaRef ds:uri="979a8121-3f2c-49d6-a25f-6ec0839f9f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5F29BC-4322-42B2-AF7B-56EC1C2809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909</Words>
  <Application>Microsoft Macintosh PowerPoint</Application>
  <PresentationFormat>Panorámica</PresentationFormat>
  <Paragraphs>157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Segoe UI Semibold</vt:lpstr>
      <vt:lpstr>Tema de Office</vt:lpstr>
      <vt:lpstr>El financiamiento de los servicios de educación y cuidado de la primera infancia en América Latina:</vt:lpstr>
      <vt:lpstr> I. Marco programático</vt:lpstr>
      <vt:lpstr> I. Marco programático</vt:lpstr>
      <vt:lpstr> I. Marco programático</vt:lpstr>
      <vt:lpstr>II. Principales respuestas: 0 a 2 años</vt:lpstr>
      <vt:lpstr>II. Principales respuestas: 3 a 6 años</vt:lpstr>
      <vt:lpstr>II. Principales respuestas: 3 a 6 años</vt:lpstr>
      <vt:lpstr>III. Identificación de brechas</vt:lpstr>
      <vt:lpstr>IV. Posibles fuentes de financiación</vt:lpstr>
      <vt:lpstr>V. Financiamiento sostenible: Arreglos y desafíos</vt:lpstr>
      <vt:lpstr>V. Financiamiento sostenible: Arreglos y desafíos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Hernan Dario Cardenas Parra</dc:creator>
  <cp:lastModifiedBy>Hernan Dario Cardenas Parra</cp:lastModifiedBy>
  <cp:revision>28</cp:revision>
  <dcterms:created xsi:type="dcterms:W3CDTF">2022-09-16T19:31:57Z</dcterms:created>
  <dcterms:modified xsi:type="dcterms:W3CDTF">2022-09-21T13:23:22Z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0x010100E7FAE9EFBE9C2E4E802985653893D0FA</vt:lpwstr>
  </property>
</Properties>
</file>