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8" r:id="rId1"/>
    <p:sldMasterId id="2147483706" r:id="rId2"/>
    <p:sldMasterId id="2147483718" r:id="rId3"/>
    <p:sldMasterId id="2147483730" r:id="rId4"/>
    <p:sldMasterId id="2147483754" r:id="rId5"/>
    <p:sldMasterId id="2147483778" r:id="rId6"/>
    <p:sldMasterId id="2147483790" r:id="rId7"/>
  </p:sldMasterIdLst>
  <p:notesMasterIdLst>
    <p:notesMasterId r:id="rId40"/>
  </p:notesMasterIdLst>
  <p:sldIdLst>
    <p:sldId id="330" r:id="rId8"/>
    <p:sldId id="265" r:id="rId9"/>
    <p:sldId id="259" r:id="rId10"/>
    <p:sldId id="345" r:id="rId11"/>
    <p:sldId id="282" r:id="rId12"/>
    <p:sldId id="293" r:id="rId13"/>
    <p:sldId id="260" r:id="rId14"/>
    <p:sldId id="369" r:id="rId15"/>
    <p:sldId id="271" r:id="rId16"/>
    <p:sldId id="377" r:id="rId17"/>
    <p:sldId id="329" r:id="rId18"/>
    <p:sldId id="257" r:id="rId19"/>
    <p:sldId id="552" r:id="rId20"/>
    <p:sldId id="564" r:id="rId21"/>
    <p:sldId id="331" r:id="rId22"/>
    <p:sldId id="332" r:id="rId23"/>
    <p:sldId id="333" r:id="rId24"/>
    <p:sldId id="565" r:id="rId25"/>
    <p:sldId id="261" r:id="rId26"/>
    <p:sldId id="262" r:id="rId27"/>
    <p:sldId id="566" r:id="rId28"/>
    <p:sldId id="266" r:id="rId29"/>
    <p:sldId id="267" r:id="rId30"/>
    <p:sldId id="268" r:id="rId31"/>
    <p:sldId id="269" r:id="rId32"/>
    <p:sldId id="343" r:id="rId33"/>
    <p:sldId id="334" r:id="rId34"/>
    <p:sldId id="553" r:id="rId35"/>
    <p:sldId id="335" r:id="rId36"/>
    <p:sldId id="281" r:id="rId37"/>
    <p:sldId id="562" r:id="rId38"/>
    <p:sldId id="272" r:id="rId39"/>
  </p:sldIdLst>
  <p:sldSz cx="12192000" cy="6858000"/>
  <p:notesSz cx="7010400" cy="9296400"/>
  <p:embeddedFontLst>
    <p:embeddedFont>
      <p:font typeface="Aharoni" panose="02010803020104030203" pitchFamily="2" charset="-79"/>
      <p:bold r:id="rId41"/>
    </p:embeddedFon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Gill Sans MT" panose="020B0502020104020203" pitchFamily="34" charset="77"/>
      <p:regular r:id="rId56"/>
      <p:bold r:id="rId57"/>
      <p:italic r:id="rId58"/>
      <p:boldItalic r:id="rId59"/>
    </p:embeddedFont>
    <p:embeddedFont>
      <p:font typeface="Montserrat" panose="020F0502020204030204" pitchFamily="34" charset="0"/>
      <p:regular r:id="rId60"/>
      <p:bold r:id="rId61"/>
      <p:italic r:id="rId62"/>
      <p:boldItalic r:id="rId63"/>
    </p:embeddedFont>
    <p:embeddedFont>
      <p:font typeface="Montserrat Light" panose="020F0302020204030204" pitchFamily="34" charset="0"/>
      <p:regular r:id="rId64"/>
      <p:italic r:id="rId65"/>
    </p:embeddedFont>
    <p:embeddedFont>
      <p:font typeface="Montserrat Medium" panose="020F0502020204030204" pitchFamily="34" charset="0"/>
      <p:regular r:id="rId66"/>
      <p:italic r:id="rId67"/>
    </p:embeddedFont>
    <p:embeddedFont>
      <p:font typeface="Montserrat SemiBold" panose="020F0502020204030204" pitchFamily="34" charset="0"/>
      <p:regular r:id="rId68"/>
      <p:bold r:id="rId69"/>
      <p:italic r:id="rId70"/>
      <p:boldItalic r:id="rId71"/>
    </p:embeddedFont>
    <p:embeddedFont>
      <p:font typeface="Times" panose="02020603050405020304" pitchFamily="18" charset="0"/>
      <p:regular r:id="rId72"/>
      <p:bold r:id="rId73"/>
      <p:italic r:id="rId74"/>
      <p:boldItalic r:id="rId75"/>
    </p:embeddedFont>
    <p:embeddedFont>
      <p:font typeface="Verdana" panose="020B0604030504040204" pitchFamily="34" charset="0"/>
      <p:regular r:id="rId76"/>
      <p:bold r:id="rId77"/>
      <p:italic r:id="rId78"/>
      <p:boldItalic r:id="rId79"/>
    </p:embeddedFont>
    <p:embeddedFont>
      <p:font typeface="Wingdings 3" pitchFamily="2" charset="2"/>
      <p:regular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74A09E-2E1D-CC04-88D5-62F2EDCDB8E2}" name="Alejandra Cortazar" initials="AC" userId="S::alejandracortaza_gmail.com#ext#@nube.sep.gob.mx::1c30064d-0107-4e5a-b3cd-eb44afbada5d" providerId="AD"/>
  <p188:author id="{E944D7F9-9109-9D51-C43B-20C16AA02FB8}" name="Usuario invitado" initials="Ui" userId="S::urn:spo:anon#55eff08ee30159998b21d6ab00c404e24c87938a9cff4ab546c3dd578df97bdf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45A"/>
    <a:srgbClr val="245C4F"/>
    <a:srgbClr val="691B31"/>
    <a:srgbClr val="6E152E"/>
    <a:srgbClr val="A42145"/>
    <a:srgbClr val="DEC9A2"/>
    <a:srgbClr val="252AF1"/>
    <a:srgbClr val="D7DBC3"/>
    <a:srgbClr val="F2EDE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84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74" Type="http://schemas.openxmlformats.org/officeDocument/2006/relationships/font" Target="fonts/font34.fntdata"/><Relationship Id="rId79" Type="http://schemas.openxmlformats.org/officeDocument/2006/relationships/font" Target="fonts/font39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font" Target="fonts/font37.fntdata"/><Relationship Id="rId8" Type="http://schemas.openxmlformats.org/officeDocument/2006/relationships/slide" Target="slides/slide1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font" Target="fonts/font40.fntdata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3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font" Target="fonts/font38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font" Target="fonts/font3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66" Type="http://schemas.openxmlformats.org/officeDocument/2006/relationships/font" Target="fonts/font26.fntdata"/><Relationship Id="rId61" Type="http://schemas.openxmlformats.org/officeDocument/2006/relationships/font" Target="fonts/font21.fntdata"/><Relationship Id="rId8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0E3EA-DC3D-D548-B16A-CFDF4874C2C5}" type="doc">
      <dgm:prSet loTypeId="urn:microsoft.com/office/officeart/2005/8/layout/venn3" loCatId="" qsTypeId="urn:microsoft.com/office/officeart/2005/8/quickstyle/3d5" qsCatId="3D" csTypeId="urn:microsoft.com/office/officeart/2005/8/colors/colorful3" csCatId="colorful" phldr="1"/>
      <dgm:spPr/>
    </dgm:pt>
    <dgm:pt modelId="{0AC1B706-AE66-374D-8131-F8BE3A6BBA80}">
      <dgm:prSet phldrT="[Texto]"/>
      <dgm:spPr/>
      <dgm:t>
        <a:bodyPr/>
        <a:lstStyle/>
        <a:p>
          <a:r>
            <a:rPr lang="es-MX" b="1"/>
            <a:t>Art. 3º Constitucional</a:t>
          </a:r>
        </a:p>
      </dgm:t>
    </dgm:pt>
    <dgm:pt modelId="{DF4E43CE-50E3-C542-B051-266F549CF4A0}" type="parTrans" cxnId="{08C06794-A28D-0646-A5F8-E915FB4F186E}">
      <dgm:prSet/>
      <dgm:spPr/>
      <dgm:t>
        <a:bodyPr/>
        <a:lstStyle/>
        <a:p>
          <a:endParaRPr lang="es-MX"/>
        </a:p>
      </dgm:t>
    </dgm:pt>
    <dgm:pt modelId="{94A5D4F0-CA78-A54D-A859-890D22A5C0F8}" type="sibTrans" cxnId="{08C06794-A28D-0646-A5F8-E915FB4F186E}">
      <dgm:prSet/>
      <dgm:spPr/>
      <dgm:t>
        <a:bodyPr/>
        <a:lstStyle/>
        <a:p>
          <a:endParaRPr lang="es-MX"/>
        </a:p>
      </dgm:t>
    </dgm:pt>
    <dgm:pt modelId="{E52378BB-8559-A849-95E1-EE115CB4A2AE}">
      <dgm:prSet phldrT="[Texto]"/>
      <dgm:spPr/>
      <dgm:t>
        <a:bodyPr/>
        <a:lstStyle/>
        <a:p>
          <a:r>
            <a:rPr lang="es-MX" b="1"/>
            <a:t>Ley General de Educación</a:t>
          </a:r>
        </a:p>
      </dgm:t>
    </dgm:pt>
    <dgm:pt modelId="{DEEC7BF6-DF7F-5A44-87B9-82B75EB17743}" type="parTrans" cxnId="{E1F3133D-FCCA-CD4D-9C05-1E58DAE433C3}">
      <dgm:prSet/>
      <dgm:spPr/>
      <dgm:t>
        <a:bodyPr/>
        <a:lstStyle/>
        <a:p>
          <a:endParaRPr lang="es-MX"/>
        </a:p>
      </dgm:t>
    </dgm:pt>
    <dgm:pt modelId="{75B2E35C-5F05-624F-B575-67FB3D5688D7}" type="sibTrans" cxnId="{E1F3133D-FCCA-CD4D-9C05-1E58DAE433C3}">
      <dgm:prSet/>
      <dgm:spPr/>
      <dgm:t>
        <a:bodyPr/>
        <a:lstStyle/>
        <a:p>
          <a:endParaRPr lang="es-MX"/>
        </a:p>
      </dgm:t>
    </dgm:pt>
    <dgm:pt modelId="{4A3B5E63-E3EE-3A46-ADA9-CF34DE6D0545}">
      <dgm:prSet phldrT="[Texto]"/>
      <dgm:spPr/>
      <dgm:t>
        <a:bodyPr/>
        <a:lstStyle/>
        <a:p>
          <a:r>
            <a:rPr lang="es-MX" b="1"/>
            <a:t>Política Nacional de Educación Inicial</a:t>
          </a:r>
        </a:p>
      </dgm:t>
    </dgm:pt>
    <dgm:pt modelId="{F86695C3-CA0F-6E47-A503-076A989A968A}" type="parTrans" cxnId="{D75D29F2-DC30-6B43-907B-4C78A50A2C00}">
      <dgm:prSet/>
      <dgm:spPr/>
      <dgm:t>
        <a:bodyPr/>
        <a:lstStyle/>
        <a:p>
          <a:endParaRPr lang="es-MX"/>
        </a:p>
      </dgm:t>
    </dgm:pt>
    <dgm:pt modelId="{F5F2C99D-5EFE-0B43-9749-7505110318A2}" type="sibTrans" cxnId="{D75D29F2-DC30-6B43-907B-4C78A50A2C00}">
      <dgm:prSet/>
      <dgm:spPr/>
      <dgm:t>
        <a:bodyPr/>
        <a:lstStyle/>
        <a:p>
          <a:endParaRPr lang="es-MX"/>
        </a:p>
      </dgm:t>
    </dgm:pt>
    <dgm:pt modelId="{112F0B95-A318-4052-9C34-79D3D0C3B9DB}">
      <dgm:prSet/>
      <dgm:spPr/>
      <dgm:t>
        <a:bodyPr/>
        <a:lstStyle/>
        <a:p>
          <a:r>
            <a:rPr lang="es-MX"/>
            <a:t>Estrategia Nacional de Atención a la Primera Infancia</a:t>
          </a:r>
        </a:p>
      </dgm:t>
    </dgm:pt>
    <dgm:pt modelId="{176696C5-5E76-4100-B714-8D6ABD8D7BB3}" type="parTrans" cxnId="{96D8EC2B-DB21-4EA6-82D7-4643BA2833CD}">
      <dgm:prSet/>
      <dgm:spPr/>
      <dgm:t>
        <a:bodyPr/>
        <a:lstStyle/>
        <a:p>
          <a:endParaRPr lang="es-MX"/>
        </a:p>
      </dgm:t>
    </dgm:pt>
    <dgm:pt modelId="{28771F10-1DF1-4BB0-B497-A395DA1B867F}" type="sibTrans" cxnId="{96D8EC2B-DB21-4EA6-82D7-4643BA2833CD}">
      <dgm:prSet/>
      <dgm:spPr/>
      <dgm:t>
        <a:bodyPr/>
        <a:lstStyle/>
        <a:p>
          <a:endParaRPr lang="es-MX"/>
        </a:p>
      </dgm:t>
    </dgm:pt>
    <dgm:pt modelId="{0D3CD700-A3C7-4446-8EC5-AC139BB8A230}" type="pres">
      <dgm:prSet presAssocID="{6390E3EA-DC3D-D548-B16A-CFDF4874C2C5}" presName="Name0" presStyleCnt="0">
        <dgm:presLayoutVars>
          <dgm:dir/>
          <dgm:resizeHandles val="exact"/>
        </dgm:presLayoutVars>
      </dgm:prSet>
      <dgm:spPr/>
    </dgm:pt>
    <dgm:pt modelId="{20D43239-8A5F-A241-9A7B-3BCC3B019A7F}" type="pres">
      <dgm:prSet presAssocID="{0AC1B706-AE66-374D-8131-F8BE3A6BBA80}" presName="Name5" presStyleLbl="vennNode1" presStyleIdx="0" presStyleCnt="4">
        <dgm:presLayoutVars>
          <dgm:bulletEnabled val="1"/>
        </dgm:presLayoutVars>
      </dgm:prSet>
      <dgm:spPr/>
    </dgm:pt>
    <dgm:pt modelId="{63873B47-507F-E34E-BDDD-91CC835B813F}" type="pres">
      <dgm:prSet presAssocID="{94A5D4F0-CA78-A54D-A859-890D22A5C0F8}" presName="space" presStyleCnt="0"/>
      <dgm:spPr/>
    </dgm:pt>
    <dgm:pt modelId="{3BCEB8AC-F02B-5E42-BD34-BB09C0BFE44C}" type="pres">
      <dgm:prSet presAssocID="{E52378BB-8559-A849-95E1-EE115CB4A2AE}" presName="Name5" presStyleLbl="vennNode1" presStyleIdx="1" presStyleCnt="4">
        <dgm:presLayoutVars>
          <dgm:bulletEnabled val="1"/>
        </dgm:presLayoutVars>
      </dgm:prSet>
      <dgm:spPr/>
    </dgm:pt>
    <dgm:pt modelId="{D8F9F314-D4D9-9E47-AE67-2936AF349DBC}" type="pres">
      <dgm:prSet presAssocID="{75B2E35C-5F05-624F-B575-67FB3D5688D7}" presName="space" presStyleCnt="0"/>
      <dgm:spPr/>
    </dgm:pt>
    <dgm:pt modelId="{CD2A202A-50C6-4E04-889B-A2EB53BE7EB1}" type="pres">
      <dgm:prSet presAssocID="{112F0B95-A318-4052-9C34-79D3D0C3B9DB}" presName="Name5" presStyleLbl="vennNode1" presStyleIdx="2" presStyleCnt="4">
        <dgm:presLayoutVars>
          <dgm:bulletEnabled val="1"/>
        </dgm:presLayoutVars>
      </dgm:prSet>
      <dgm:spPr/>
    </dgm:pt>
    <dgm:pt modelId="{3CB48DC3-E229-4A39-9CA1-49EF6D2E9DEE}" type="pres">
      <dgm:prSet presAssocID="{28771F10-1DF1-4BB0-B497-A395DA1B867F}" presName="space" presStyleCnt="0"/>
      <dgm:spPr/>
    </dgm:pt>
    <dgm:pt modelId="{5990DBCA-E86A-BC4C-8F6E-9F00A5706DC3}" type="pres">
      <dgm:prSet presAssocID="{4A3B5E63-E3EE-3A46-ADA9-CF34DE6D0545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96D8EC2B-DB21-4EA6-82D7-4643BA2833CD}" srcId="{6390E3EA-DC3D-D548-B16A-CFDF4874C2C5}" destId="{112F0B95-A318-4052-9C34-79D3D0C3B9DB}" srcOrd="2" destOrd="0" parTransId="{176696C5-5E76-4100-B714-8D6ABD8D7BB3}" sibTransId="{28771F10-1DF1-4BB0-B497-A395DA1B867F}"/>
    <dgm:cxn modelId="{E1F3133D-FCCA-CD4D-9C05-1E58DAE433C3}" srcId="{6390E3EA-DC3D-D548-B16A-CFDF4874C2C5}" destId="{E52378BB-8559-A849-95E1-EE115CB4A2AE}" srcOrd="1" destOrd="0" parTransId="{DEEC7BF6-DF7F-5A44-87B9-82B75EB17743}" sibTransId="{75B2E35C-5F05-624F-B575-67FB3D5688D7}"/>
    <dgm:cxn modelId="{48772644-78C9-D041-9334-196CB341395B}" type="presOf" srcId="{4A3B5E63-E3EE-3A46-ADA9-CF34DE6D0545}" destId="{5990DBCA-E86A-BC4C-8F6E-9F00A5706DC3}" srcOrd="0" destOrd="0" presId="urn:microsoft.com/office/officeart/2005/8/layout/venn3"/>
    <dgm:cxn modelId="{B30C8750-70CA-4CD4-8D8F-8B1F8E51C448}" type="presOf" srcId="{112F0B95-A318-4052-9C34-79D3D0C3B9DB}" destId="{CD2A202A-50C6-4E04-889B-A2EB53BE7EB1}" srcOrd="0" destOrd="0" presId="urn:microsoft.com/office/officeart/2005/8/layout/venn3"/>
    <dgm:cxn modelId="{629C6455-09DB-404B-AC06-45469F8A2A2E}" type="presOf" srcId="{E52378BB-8559-A849-95E1-EE115CB4A2AE}" destId="{3BCEB8AC-F02B-5E42-BD34-BB09C0BFE44C}" srcOrd="0" destOrd="0" presId="urn:microsoft.com/office/officeart/2005/8/layout/venn3"/>
    <dgm:cxn modelId="{56F5DA58-F0F3-984C-9980-A2D443823810}" type="presOf" srcId="{0AC1B706-AE66-374D-8131-F8BE3A6BBA80}" destId="{20D43239-8A5F-A241-9A7B-3BCC3B019A7F}" srcOrd="0" destOrd="0" presId="urn:microsoft.com/office/officeart/2005/8/layout/venn3"/>
    <dgm:cxn modelId="{08C06794-A28D-0646-A5F8-E915FB4F186E}" srcId="{6390E3EA-DC3D-D548-B16A-CFDF4874C2C5}" destId="{0AC1B706-AE66-374D-8131-F8BE3A6BBA80}" srcOrd="0" destOrd="0" parTransId="{DF4E43CE-50E3-C542-B051-266F549CF4A0}" sibTransId="{94A5D4F0-CA78-A54D-A859-890D22A5C0F8}"/>
    <dgm:cxn modelId="{044787A8-44F7-DF4C-8324-02451A47F4F6}" type="presOf" srcId="{6390E3EA-DC3D-D548-B16A-CFDF4874C2C5}" destId="{0D3CD700-A3C7-4446-8EC5-AC139BB8A230}" srcOrd="0" destOrd="0" presId="urn:microsoft.com/office/officeart/2005/8/layout/venn3"/>
    <dgm:cxn modelId="{D75D29F2-DC30-6B43-907B-4C78A50A2C00}" srcId="{6390E3EA-DC3D-D548-B16A-CFDF4874C2C5}" destId="{4A3B5E63-E3EE-3A46-ADA9-CF34DE6D0545}" srcOrd="3" destOrd="0" parTransId="{F86695C3-CA0F-6E47-A503-076A989A968A}" sibTransId="{F5F2C99D-5EFE-0B43-9749-7505110318A2}"/>
    <dgm:cxn modelId="{82145413-8D3C-F240-A6F4-729A254CE9B5}" type="presParOf" srcId="{0D3CD700-A3C7-4446-8EC5-AC139BB8A230}" destId="{20D43239-8A5F-A241-9A7B-3BCC3B019A7F}" srcOrd="0" destOrd="0" presId="urn:microsoft.com/office/officeart/2005/8/layout/venn3"/>
    <dgm:cxn modelId="{4DDACB54-59FF-0847-9AEA-1CFBF2456595}" type="presParOf" srcId="{0D3CD700-A3C7-4446-8EC5-AC139BB8A230}" destId="{63873B47-507F-E34E-BDDD-91CC835B813F}" srcOrd="1" destOrd="0" presId="urn:microsoft.com/office/officeart/2005/8/layout/venn3"/>
    <dgm:cxn modelId="{37855668-F0BF-6444-ADE9-4C413978AEB3}" type="presParOf" srcId="{0D3CD700-A3C7-4446-8EC5-AC139BB8A230}" destId="{3BCEB8AC-F02B-5E42-BD34-BB09C0BFE44C}" srcOrd="2" destOrd="0" presId="urn:microsoft.com/office/officeart/2005/8/layout/venn3"/>
    <dgm:cxn modelId="{06AFE7E1-4308-354D-9C04-3C1A3AFB5664}" type="presParOf" srcId="{0D3CD700-A3C7-4446-8EC5-AC139BB8A230}" destId="{D8F9F314-D4D9-9E47-AE67-2936AF349DBC}" srcOrd="3" destOrd="0" presId="urn:microsoft.com/office/officeart/2005/8/layout/venn3"/>
    <dgm:cxn modelId="{C4135C19-406F-442E-A669-353D124DC8D6}" type="presParOf" srcId="{0D3CD700-A3C7-4446-8EC5-AC139BB8A230}" destId="{CD2A202A-50C6-4E04-889B-A2EB53BE7EB1}" srcOrd="4" destOrd="0" presId="urn:microsoft.com/office/officeart/2005/8/layout/venn3"/>
    <dgm:cxn modelId="{3773DD80-814A-4ECF-9D2F-457540B4D440}" type="presParOf" srcId="{0D3CD700-A3C7-4446-8EC5-AC139BB8A230}" destId="{3CB48DC3-E229-4A39-9CA1-49EF6D2E9DEE}" srcOrd="5" destOrd="0" presId="urn:microsoft.com/office/officeart/2005/8/layout/venn3"/>
    <dgm:cxn modelId="{0D27B84E-2579-3744-9336-C0DB7BC0BCFD}" type="presParOf" srcId="{0D3CD700-A3C7-4446-8EC5-AC139BB8A230}" destId="{5990DBCA-E86A-BC4C-8F6E-9F00A5706DC3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AFCEE3-7E08-8248-AC33-4C7FFE36EDF1}" type="doc">
      <dgm:prSet loTypeId="urn:microsoft.com/office/officeart/2005/8/layout/funnel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A4102EB9-829D-1549-801F-61D405C3D3EE}">
      <dgm:prSet phldrT="[Texto]"/>
      <dgm:spPr/>
      <dgm:t>
        <a:bodyPr/>
        <a:lstStyle/>
        <a:p>
          <a:r>
            <a:rPr lang="es-MX"/>
            <a:t>Propósito 2: Mejorar la calidad de los servicios</a:t>
          </a:r>
        </a:p>
      </dgm:t>
    </dgm:pt>
    <dgm:pt modelId="{79E0D130-90B8-EC46-A350-4B4F9536C3AC}" type="parTrans" cxnId="{2E435005-8D11-0C4E-AB71-67F7A6438E61}">
      <dgm:prSet/>
      <dgm:spPr/>
      <dgm:t>
        <a:bodyPr/>
        <a:lstStyle/>
        <a:p>
          <a:endParaRPr lang="es-MX"/>
        </a:p>
      </dgm:t>
    </dgm:pt>
    <dgm:pt modelId="{44AA25BF-8DEC-8B47-92E9-4BA871327712}" type="sibTrans" cxnId="{2E435005-8D11-0C4E-AB71-67F7A6438E61}">
      <dgm:prSet/>
      <dgm:spPr/>
      <dgm:t>
        <a:bodyPr/>
        <a:lstStyle/>
        <a:p>
          <a:endParaRPr lang="es-MX"/>
        </a:p>
      </dgm:t>
    </dgm:pt>
    <dgm:pt modelId="{9839B7DE-B2F3-3D47-B0D9-E7F9023AA310}">
      <dgm:prSet phldrT="[Texto]"/>
      <dgm:spPr/>
      <dgm:t>
        <a:bodyPr/>
        <a:lstStyle/>
        <a:p>
          <a:r>
            <a:rPr lang="es-MX"/>
            <a:t>Propósito 1: Expandir cobertura  con equidad</a:t>
          </a:r>
        </a:p>
      </dgm:t>
    </dgm:pt>
    <dgm:pt modelId="{168940B8-66B1-3E4A-89FD-DBF1324E70C3}" type="parTrans" cxnId="{4F96E282-C454-B945-A636-658CD59467E3}">
      <dgm:prSet/>
      <dgm:spPr/>
      <dgm:t>
        <a:bodyPr/>
        <a:lstStyle/>
        <a:p>
          <a:endParaRPr lang="es-MX"/>
        </a:p>
      </dgm:t>
    </dgm:pt>
    <dgm:pt modelId="{DF500751-D1B8-954A-A50D-B298DD32203E}" type="sibTrans" cxnId="{4F96E282-C454-B945-A636-658CD59467E3}">
      <dgm:prSet/>
      <dgm:spPr/>
      <dgm:t>
        <a:bodyPr/>
        <a:lstStyle/>
        <a:p>
          <a:endParaRPr lang="es-MX"/>
        </a:p>
      </dgm:t>
    </dgm:pt>
    <dgm:pt modelId="{6860C84A-E22C-7441-A91C-4DBC78C58492}">
      <dgm:prSet phldrT="[Texto]"/>
      <dgm:spPr/>
      <dgm:t>
        <a:bodyPr/>
        <a:lstStyle/>
        <a:p>
          <a:r>
            <a:rPr lang="es-MX"/>
            <a:t>Propósito 3 : Promover prácticas de crianza + en las Familias</a:t>
          </a:r>
        </a:p>
      </dgm:t>
    </dgm:pt>
    <dgm:pt modelId="{291BB30A-C322-984B-AADE-8A2E1F54ACA3}" type="parTrans" cxnId="{E0D45B09-DB10-F54F-BCBC-D29F92EDE044}">
      <dgm:prSet/>
      <dgm:spPr/>
      <dgm:t>
        <a:bodyPr/>
        <a:lstStyle/>
        <a:p>
          <a:endParaRPr lang="es-MX"/>
        </a:p>
      </dgm:t>
    </dgm:pt>
    <dgm:pt modelId="{601B2BD7-0E2B-204C-8D37-22B4DF1B184B}" type="sibTrans" cxnId="{E0D45B09-DB10-F54F-BCBC-D29F92EDE044}">
      <dgm:prSet/>
      <dgm:spPr/>
      <dgm:t>
        <a:bodyPr/>
        <a:lstStyle/>
        <a:p>
          <a:endParaRPr lang="es-MX"/>
        </a:p>
      </dgm:t>
    </dgm:pt>
    <dgm:pt modelId="{CC5A6310-5FF3-F645-83F0-9EE7241B5BA5}">
      <dgm:prSet phldrT="[Texto]" custT="1"/>
      <dgm:spPr/>
      <dgm:t>
        <a:bodyPr/>
        <a:lstStyle/>
        <a:p>
          <a:r>
            <a:rPr lang="es-CL" sz="2000" b="1"/>
            <a:t>Propósito General: Generar condiciones para la provisión de servicios de calidad que fomenten el desarrollo integral de las niñas y los niños de cero a tres años como parte de la atención integral a la primera infancia.</a:t>
          </a:r>
          <a:endParaRPr lang="es-MX" sz="2000" b="1"/>
        </a:p>
      </dgm:t>
    </dgm:pt>
    <dgm:pt modelId="{634F226B-795A-2F43-8100-7DA598F23EC0}" type="parTrans" cxnId="{E977BC69-1976-BA4B-BF9E-8A28C6AA56BF}">
      <dgm:prSet/>
      <dgm:spPr/>
      <dgm:t>
        <a:bodyPr/>
        <a:lstStyle/>
        <a:p>
          <a:endParaRPr lang="es-MX"/>
        </a:p>
      </dgm:t>
    </dgm:pt>
    <dgm:pt modelId="{9FFB2EED-B756-9A4D-83D6-DC2BF16BC12E}" type="sibTrans" cxnId="{E977BC69-1976-BA4B-BF9E-8A28C6AA56BF}">
      <dgm:prSet/>
      <dgm:spPr/>
      <dgm:t>
        <a:bodyPr/>
        <a:lstStyle/>
        <a:p>
          <a:endParaRPr lang="es-MX"/>
        </a:p>
      </dgm:t>
    </dgm:pt>
    <dgm:pt modelId="{34D7A648-2E3F-964B-9AE8-9A87F1F7C1C6}" type="pres">
      <dgm:prSet presAssocID="{82AFCEE3-7E08-8248-AC33-4C7FFE36EDF1}" presName="Name0" presStyleCnt="0">
        <dgm:presLayoutVars>
          <dgm:chMax val="4"/>
          <dgm:resizeHandles val="exact"/>
        </dgm:presLayoutVars>
      </dgm:prSet>
      <dgm:spPr/>
    </dgm:pt>
    <dgm:pt modelId="{5DF3B482-53B0-B64C-A564-25C58A7E048E}" type="pres">
      <dgm:prSet presAssocID="{82AFCEE3-7E08-8248-AC33-4C7FFE36EDF1}" presName="ellipse" presStyleLbl="trBgShp" presStyleIdx="0" presStyleCnt="1"/>
      <dgm:spPr/>
    </dgm:pt>
    <dgm:pt modelId="{3309D556-1185-E642-80B4-CF11AD32A97F}" type="pres">
      <dgm:prSet presAssocID="{82AFCEE3-7E08-8248-AC33-4C7FFE36EDF1}" presName="arrow1" presStyleLbl="fgShp" presStyleIdx="0" presStyleCnt="1"/>
      <dgm:spPr/>
    </dgm:pt>
    <dgm:pt modelId="{6AD90F1A-81FF-DD48-B59A-50B6119EFA0C}" type="pres">
      <dgm:prSet presAssocID="{82AFCEE3-7E08-8248-AC33-4C7FFE36EDF1}" presName="rectangle" presStyleLbl="revTx" presStyleIdx="0" presStyleCnt="1" custScaleX="200568">
        <dgm:presLayoutVars>
          <dgm:bulletEnabled val="1"/>
        </dgm:presLayoutVars>
      </dgm:prSet>
      <dgm:spPr/>
    </dgm:pt>
    <dgm:pt modelId="{53C7CB3B-8E67-574D-BFE2-23435A072E15}" type="pres">
      <dgm:prSet presAssocID="{9839B7DE-B2F3-3D47-B0D9-E7F9023AA310}" presName="item1" presStyleLbl="node1" presStyleIdx="0" presStyleCnt="3">
        <dgm:presLayoutVars>
          <dgm:bulletEnabled val="1"/>
        </dgm:presLayoutVars>
      </dgm:prSet>
      <dgm:spPr/>
    </dgm:pt>
    <dgm:pt modelId="{78452C71-EC75-0E4A-997A-65210DFD7210}" type="pres">
      <dgm:prSet presAssocID="{6860C84A-E22C-7441-A91C-4DBC78C58492}" presName="item2" presStyleLbl="node1" presStyleIdx="1" presStyleCnt="3">
        <dgm:presLayoutVars>
          <dgm:bulletEnabled val="1"/>
        </dgm:presLayoutVars>
      </dgm:prSet>
      <dgm:spPr/>
    </dgm:pt>
    <dgm:pt modelId="{9B49FD02-857B-664A-B745-5B57221CE9D8}" type="pres">
      <dgm:prSet presAssocID="{CC5A6310-5FF3-F645-83F0-9EE7241B5BA5}" presName="item3" presStyleLbl="node1" presStyleIdx="2" presStyleCnt="3">
        <dgm:presLayoutVars>
          <dgm:bulletEnabled val="1"/>
        </dgm:presLayoutVars>
      </dgm:prSet>
      <dgm:spPr/>
    </dgm:pt>
    <dgm:pt modelId="{D2518080-4EB9-734F-AD5D-4210CF9C986B}" type="pres">
      <dgm:prSet presAssocID="{82AFCEE3-7E08-8248-AC33-4C7FFE36EDF1}" presName="funnel" presStyleLbl="trAlignAcc1" presStyleIdx="0" presStyleCnt="1"/>
      <dgm:spPr/>
    </dgm:pt>
  </dgm:ptLst>
  <dgm:cxnLst>
    <dgm:cxn modelId="{2E435005-8D11-0C4E-AB71-67F7A6438E61}" srcId="{82AFCEE3-7E08-8248-AC33-4C7FFE36EDF1}" destId="{A4102EB9-829D-1549-801F-61D405C3D3EE}" srcOrd="0" destOrd="0" parTransId="{79E0D130-90B8-EC46-A350-4B4F9536C3AC}" sibTransId="{44AA25BF-8DEC-8B47-92E9-4BA871327712}"/>
    <dgm:cxn modelId="{E0D45B09-DB10-F54F-BCBC-D29F92EDE044}" srcId="{82AFCEE3-7E08-8248-AC33-4C7FFE36EDF1}" destId="{6860C84A-E22C-7441-A91C-4DBC78C58492}" srcOrd="2" destOrd="0" parTransId="{291BB30A-C322-984B-AADE-8A2E1F54ACA3}" sibTransId="{601B2BD7-0E2B-204C-8D37-22B4DF1B184B}"/>
    <dgm:cxn modelId="{E9CD7716-8F14-2842-A15A-D5CE6473A12A}" type="presOf" srcId="{9839B7DE-B2F3-3D47-B0D9-E7F9023AA310}" destId="{78452C71-EC75-0E4A-997A-65210DFD7210}" srcOrd="0" destOrd="0" presId="urn:microsoft.com/office/officeart/2005/8/layout/funnel1"/>
    <dgm:cxn modelId="{E977BC69-1976-BA4B-BF9E-8A28C6AA56BF}" srcId="{82AFCEE3-7E08-8248-AC33-4C7FFE36EDF1}" destId="{CC5A6310-5FF3-F645-83F0-9EE7241B5BA5}" srcOrd="3" destOrd="0" parTransId="{634F226B-795A-2F43-8100-7DA598F23EC0}" sibTransId="{9FFB2EED-B756-9A4D-83D6-DC2BF16BC12E}"/>
    <dgm:cxn modelId="{9C7A467B-91DF-074B-97EF-B1BC9D51B811}" type="presOf" srcId="{6860C84A-E22C-7441-A91C-4DBC78C58492}" destId="{53C7CB3B-8E67-574D-BFE2-23435A072E15}" srcOrd="0" destOrd="0" presId="urn:microsoft.com/office/officeart/2005/8/layout/funnel1"/>
    <dgm:cxn modelId="{4F96E282-C454-B945-A636-658CD59467E3}" srcId="{82AFCEE3-7E08-8248-AC33-4C7FFE36EDF1}" destId="{9839B7DE-B2F3-3D47-B0D9-E7F9023AA310}" srcOrd="1" destOrd="0" parTransId="{168940B8-66B1-3E4A-89FD-DBF1324E70C3}" sibTransId="{DF500751-D1B8-954A-A50D-B298DD32203E}"/>
    <dgm:cxn modelId="{7BC2AB98-CB41-D845-B8D3-387C55AF5EEC}" type="presOf" srcId="{A4102EB9-829D-1549-801F-61D405C3D3EE}" destId="{9B49FD02-857B-664A-B745-5B57221CE9D8}" srcOrd="0" destOrd="0" presId="urn:microsoft.com/office/officeart/2005/8/layout/funnel1"/>
    <dgm:cxn modelId="{74BBA4A1-B8A7-174A-B6C8-52242DB854A9}" type="presOf" srcId="{CC5A6310-5FF3-F645-83F0-9EE7241B5BA5}" destId="{6AD90F1A-81FF-DD48-B59A-50B6119EFA0C}" srcOrd="0" destOrd="0" presId="urn:microsoft.com/office/officeart/2005/8/layout/funnel1"/>
    <dgm:cxn modelId="{D351ACB8-AFB3-7544-872A-FC2AC51BB0D3}" type="presOf" srcId="{82AFCEE3-7E08-8248-AC33-4C7FFE36EDF1}" destId="{34D7A648-2E3F-964B-9AE8-9A87F1F7C1C6}" srcOrd="0" destOrd="0" presId="urn:microsoft.com/office/officeart/2005/8/layout/funnel1"/>
    <dgm:cxn modelId="{7ABA420E-56D5-FD47-BD2F-40B0C0FB35F0}" type="presParOf" srcId="{34D7A648-2E3F-964B-9AE8-9A87F1F7C1C6}" destId="{5DF3B482-53B0-B64C-A564-25C58A7E048E}" srcOrd="0" destOrd="0" presId="urn:microsoft.com/office/officeart/2005/8/layout/funnel1"/>
    <dgm:cxn modelId="{4295F5BA-E96A-724A-91C2-730E23E20B7C}" type="presParOf" srcId="{34D7A648-2E3F-964B-9AE8-9A87F1F7C1C6}" destId="{3309D556-1185-E642-80B4-CF11AD32A97F}" srcOrd="1" destOrd="0" presId="urn:microsoft.com/office/officeart/2005/8/layout/funnel1"/>
    <dgm:cxn modelId="{A6C21B5D-6AA3-6F49-AB02-017927EF6F86}" type="presParOf" srcId="{34D7A648-2E3F-964B-9AE8-9A87F1F7C1C6}" destId="{6AD90F1A-81FF-DD48-B59A-50B6119EFA0C}" srcOrd="2" destOrd="0" presId="urn:microsoft.com/office/officeart/2005/8/layout/funnel1"/>
    <dgm:cxn modelId="{04F98F42-D05F-3D44-A4A3-653E6BFC7B7F}" type="presParOf" srcId="{34D7A648-2E3F-964B-9AE8-9A87F1F7C1C6}" destId="{53C7CB3B-8E67-574D-BFE2-23435A072E15}" srcOrd="3" destOrd="0" presId="urn:microsoft.com/office/officeart/2005/8/layout/funnel1"/>
    <dgm:cxn modelId="{BDFFEE35-0300-3347-A544-549DF9C2BA0A}" type="presParOf" srcId="{34D7A648-2E3F-964B-9AE8-9A87F1F7C1C6}" destId="{78452C71-EC75-0E4A-997A-65210DFD7210}" srcOrd="4" destOrd="0" presId="urn:microsoft.com/office/officeart/2005/8/layout/funnel1"/>
    <dgm:cxn modelId="{4A0547BA-B21C-994E-B7CA-80C5AA6412E9}" type="presParOf" srcId="{34D7A648-2E3F-964B-9AE8-9A87F1F7C1C6}" destId="{9B49FD02-857B-664A-B745-5B57221CE9D8}" srcOrd="5" destOrd="0" presId="urn:microsoft.com/office/officeart/2005/8/layout/funnel1"/>
    <dgm:cxn modelId="{E9C03F82-21BC-5845-8A08-00FFAF7DC9FF}" type="presParOf" srcId="{34D7A648-2E3F-964B-9AE8-9A87F1F7C1C6}" destId="{D2518080-4EB9-734F-AD5D-4210CF9C986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3D33F-1652-7D4F-BC9C-E40269F7B356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570F5476-E1D8-2A4F-AC1B-1D0D5F2701F0}">
      <dgm:prSet phldrT="[Texto]"/>
      <dgm:spPr/>
      <dgm:t>
        <a:bodyPr/>
        <a:lstStyle/>
        <a:p>
          <a:r>
            <a:rPr lang="es-MX" dirty="0"/>
            <a:t>IMSS</a:t>
          </a:r>
        </a:p>
      </dgm:t>
    </dgm:pt>
    <dgm:pt modelId="{ED088FAE-70A7-014E-BC05-6CE4A42C23F0}" type="parTrans" cxnId="{8BF09E18-50EE-C34A-8AB9-B68B5EF94FD8}">
      <dgm:prSet/>
      <dgm:spPr/>
      <dgm:t>
        <a:bodyPr/>
        <a:lstStyle/>
        <a:p>
          <a:endParaRPr lang="es-MX"/>
        </a:p>
      </dgm:t>
    </dgm:pt>
    <dgm:pt modelId="{6D9AD596-A087-CD4E-ACAA-D016CCE43B9D}" type="sibTrans" cxnId="{8BF09E18-50EE-C34A-8AB9-B68B5EF94FD8}">
      <dgm:prSet/>
      <dgm:spPr/>
      <dgm:t>
        <a:bodyPr/>
        <a:lstStyle/>
        <a:p>
          <a:endParaRPr lang="es-MX"/>
        </a:p>
      </dgm:t>
    </dgm:pt>
    <dgm:pt modelId="{D46C1B0F-A1E9-A142-8108-C8E1BE462237}">
      <dgm:prSet phldrT="[Texto]"/>
      <dgm:spPr/>
      <dgm:t>
        <a:bodyPr/>
        <a:lstStyle/>
        <a:p>
          <a:r>
            <a:rPr lang="es-MX" dirty="0"/>
            <a:t>ISSSTE</a:t>
          </a:r>
        </a:p>
      </dgm:t>
    </dgm:pt>
    <dgm:pt modelId="{65D2BD4E-09E6-D640-BBDA-CDA11244B890}" type="parTrans" cxnId="{14A2BF02-87B3-AD48-AFA0-AEDA56DEDA1A}">
      <dgm:prSet/>
      <dgm:spPr/>
      <dgm:t>
        <a:bodyPr/>
        <a:lstStyle/>
        <a:p>
          <a:endParaRPr lang="es-MX"/>
        </a:p>
      </dgm:t>
    </dgm:pt>
    <dgm:pt modelId="{05E52011-36BF-EF41-9D57-97DA7BAF688A}" type="sibTrans" cxnId="{14A2BF02-87B3-AD48-AFA0-AEDA56DEDA1A}">
      <dgm:prSet/>
      <dgm:spPr/>
      <dgm:t>
        <a:bodyPr/>
        <a:lstStyle/>
        <a:p>
          <a:endParaRPr lang="es-MX"/>
        </a:p>
      </dgm:t>
    </dgm:pt>
    <dgm:pt modelId="{12BBE9E6-0E38-4A4C-BE1E-329371157AE0}">
      <dgm:prSet phldrT="[Texto]"/>
      <dgm:spPr/>
      <dgm:t>
        <a:bodyPr/>
        <a:lstStyle/>
        <a:p>
          <a:r>
            <a:rPr lang="es-MX" dirty="0"/>
            <a:t>SEMAR</a:t>
          </a:r>
        </a:p>
      </dgm:t>
    </dgm:pt>
    <dgm:pt modelId="{F9025C84-8594-A24F-9299-523AB8EA0CF8}" type="parTrans" cxnId="{B376738A-BA87-1945-B9AA-3E0263A63E84}">
      <dgm:prSet/>
      <dgm:spPr/>
      <dgm:t>
        <a:bodyPr/>
        <a:lstStyle/>
        <a:p>
          <a:endParaRPr lang="es-MX"/>
        </a:p>
      </dgm:t>
    </dgm:pt>
    <dgm:pt modelId="{44946909-D565-C541-9F1E-D2B75FE3EEEB}" type="sibTrans" cxnId="{B376738A-BA87-1945-B9AA-3E0263A63E84}">
      <dgm:prSet/>
      <dgm:spPr/>
      <dgm:t>
        <a:bodyPr/>
        <a:lstStyle/>
        <a:p>
          <a:endParaRPr lang="es-MX"/>
        </a:p>
      </dgm:t>
    </dgm:pt>
    <dgm:pt modelId="{EF8BF070-0DC3-4F44-AAEA-9D769895031B}">
      <dgm:prSet phldrT="[Texto]"/>
      <dgm:spPr/>
      <dgm:t>
        <a:bodyPr/>
        <a:lstStyle/>
        <a:p>
          <a:r>
            <a:rPr lang="es-MX" dirty="0"/>
            <a:t>SEDENA</a:t>
          </a:r>
        </a:p>
      </dgm:t>
    </dgm:pt>
    <dgm:pt modelId="{FDA5ACEC-B393-684F-972D-C65B0D7D57F5}" type="parTrans" cxnId="{255DAD8B-27A7-D240-AF69-5DD4D54FEFBD}">
      <dgm:prSet/>
      <dgm:spPr/>
      <dgm:t>
        <a:bodyPr/>
        <a:lstStyle/>
        <a:p>
          <a:endParaRPr lang="es-MX"/>
        </a:p>
      </dgm:t>
    </dgm:pt>
    <dgm:pt modelId="{FD40B628-17BB-174B-B588-CA7C5D94352F}" type="sibTrans" cxnId="{255DAD8B-27A7-D240-AF69-5DD4D54FEFBD}">
      <dgm:prSet/>
      <dgm:spPr/>
      <dgm:t>
        <a:bodyPr/>
        <a:lstStyle/>
        <a:p>
          <a:endParaRPr lang="es-MX"/>
        </a:p>
      </dgm:t>
    </dgm:pt>
    <dgm:pt modelId="{1E9A2E98-7484-974E-B925-E266CE8E3680}">
      <dgm:prSet phldrT="[Texto]"/>
      <dgm:spPr/>
      <dgm:t>
        <a:bodyPr/>
        <a:lstStyle/>
        <a:p>
          <a:r>
            <a:rPr lang="es-MX" dirty="0"/>
            <a:t>CONAFE</a:t>
          </a:r>
        </a:p>
      </dgm:t>
    </dgm:pt>
    <dgm:pt modelId="{70BCBF8B-EA6D-2E40-BB23-79D0666C1605}" type="parTrans" cxnId="{26F10EED-2653-C744-AE55-AA77B5398D21}">
      <dgm:prSet/>
      <dgm:spPr/>
      <dgm:t>
        <a:bodyPr/>
        <a:lstStyle/>
        <a:p>
          <a:endParaRPr lang="es-MX"/>
        </a:p>
      </dgm:t>
    </dgm:pt>
    <dgm:pt modelId="{4C32BA57-1DEC-E548-90CF-DB9679F4DFB7}" type="sibTrans" cxnId="{26F10EED-2653-C744-AE55-AA77B5398D21}">
      <dgm:prSet/>
      <dgm:spPr/>
      <dgm:t>
        <a:bodyPr/>
        <a:lstStyle/>
        <a:p>
          <a:endParaRPr lang="es-MX"/>
        </a:p>
      </dgm:t>
    </dgm:pt>
    <dgm:pt modelId="{CA108350-12CE-D24B-831C-4303B85E33C7}">
      <dgm:prSet/>
      <dgm:spPr/>
      <dgm:t>
        <a:bodyPr/>
        <a:lstStyle/>
        <a:p>
          <a:r>
            <a:rPr lang="es-MX" dirty="0"/>
            <a:t>SNDIF</a:t>
          </a:r>
        </a:p>
      </dgm:t>
    </dgm:pt>
    <dgm:pt modelId="{4E15E6B2-CD21-DF4B-B31F-CF73CF015A33}" type="parTrans" cxnId="{7BB69E60-77BF-E342-8F93-0BA5F48ABEE9}">
      <dgm:prSet/>
      <dgm:spPr/>
      <dgm:t>
        <a:bodyPr/>
        <a:lstStyle/>
        <a:p>
          <a:endParaRPr lang="es-MX"/>
        </a:p>
      </dgm:t>
    </dgm:pt>
    <dgm:pt modelId="{E83A1C36-E2E2-DD43-A5FE-1B6474EBD25C}" type="sibTrans" cxnId="{7BB69E60-77BF-E342-8F93-0BA5F48ABEE9}">
      <dgm:prSet/>
      <dgm:spPr/>
      <dgm:t>
        <a:bodyPr/>
        <a:lstStyle/>
        <a:p>
          <a:endParaRPr lang="es-MX"/>
        </a:p>
      </dgm:t>
    </dgm:pt>
    <dgm:pt modelId="{C62F95FE-76FF-2C47-8E0D-64A813A053C7}">
      <dgm:prSet/>
      <dgm:spPr/>
      <dgm:t>
        <a:bodyPr/>
        <a:lstStyle/>
        <a:p>
          <a:r>
            <a:rPr lang="es-MX" dirty="0"/>
            <a:t>SEP</a:t>
          </a:r>
        </a:p>
      </dgm:t>
    </dgm:pt>
    <dgm:pt modelId="{31BE7DB7-DDA8-0E4F-8E06-6973044F3294}" type="parTrans" cxnId="{EAC6F325-AF89-004B-81BB-92F554C5ED09}">
      <dgm:prSet/>
      <dgm:spPr/>
      <dgm:t>
        <a:bodyPr/>
        <a:lstStyle/>
        <a:p>
          <a:endParaRPr lang="es-MX"/>
        </a:p>
      </dgm:t>
    </dgm:pt>
    <dgm:pt modelId="{FFA71168-8B4A-0141-B77C-432F822F1CD1}" type="sibTrans" cxnId="{EAC6F325-AF89-004B-81BB-92F554C5ED09}">
      <dgm:prSet/>
      <dgm:spPr/>
      <dgm:t>
        <a:bodyPr/>
        <a:lstStyle/>
        <a:p>
          <a:endParaRPr lang="es-MX"/>
        </a:p>
      </dgm:t>
    </dgm:pt>
    <dgm:pt modelId="{243505B4-206A-6140-AA75-418E1228DA9F}" type="pres">
      <dgm:prSet presAssocID="{8913D33F-1652-7D4F-BC9C-E40269F7B356}" presName="cycle" presStyleCnt="0">
        <dgm:presLayoutVars>
          <dgm:dir/>
          <dgm:resizeHandles val="exact"/>
        </dgm:presLayoutVars>
      </dgm:prSet>
      <dgm:spPr/>
    </dgm:pt>
    <dgm:pt modelId="{53E6870F-A1A0-694F-B1FF-6FD0BF914E85}" type="pres">
      <dgm:prSet presAssocID="{570F5476-E1D8-2A4F-AC1B-1D0D5F2701F0}" presName="node" presStyleLbl="node1" presStyleIdx="0" presStyleCnt="7">
        <dgm:presLayoutVars>
          <dgm:bulletEnabled val="1"/>
        </dgm:presLayoutVars>
      </dgm:prSet>
      <dgm:spPr/>
    </dgm:pt>
    <dgm:pt modelId="{BE0E53D8-F134-6E4A-8CDA-3A3D3C099DD1}" type="pres">
      <dgm:prSet presAssocID="{6D9AD596-A087-CD4E-ACAA-D016CCE43B9D}" presName="sibTrans" presStyleLbl="sibTrans2D1" presStyleIdx="0" presStyleCnt="7"/>
      <dgm:spPr/>
    </dgm:pt>
    <dgm:pt modelId="{8AA7DECD-372A-A740-9FF3-E9ED56B9A53D}" type="pres">
      <dgm:prSet presAssocID="{6D9AD596-A087-CD4E-ACAA-D016CCE43B9D}" presName="connectorText" presStyleLbl="sibTrans2D1" presStyleIdx="0" presStyleCnt="7"/>
      <dgm:spPr/>
    </dgm:pt>
    <dgm:pt modelId="{609B1294-D018-764D-8D85-23CA3AB9777A}" type="pres">
      <dgm:prSet presAssocID="{D46C1B0F-A1E9-A142-8108-C8E1BE462237}" presName="node" presStyleLbl="node1" presStyleIdx="1" presStyleCnt="7">
        <dgm:presLayoutVars>
          <dgm:bulletEnabled val="1"/>
        </dgm:presLayoutVars>
      </dgm:prSet>
      <dgm:spPr/>
    </dgm:pt>
    <dgm:pt modelId="{0351FC0F-A658-C646-BCFA-E9FCC8E7D2E0}" type="pres">
      <dgm:prSet presAssocID="{05E52011-36BF-EF41-9D57-97DA7BAF688A}" presName="sibTrans" presStyleLbl="sibTrans2D1" presStyleIdx="1" presStyleCnt="7"/>
      <dgm:spPr/>
    </dgm:pt>
    <dgm:pt modelId="{8464C207-D135-3042-86FA-1D928360AF32}" type="pres">
      <dgm:prSet presAssocID="{05E52011-36BF-EF41-9D57-97DA7BAF688A}" presName="connectorText" presStyleLbl="sibTrans2D1" presStyleIdx="1" presStyleCnt="7"/>
      <dgm:spPr/>
    </dgm:pt>
    <dgm:pt modelId="{61B8221A-5621-6A42-A654-4135F512BDDF}" type="pres">
      <dgm:prSet presAssocID="{12BBE9E6-0E38-4A4C-BE1E-329371157AE0}" presName="node" presStyleLbl="node1" presStyleIdx="2" presStyleCnt="7">
        <dgm:presLayoutVars>
          <dgm:bulletEnabled val="1"/>
        </dgm:presLayoutVars>
      </dgm:prSet>
      <dgm:spPr/>
    </dgm:pt>
    <dgm:pt modelId="{90AC8A65-876C-BC4F-8125-50A42BFDD5F8}" type="pres">
      <dgm:prSet presAssocID="{44946909-D565-C541-9F1E-D2B75FE3EEEB}" presName="sibTrans" presStyleLbl="sibTrans2D1" presStyleIdx="2" presStyleCnt="7"/>
      <dgm:spPr/>
    </dgm:pt>
    <dgm:pt modelId="{F9651140-C749-EF46-8AD0-604424699295}" type="pres">
      <dgm:prSet presAssocID="{44946909-D565-C541-9F1E-D2B75FE3EEEB}" presName="connectorText" presStyleLbl="sibTrans2D1" presStyleIdx="2" presStyleCnt="7"/>
      <dgm:spPr/>
    </dgm:pt>
    <dgm:pt modelId="{BC5D3343-3F9F-9046-86CE-1C6C97B31BE2}" type="pres">
      <dgm:prSet presAssocID="{EF8BF070-0DC3-4F44-AAEA-9D769895031B}" presName="node" presStyleLbl="node1" presStyleIdx="3" presStyleCnt="7">
        <dgm:presLayoutVars>
          <dgm:bulletEnabled val="1"/>
        </dgm:presLayoutVars>
      </dgm:prSet>
      <dgm:spPr/>
    </dgm:pt>
    <dgm:pt modelId="{12C5809B-AC53-0449-ABEB-3F67EB15687B}" type="pres">
      <dgm:prSet presAssocID="{FD40B628-17BB-174B-B588-CA7C5D94352F}" presName="sibTrans" presStyleLbl="sibTrans2D1" presStyleIdx="3" presStyleCnt="7"/>
      <dgm:spPr/>
    </dgm:pt>
    <dgm:pt modelId="{5BA73288-8E58-9E4A-9B7A-3217044BB6D8}" type="pres">
      <dgm:prSet presAssocID="{FD40B628-17BB-174B-B588-CA7C5D94352F}" presName="connectorText" presStyleLbl="sibTrans2D1" presStyleIdx="3" presStyleCnt="7"/>
      <dgm:spPr/>
    </dgm:pt>
    <dgm:pt modelId="{8320CC39-2878-7E46-A031-435C9E71B77C}" type="pres">
      <dgm:prSet presAssocID="{1E9A2E98-7484-974E-B925-E266CE8E3680}" presName="node" presStyleLbl="node1" presStyleIdx="4" presStyleCnt="7">
        <dgm:presLayoutVars>
          <dgm:bulletEnabled val="1"/>
        </dgm:presLayoutVars>
      </dgm:prSet>
      <dgm:spPr/>
    </dgm:pt>
    <dgm:pt modelId="{10A8B3CF-E5F0-C544-B73F-C1BF8285EBD7}" type="pres">
      <dgm:prSet presAssocID="{4C32BA57-1DEC-E548-90CF-DB9679F4DFB7}" presName="sibTrans" presStyleLbl="sibTrans2D1" presStyleIdx="4" presStyleCnt="7"/>
      <dgm:spPr/>
    </dgm:pt>
    <dgm:pt modelId="{02466974-1A09-8442-B76F-0CF833A9E308}" type="pres">
      <dgm:prSet presAssocID="{4C32BA57-1DEC-E548-90CF-DB9679F4DFB7}" presName="connectorText" presStyleLbl="sibTrans2D1" presStyleIdx="4" presStyleCnt="7"/>
      <dgm:spPr/>
    </dgm:pt>
    <dgm:pt modelId="{601A0F43-438D-6141-BD0C-57AED4431686}" type="pres">
      <dgm:prSet presAssocID="{CA108350-12CE-D24B-831C-4303B85E33C7}" presName="node" presStyleLbl="node1" presStyleIdx="5" presStyleCnt="7">
        <dgm:presLayoutVars>
          <dgm:bulletEnabled val="1"/>
        </dgm:presLayoutVars>
      </dgm:prSet>
      <dgm:spPr/>
    </dgm:pt>
    <dgm:pt modelId="{7B9C05C7-3853-824C-AA56-D8EDC3E553BB}" type="pres">
      <dgm:prSet presAssocID="{E83A1C36-E2E2-DD43-A5FE-1B6474EBD25C}" presName="sibTrans" presStyleLbl="sibTrans2D1" presStyleIdx="5" presStyleCnt="7"/>
      <dgm:spPr/>
    </dgm:pt>
    <dgm:pt modelId="{A47AB896-2ADB-8641-B5BE-3304C3C73F8A}" type="pres">
      <dgm:prSet presAssocID="{E83A1C36-E2E2-DD43-A5FE-1B6474EBD25C}" presName="connectorText" presStyleLbl="sibTrans2D1" presStyleIdx="5" presStyleCnt="7"/>
      <dgm:spPr/>
    </dgm:pt>
    <dgm:pt modelId="{53A3F98E-F0B5-BD49-B867-BA5C64307EA9}" type="pres">
      <dgm:prSet presAssocID="{C62F95FE-76FF-2C47-8E0D-64A813A053C7}" presName="node" presStyleLbl="node1" presStyleIdx="6" presStyleCnt="7">
        <dgm:presLayoutVars>
          <dgm:bulletEnabled val="1"/>
        </dgm:presLayoutVars>
      </dgm:prSet>
      <dgm:spPr/>
    </dgm:pt>
    <dgm:pt modelId="{160FFF64-839E-E749-82C7-81E4CBCD94C1}" type="pres">
      <dgm:prSet presAssocID="{FFA71168-8B4A-0141-B77C-432F822F1CD1}" presName="sibTrans" presStyleLbl="sibTrans2D1" presStyleIdx="6" presStyleCnt="7"/>
      <dgm:spPr/>
    </dgm:pt>
    <dgm:pt modelId="{318B2978-7549-3745-B814-942B2238D5F5}" type="pres">
      <dgm:prSet presAssocID="{FFA71168-8B4A-0141-B77C-432F822F1CD1}" presName="connectorText" presStyleLbl="sibTrans2D1" presStyleIdx="6" presStyleCnt="7"/>
      <dgm:spPr/>
    </dgm:pt>
  </dgm:ptLst>
  <dgm:cxnLst>
    <dgm:cxn modelId="{14A2BF02-87B3-AD48-AFA0-AEDA56DEDA1A}" srcId="{8913D33F-1652-7D4F-BC9C-E40269F7B356}" destId="{D46C1B0F-A1E9-A142-8108-C8E1BE462237}" srcOrd="1" destOrd="0" parTransId="{65D2BD4E-09E6-D640-BBDA-CDA11244B890}" sibTransId="{05E52011-36BF-EF41-9D57-97DA7BAF688A}"/>
    <dgm:cxn modelId="{BFC9030B-E523-ED43-B1B5-43E3D7712355}" type="presOf" srcId="{570F5476-E1D8-2A4F-AC1B-1D0D5F2701F0}" destId="{53E6870F-A1A0-694F-B1FF-6FD0BF914E85}" srcOrd="0" destOrd="0" presId="urn:microsoft.com/office/officeart/2005/8/layout/cycle2"/>
    <dgm:cxn modelId="{47880D0C-500E-F441-BC19-5FAC2FC1990A}" type="presOf" srcId="{EF8BF070-0DC3-4F44-AAEA-9D769895031B}" destId="{BC5D3343-3F9F-9046-86CE-1C6C97B31BE2}" srcOrd="0" destOrd="0" presId="urn:microsoft.com/office/officeart/2005/8/layout/cycle2"/>
    <dgm:cxn modelId="{26B9740E-C58D-0841-897F-62819A60F4E1}" type="presOf" srcId="{44946909-D565-C541-9F1E-D2B75FE3EEEB}" destId="{F9651140-C749-EF46-8AD0-604424699295}" srcOrd="1" destOrd="0" presId="urn:microsoft.com/office/officeart/2005/8/layout/cycle2"/>
    <dgm:cxn modelId="{8BF09E18-50EE-C34A-8AB9-B68B5EF94FD8}" srcId="{8913D33F-1652-7D4F-BC9C-E40269F7B356}" destId="{570F5476-E1D8-2A4F-AC1B-1D0D5F2701F0}" srcOrd="0" destOrd="0" parTransId="{ED088FAE-70A7-014E-BC05-6CE4A42C23F0}" sibTransId="{6D9AD596-A087-CD4E-ACAA-D016CCE43B9D}"/>
    <dgm:cxn modelId="{B9DC791B-353B-B84C-AE60-3BA84181B610}" type="presOf" srcId="{CA108350-12CE-D24B-831C-4303B85E33C7}" destId="{601A0F43-438D-6141-BD0C-57AED4431686}" srcOrd="0" destOrd="0" presId="urn:microsoft.com/office/officeart/2005/8/layout/cycle2"/>
    <dgm:cxn modelId="{0E56BE1C-ABAA-7144-9BD0-CAC222CF834B}" type="presOf" srcId="{FFA71168-8B4A-0141-B77C-432F822F1CD1}" destId="{318B2978-7549-3745-B814-942B2238D5F5}" srcOrd="1" destOrd="0" presId="urn:microsoft.com/office/officeart/2005/8/layout/cycle2"/>
    <dgm:cxn modelId="{EAC6F325-AF89-004B-81BB-92F554C5ED09}" srcId="{8913D33F-1652-7D4F-BC9C-E40269F7B356}" destId="{C62F95FE-76FF-2C47-8E0D-64A813A053C7}" srcOrd="6" destOrd="0" parTransId="{31BE7DB7-DDA8-0E4F-8E06-6973044F3294}" sibTransId="{FFA71168-8B4A-0141-B77C-432F822F1CD1}"/>
    <dgm:cxn modelId="{D2BAF430-D488-B143-BF5F-3C6F2CF15F11}" type="presOf" srcId="{6D9AD596-A087-CD4E-ACAA-D016CCE43B9D}" destId="{8AA7DECD-372A-A740-9FF3-E9ED56B9A53D}" srcOrd="1" destOrd="0" presId="urn:microsoft.com/office/officeart/2005/8/layout/cycle2"/>
    <dgm:cxn modelId="{E7625A3C-6EB5-8E42-8B2E-FB40B85C79A0}" type="presOf" srcId="{D46C1B0F-A1E9-A142-8108-C8E1BE462237}" destId="{609B1294-D018-764D-8D85-23CA3AB9777A}" srcOrd="0" destOrd="0" presId="urn:microsoft.com/office/officeart/2005/8/layout/cycle2"/>
    <dgm:cxn modelId="{A273133E-AD94-A247-9B1B-39021B430B6C}" type="presOf" srcId="{FD40B628-17BB-174B-B588-CA7C5D94352F}" destId="{12C5809B-AC53-0449-ABEB-3F67EB15687B}" srcOrd="0" destOrd="0" presId="urn:microsoft.com/office/officeart/2005/8/layout/cycle2"/>
    <dgm:cxn modelId="{7BB69E60-77BF-E342-8F93-0BA5F48ABEE9}" srcId="{8913D33F-1652-7D4F-BC9C-E40269F7B356}" destId="{CA108350-12CE-D24B-831C-4303B85E33C7}" srcOrd="5" destOrd="0" parTransId="{4E15E6B2-CD21-DF4B-B31F-CF73CF015A33}" sibTransId="{E83A1C36-E2E2-DD43-A5FE-1B6474EBD25C}"/>
    <dgm:cxn modelId="{25245D62-344F-3947-8279-4072BF397C10}" type="presOf" srcId="{05E52011-36BF-EF41-9D57-97DA7BAF688A}" destId="{8464C207-D135-3042-86FA-1D928360AF32}" srcOrd="1" destOrd="0" presId="urn:microsoft.com/office/officeart/2005/8/layout/cycle2"/>
    <dgm:cxn modelId="{1778C267-8020-C444-A2F2-82FA88EC9645}" type="presOf" srcId="{E83A1C36-E2E2-DD43-A5FE-1B6474EBD25C}" destId="{7B9C05C7-3853-824C-AA56-D8EDC3E553BB}" srcOrd="0" destOrd="0" presId="urn:microsoft.com/office/officeart/2005/8/layout/cycle2"/>
    <dgm:cxn modelId="{BC171A81-B9DE-5C47-BC51-EF29FBAAE305}" type="presOf" srcId="{1E9A2E98-7484-974E-B925-E266CE8E3680}" destId="{8320CC39-2878-7E46-A031-435C9E71B77C}" srcOrd="0" destOrd="0" presId="urn:microsoft.com/office/officeart/2005/8/layout/cycle2"/>
    <dgm:cxn modelId="{70FA0785-2A7B-D04F-B643-3F2530007211}" type="presOf" srcId="{05E52011-36BF-EF41-9D57-97DA7BAF688A}" destId="{0351FC0F-A658-C646-BCFA-E9FCC8E7D2E0}" srcOrd="0" destOrd="0" presId="urn:microsoft.com/office/officeart/2005/8/layout/cycle2"/>
    <dgm:cxn modelId="{B376738A-BA87-1945-B9AA-3E0263A63E84}" srcId="{8913D33F-1652-7D4F-BC9C-E40269F7B356}" destId="{12BBE9E6-0E38-4A4C-BE1E-329371157AE0}" srcOrd="2" destOrd="0" parTransId="{F9025C84-8594-A24F-9299-523AB8EA0CF8}" sibTransId="{44946909-D565-C541-9F1E-D2B75FE3EEEB}"/>
    <dgm:cxn modelId="{255DAD8B-27A7-D240-AF69-5DD4D54FEFBD}" srcId="{8913D33F-1652-7D4F-BC9C-E40269F7B356}" destId="{EF8BF070-0DC3-4F44-AAEA-9D769895031B}" srcOrd="3" destOrd="0" parTransId="{FDA5ACEC-B393-684F-972D-C65B0D7D57F5}" sibTransId="{FD40B628-17BB-174B-B588-CA7C5D94352F}"/>
    <dgm:cxn modelId="{E33C5A90-F044-554E-A48B-1717A4940E02}" type="presOf" srcId="{44946909-D565-C541-9F1E-D2B75FE3EEEB}" destId="{90AC8A65-876C-BC4F-8125-50A42BFDD5F8}" srcOrd="0" destOrd="0" presId="urn:microsoft.com/office/officeart/2005/8/layout/cycle2"/>
    <dgm:cxn modelId="{85B1FB97-0D15-294C-9482-9AB025948D84}" type="presOf" srcId="{4C32BA57-1DEC-E548-90CF-DB9679F4DFB7}" destId="{10A8B3CF-E5F0-C544-B73F-C1BF8285EBD7}" srcOrd="0" destOrd="0" presId="urn:microsoft.com/office/officeart/2005/8/layout/cycle2"/>
    <dgm:cxn modelId="{6E3DFA9F-FC2A-D54D-A827-B1BD2E9B066E}" type="presOf" srcId="{C62F95FE-76FF-2C47-8E0D-64A813A053C7}" destId="{53A3F98E-F0B5-BD49-B867-BA5C64307EA9}" srcOrd="0" destOrd="0" presId="urn:microsoft.com/office/officeart/2005/8/layout/cycle2"/>
    <dgm:cxn modelId="{9E06CAA8-AA0C-CB4A-8398-16238BFB0F0A}" type="presOf" srcId="{E83A1C36-E2E2-DD43-A5FE-1B6474EBD25C}" destId="{A47AB896-2ADB-8641-B5BE-3304C3C73F8A}" srcOrd="1" destOrd="0" presId="urn:microsoft.com/office/officeart/2005/8/layout/cycle2"/>
    <dgm:cxn modelId="{141905B4-72E1-E349-A145-D34EA7C05291}" type="presOf" srcId="{FFA71168-8B4A-0141-B77C-432F822F1CD1}" destId="{160FFF64-839E-E749-82C7-81E4CBCD94C1}" srcOrd="0" destOrd="0" presId="urn:microsoft.com/office/officeart/2005/8/layout/cycle2"/>
    <dgm:cxn modelId="{1B3BF5BD-52AA-4248-B223-CDB5A93DA74D}" type="presOf" srcId="{4C32BA57-1DEC-E548-90CF-DB9679F4DFB7}" destId="{02466974-1A09-8442-B76F-0CF833A9E308}" srcOrd="1" destOrd="0" presId="urn:microsoft.com/office/officeart/2005/8/layout/cycle2"/>
    <dgm:cxn modelId="{0D2B29C5-3234-3847-BA2B-5220FC5CE8D9}" type="presOf" srcId="{6D9AD596-A087-CD4E-ACAA-D016CCE43B9D}" destId="{BE0E53D8-F134-6E4A-8CDA-3A3D3C099DD1}" srcOrd="0" destOrd="0" presId="urn:microsoft.com/office/officeart/2005/8/layout/cycle2"/>
    <dgm:cxn modelId="{EEB135D0-8BD5-D94B-BC6B-DB061E906D44}" type="presOf" srcId="{12BBE9E6-0E38-4A4C-BE1E-329371157AE0}" destId="{61B8221A-5621-6A42-A654-4135F512BDDF}" srcOrd="0" destOrd="0" presId="urn:microsoft.com/office/officeart/2005/8/layout/cycle2"/>
    <dgm:cxn modelId="{AE83B8D6-14AD-A248-B2FA-432F9B4666E0}" type="presOf" srcId="{FD40B628-17BB-174B-B588-CA7C5D94352F}" destId="{5BA73288-8E58-9E4A-9B7A-3217044BB6D8}" srcOrd="1" destOrd="0" presId="urn:microsoft.com/office/officeart/2005/8/layout/cycle2"/>
    <dgm:cxn modelId="{26F10EED-2653-C744-AE55-AA77B5398D21}" srcId="{8913D33F-1652-7D4F-BC9C-E40269F7B356}" destId="{1E9A2E98-7484-974E-B925-E266CE8E3680}" srcOrd="4" destOrd="0" parTransId="{70BCBF8B-EA6D-2E40-BB23-79D0666C1605}" sibTransId="{4C32BA57-1DEC-E548-90CF-DB9679F4DFB7}"/>
    <dgm:cxn modelId="{745ADFF7-57D8-EC48-8202-4A6478EF8F0A}" type="presOf" srcId="{8913D33F-1652-7D4F-BC9C-E40269F7B356}" destId="{243505B4-206A-6140-AA75-418E1228DA9F}" srcOrd="0" destOrd="0" presId="urn:microsoft.com/office/officeart/2005/8/layout/cycle2"/>
    <dgm:cxn modelId="{95A11C27-376E-8848-8688-18CB430C6010}" type="presParOf" srcId="{243505B4-206A-6140-AA75-418E1228DA9F}" destId="{53E6870F-A1A0-694F-B1FF-6FD0BF914E85}" srcOrd="0" destOrd="0" presId="urn:microsoft.com/office/officeart/2005/8/layout/cycle2"/>
    <dgm:cxn modelId="{89C36BD8-C8EA-844B-98D2-D69DAD066E27}" type="presParOf" srcId="{243505B4-206A-6140-AA75-418E1228DA9F}" destId="{BE0E53D8-F134-6E4A-8CDA-3A3D3C099DD1}" srcOrd="1" destOrd="0" presId="urn:microsoft.com/office/officeart/2005/8/layout/cycle2"/>
    <dgm:cxn modelId="{40A3D797-87A3-7344-BD7B-ADE5A13005F4}" type="presParOf" srcId="{BE0E53D8-F134-6E4A-8CDA-3A3D3C099DD1}" destId="{8AA7DECD-372A-A740-9FF3-E9ED56B9A53D}" srcOrd="0" destOrd="0" presId="urn:microsoft.com/office/officeart/2005/8/layout/cycle2"/>
    <dgm:cxn modelId="{365895E8-0F62-FA43-B56D-10E924E388D8}" type="presParOf" srcId="{243505B4-206A-6140-AA75-418E1228DA9F}" destId="{609B1294-D018-764D-8D85-23CA3AB9777A}" srcOrd="2" destOrd="0" presId="urn:microsoft.com/office/officeart/2005/8/layout/cycle2"/>
    <dgm:cxn modelId="{5F10DEEC-15C5-F64D-910F-87BFC342B88A}" type="presParOf" srcId="{243505B4-206A-6140-AA75-418E1228DA9F}" destId="{0351FC0F-A658-C646-BCFA-E9FCC8E7D2E0}" srcOrd="3" destOrd="0" presId="urn:microsoft.com/office/officeart/2005/8/layout/cycle2"/>
    <dgm:cxn modelId="{4D9F3FB7-2A3D-7849-9F34-2E9E66336A0F}" type="presParOf" srcId="{0351FC0F-A658-C646-BCFA-E9FCC8E7D2E0}" destId="{8464C207-D135-3042-86FA-1D928360AF32}" srcOrd="0" destOrd="0" presId="urn:microsoft.com/office/officeart/2005/8/layout/cycle2"/>
    <dgm:cxn modelId="{AE6134B5-2840-D14A-801F-55D25F0E6C0D}" type="presParOf" srcId="{243505B4-206A-6140-AA75-418E1228DA9F}" destId="{61B8221A-5621-6A42-A654-4135F512BDDF}" srcOrd="4" destOrd="0" presId="urn:microsoft.com/office/officeart/2005/8/layout/cycle2"/>
    <dgm:cxn modelId="{2DCAEE02-D3B9-984C-99DC-EDFEACAAE308}" type="presParOf" srcId="{243505B4-206A-6140-AA75-418E1228DA9F}" destId="{90AC8A65-876C-BC4F-8125-50A42BFDD5F8}" srcOrd="5" destOrd="0" presId="urn:microsoft.com/office/officeart/2005/8/layout/cycle2"/>
    <dgm:cxn modelId="{2CBD411C-43C2-CA41-8A0C-368E4235DA3E}" type="presParOf" srcId="{90AC8A65-876C-BC4F-8125-50A42BFDD5F8}" destId="{F9651140-C749-EF46-8AD0-604424699295}" srcOrd="0" destOrd="0" presId="urn:microsoft.com/office/officeart/2005/8/layout/cycle2"/>
    <dgm:cxn modelId="{ACACA798-5FE2-D341-AE3B-3B39A475FC46}" type="presParOf" srcId="{243505B4-206A-6140-AA75-418E1228DA9F}" destId="{BC5D3343-3F9F-9046-86CE-1C6C97B31BE2}" srcOrd="6" destOrd="0" presId="urn:microsoft.com/office/officeart/2005/8/layout/cycle2"/>
    <dgm:cxn modelId="{637391E0-018D-FE4D-AA43-8F6E6C277E8C}" type="presParOf" srcId="{243505B4-206A-6140-AA75-418E1228DA9F}" destId="{12C5809B-AC53-0449-ABEB-3F67EB15687B}" srcOrd="7" destOrd="0" presId="urn:microsoft.com/office/officeart/2005/8/layout/cycle2"/>
    <dgm:cxn modelId="{5C7060DF-2C5A-3E45-8BCB-FBCCE30DF7C2}" type="presParOf" srcId="{12C5809B-AC53-0449-ABEB-3F67EB15687B}" destId="{5BA73288-8E58-9E4A-9B7A-3217044BB6D8}" srcOrd="0" destOrd="0" presId="urn:microsoft.com/office/officeart/2005/8/layout/cycle2"/>
    <dgm:cxn modelId="{A422D04E-25A8-4344-86F3-8495D4B80636}" type="presParOf" srcId="{243505B4-206A-6140-AA75-418E1228DA9F}" destId="{8320CC39-2878-7E46-A031-435C9E71B77C}" srcOrd="8" destOrd="0" presId="urn:microsoft.com/office/officeart/2005/8/layout/cycle2"/>
    <dgm:cxn modelId="{2F87509B-F2E8-7341-ABAD-1F2A80223423}" type="presParOf" srcId="{243505B4-206A-6140-AA75-418E1228DA9F}" destId="{10A8B3CF-E5F0-C544-B73F-C1BF8285EBD7}" srcOrd="9" destOrd="0" presId="urn:microsoft.com/office/officeart/2005/8/layout/cycle2"/>
    <dgm:cxn modelId="{EF8F8DC2-F673-8345-A79C-6349BB5AAC26}" type="presParOf" srcId="{10A8B3CF-E5F0-C544-B73F-C1BF8285EBD7}" destId="{02466974-1A09-8442-B76F-0CF833A9E308}" srcOrd="0" destOrd="0" presId="urn:microsoft.com/office/officeart/2005/8/layout/cycle2"/>
    <dgm:cxn modelId="{304F95BE-0354-6943-87D8-85AD7D1BE309}" type="presParOf" srcId="{243505B4-206A-6140-AA75-418E1228DA9F}" destId="{601A0F43-438D-6141-BD0C-57AED4431686}" srcOrd="10" destOrd="0" presId="urn:microsoft.com/office/officeart/2005/8/layout/cycle2"/>
    <dgm:cxn modelId="{3A3250ED-5EAA-5649-B71C-684D57A15A57}" type="presParOf" srcId="{243505B4-206A-6140-AA75-418E1228DA9F}" destId="{7B9C05C7-3853-824C-AA56-D8EDC3E553BB}" srcOrd="11" destOrd="0" presId="urn:microsoft.com/office/officeart/2005/8/layout/cycle2"/>
    <dgm:cxn modelId="{96C6745C-8263-B749-B95E-EC548C787A8D}" type="presParOf" srcId="{7B9C05C7-3853-824C-AA56-D8EDC3E553BB}" destId="{A47AB896-2ADB-8641-B5BE-3304C3C73F8A}" srcOrd="0" destOrd="0" presId="urn:microsoft.com/office/officeart/2005/8/layout/cycle2"/>
    <dgm:cxn modelId="{DFD973B8-3406-3446-87D9-57B8D95DEC55}" type="presParOf" srcId="{243505B4-206A-6140-AA75-418E1228DA9F}" destId="{53A3F98E-F0B5-BD49-B867-BA5C64307EA9}" srcOrd="12" destOrd="0" presId="urn:microsoft.com/office/officeart/2005/8/layout/cycle2"/>
    <dgm:cxn modelId="{B2773468-A18B-9243-9546-D4F50FB12C6F}" type="presParOf" srcId="{243505B4-206A-6140-AA75-418E1228DA9F}" destId="{160FFF64-839E-E749-82C7-81E4CBCD94C1}" srcOrd="13" destOrd="0" presId="urn:microsoft.com/office/officeart/2005/8/layout/cycle2"/>
    <dgm:cxn modelId="{C7EC3BFF-19FC-5045-A2B5-A6C7EE156A12}" type="presParOf" srcId="{160FFF64-839E-E749-82C7-81E4CBCD94C1}" destId="{318B2978-7549-3745-B814-942B2238D5F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923932-A2D9-4DB9-A469-94EE9D0A6C2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04D251D0-C60E-4D80-BC05-CEAE0DBEFA48}">
      <dgm:prSet phldrT="[Texto]"/>
      <dgm:spPr/>
      <dgm:t>
        <a:bodyPr/>
        <a:lstStyle/>
        <a:p>
          <a:r>
            <a:rPr lang="es-MX"/>
            <a:t>Protección </a:t>
          </a:r>
        </a:p>
        <a:p>
          <a:r>
            <a:rPr lang="es-MX"/>
            <a:t>Provisión </a:t>
          </a:r>
        </a:p>
        <a:p>
          <a:r>
            <a:rPr lang="es-MX"/>
            <a:t>Cuidado</a:t>
          </a:r>
        </a:p>
      </dgm:t>
    </dgm:pt>
    <dgm:pt modelId="{6D9268C2-B424-479F-855A-C161AFA219E7}" type="parTrans" cxnId="{E8CD06EC-A076-495B-A2AF-96B5D306272A}">
      <dgm:prSet/>
      <dgm:spPr/>
      <dgm:t>
        <a:bodyPr/>
        <a:lstStyle/>
        <a:p>
          <a:endParaRPr lang="es-MX"/>
        </a:p>
      </dgm:t>
    </dgm:pt>
    <dgm:pt modelId="{B3632028-A19C-4324-90D6-B359B535D0D1}" type="sibTrans" cxnId="{E8CD06EC-A076-495B-A2AF-96B5D306272A}">
      <dgm:prSet/>
      <dgm:spPr/>
      <dgm:t>
        <a:bodyPr/>
        <a:lstStyle/>
        <a:p>
          <a:endParaRPr lang="es-MX"/>
        </a:p>
      </dgm:t>
    </dgm:pt>
    <dgm:pt modelId="{A4913AF3-47D9-4DF8-B14B-41F41ED1D7EB}">
      <dgm:prSet phldrT="[Texto]"/>
      <dgm:spPr/>
      <dgm:t>
        <a:bodyPr/>
        <a:lstStyle/>
        <a:p>
          <a:r>
            <a:rPr lang="es-MX"/>
            <a:t>Aprendizaje </a:t>
          </a:r>
        </a:p>
        <a:p>
          <a:r>
            <a:rPr lang="es-MX"/>
            <a:t>Bienestar</a:t>
          </a:r>
        </a:p>
        <a:p>
          <a:r>
            <a:rPr lang="es-MX"/>
            <a:t>Participación </a:t>
          </a:r>
        </a:p>
      </dgm:t>
    </dgm:pt>
    <dgm:pt modelId="{39EDE1A9-B2CA-4B0A-B35E-F924B20861D8}" type="parTrans" cxnId="{8BE71642-5B44-4498-AB5E-94E49AD5D986}">
      <dgm:prSet/>
      <dgm:spPr/>
      <dgm:t>
        <a:bodyPr/>
        <a:lstStyle/>
        <a:p>
          <a:endParaRPr lang="es-MX"/>
        </a:p>
      </dgm:t>
    </dgm:pt>
    <dgm:pt modelId="{042B4847-40F5-4D62-AEE8-5AE44FCCFFC2}" type="sibTrans" cxnId="{8BE71642-5B44-4498-AB5E-94E49AD5D986}">
      <dgm:prSet/>
      <dgm:spPr/>
      <dgm:t>
        <a:bodyPr/>
        <a:lstStyle/>
        <a:p>
          <a:endParaRPr lang="es-MX"/>
        </a:p>
      </dgm:t>
    </dgm:pt>
    <dgm:pt modelId="{2D660B95-23F6-4198-8D35-CF73C05DE895}">
      <dgm:prSet phldrT="[Texto]"/>
      <dgm:spPr/>
      <dgm:t>
        <a:bodyPr/>
        <a:lstStyle/>
        <a:p>
          <a:endParaRPr lang="es-MX" dirty="0"/>
        </a:p>
        <a:p>
          <a:r>
            <a:rPr lang="es-MX" dirty="0"/>
            <a:t>Mejores prácticas</a:t>
          </a:r>
        </a:p>
        <a:p>
          <a:r>
            <a:rPr lang="es-MX" dirty="0"/>
            <a:t>Evidencia </a:t>
          </a:r>
        </a:p>
      </dgm:t>
    </dgm:pt>
    <dgm:pt modelId="{A0B76002-D289-40BC-9709-DB36DCF9DB93}" type="parTrans" cxnId="{CE702A02-C394-469C-91D9-ECC3F8858215}">
      <dgm:prSet/>
      <dgm:spPr/>
      <dgm:t>
        <a:bodyPr/>
        <a:lstStyle/>
        <a:p>
          <a:endParaRPr lang="es-MX"/>
        </a:p>
      </dgm:t>
    </dgm:pt>
    <dgm:pt modelId="{DFCD4C79-4218-4F81-B587-FD02BEBF37D0}" type="sibTrans" cxnId="{CE702A02-C394-469C-91D9-ECC3F8858215}">
      <dgm:prSet/>
      <dgm:spPr/>
      <dgm:t>
        <a:bodyPr/>
        <a:lstStyle/>
        <a:p>
          <a:endParaRPr lang="es-MX"/>
        </a:p>
      </dgm:t>
    </dgm:pt>
    <dgm:pt modelId="{D4928F55-1C35-44C3-B3D8-0B0A5F8DAAF4}" type="pres">
      <dgm:prSet presAssocID="{E0923932-A2D9-4DB9-A469-94EE9D0A6C23}" presName="rootnode" presStyleCnt="0">
        <dgm:presLayoutVars>
          <dgm:chMax/>
          <dgm:chPref/>
          <dgm:dir/>
          <dgm:animLvl val="lvl"/>
        </dgm:presLayoutVars>
      </dgm:prSet>
      <dgm:spPr/>
    </dgm:pt>
    <dgm:pt modelId="{E739DF29-8064-4FAC-933E-4D7ECF967650}" type="pres">
      <dgm:prSet presAssocID="{04D251D0-C60E-4D80-BC05-CEAE0DBEFA48}" presName="composite" presStyleCnt="0"/>
      <dgm:spPr/>
    </dgm:pt>
    <dgm:pt modelId="{DC18D11E-674B-4C1F-8224-A06618AE9728}" type="pres">
      <dgm:prSet presAssocID="{04D251D0-C60E-4D80-BC05-CEAE0DBEFA48}" presName="LShape" presStyleLbl="alignNode1" presStyleIdx="0" presStyleCnt="5"/>
      <dgm:spPr/>
    </dgm:pt>
    <dgm:pt modelId="{6891F5ED-70C4-42D9-99ED-0CBC503221E1}" type="pres">
      <dgm:prSet presAssocID="{04D251D0-C60E-4D80-BC05-CEAE0DBEFA4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056E522-F97B-4280-A43E-3516AFA0B338}" type="pres">
      <dgm:prSet presAssocID="{04D251D0-C60E-4D80-BC05-CEAE0DBEFA48}" presName="Triangle" presStyleLbl="alignNode1" presStyleIdx="1" presStyleCnt="5"/>
      <dgm:spPr/>
    </dgm:pt>
    <dgm:pt modelId="{B9BC6AAA-01D3-4E84-B18F-B9875A9144BE}" type="pres">
      <dgm:prSet presAssocID="{B3632028-A19C-4324-90D6-B359B535D0D1}" presName="sibTrans" presStyleCnt="0"/>
      <dgm:spPr/>
    </dgm:pt>
    <dgm:pt modelId="{1E7EE9F4-59AA-4A62-8E4F-E65552A65A39}" type="pres">
      <dgm:prSet presAssocID="{B3632028-A19C-4324-90D6-B359B535D0D1}" presName="space" presStyleCnt="0"/>
      <dgm:spPr/>
    </dgm:pt>
    <dgm:pt modelId="{CDC8927C-1A17-41EB-B314-0DB78B07B97C}" type="pres">
      <dgm:prSet presAssocID="{A4913AF3-47D9-4DF8-B14B-41F41ED1D7EB}" presName="composite" presStyleCnt="0"/>
      <dgm:spPr/>
    </dgm:pt>
    <dgm:pt modelId="{17C427ED-3A67-499E-BC9D-5D0DE7FC76A0}" type="pres">
      <dgm:prSet presAssocID="{A4913AF3-47D9-4DF8-B14B-41F41ED1D7EB}" presName="LShape" presStyleLbl="alignNode1" presStyleIdx="2" presStyleCnt="5"/>
      <dgm:spPr/>
    </dgm:pt>
    <dgm:pt modelId="{57872CCA-6FB7-4600-BB93-53CAF009B072}" type="pres">
      <dgm:prSet presAssocID="{A4913AF3-47D9-4DF8-B14B-41F41ED1D7E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57FB3F6-897E-49CE-92A0-80292277D10A}" type="pres">
      <dgm:prSet presAssocID="{A4913AF3-47D9-4DF8-B14B-41F41ED1D7EB}" presName="Triangle" presStyleLbl="alignNode1" presStyleIdx="3" presStyleCnt="5"/>
      <dgm:spPr/>
    </dgm:pt>
    <dgm:pt modelId="{76094776-38E4-4E6E-AC16-66660613CEB2}" type="pres">
      <dgm:prSet presAssocID="{042B4847-40F5-4D62-AEE8-5AE44FCCFFC2}" presName="sibTrans" presStyleCnt="0"/>
      <dgm:spPr/>
    </dgm:pt>
    <dgm:pt modelId="{54A1A2FD-5372-4CF2-B92F-7C1E0EE98548}" type="pres">
      <dgm:prSet presAssocID="{042B4847-40F5-4D62-AEE8-5AE44FCCFFC2}" presName="space" presStyleCnt="0"/>
      <dgm:spPr/>
    </dgm:pt>
    <dgm:pt modelId="{A5C32C9C-FE1A-479C-BD27-79AFB1F6CF00}" type="pres">
      <dgm:prSet presAssocID="{2D660B95-23F6-4198-8D35-CF73C05DE895}" presName="composite" presStyleCnt="0"/>
      <dgm:spPr/>
    </dgm:pt>
    <dgm:pt modelId="{CA7662FF-DA25-4B8F-BF11-CAE733BBD91C}" type="pres">
      <dgm:prSet presAssocID="{2D660B95-23F6-4198-8D35-CF73C05DE895}" presName="LShape" presStyleLbl="alignNode1" presStyleIdx="4" presStyleCnt="5"/>
      <dgm:spPr/>
    </dgm:pt>
    <dgm:pt modelId="{1106C09F-2017-40FA-AA7F-7D3A469C8ABA}" type="pres">
      <dgm:prSet presAssocID="{2D660B95-23F6-4198-8D35-CF73C05DE89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E702A02-C394-469C-91D9-ECC3F8858215}" srcId="{E0923932-A2D9-4DB9-A469-94EE9D0A6C23}" destId="{2D660B95-23F6-4198-8D35-CF73C05DE895}" srcOrd="2" destOrd="0" parTransId="{A0B76002-D289-40BC-9709-DB36DCF9DB93}" sibTransId="{DFCD4C79-4218-4F81-B587-FD02BEBF37D0}"/>
    <dgm:cxn modelId="{8BE71642-5B44-4498-AB5E-94E49AD5D986}" srcId="{E0923932-A2D9-4DB9-A469-94EE9D0A6C23}" destId="{A4913AF3-47D9-4DF8-B14B-41F41ED1D7EB}" srcOrd="1" destOrd="0" parTransId="{39EDE1A9-B2CA-4B0A-B35E-F924B20861D8}" sibTransId="{042B4847-40F5-4D62-AEE8-5AE44FCCFFC2}"/>
    <dgm:cxn modelId="{BC92A259-CEBA-4978-B35A-863CB3EE6053}" type="presOf" srcId="{04D251D0-C60E-4D80-BC05-CEAE0DBEFA48}" destId="{6891F5ED-70C4-42D9-99ED-0CBC503221E1}" srcOrd="0" destOrd="0" presId="urn:microsoft.com/office/officeart/2009/3/layout/StepUpProcess"/>
    <dgm:cxn modelId="{3507EE79-43DA-42AD-9173-E8250195122C}" type="presOf" srcId="{A4913AF3-47D9-4DF8-B14B-41F41ED1D7EB}" destId="{57872CCA-6FB7-4600-BB93-53CAF009B072}" srcOrd="0" destOrd="0" presId="urn:microsoft.com/office/officeart/2009/3/layout/StepUpProcess"/>
    <dgm:cxn modelId="{A9A9398B-3DD2-4268-8BC8-A692EF6A6D8B}" type="presOf" srcId="{2D660B95-23F6-4198-8D35-CF73C05DE895}" destId="{1106C09F-2017-40FA-AA7F-7D3A469C8ABA}" srcOrd="0" destOrd="0" presId="urn:microsoft.com/office/officeart/2009/3/layout/StepUpProcess"/>
    <dgm:cxn modelId="{F8B532B2-A57C-4630-8809-E82AD3D8A0F2}" type="presOf" srcId="{E0923932-A2D9-4DB9-A469-94EE9D0A6C23}" destId="{D4928F55-1C35-44C3-B3D8-0B0A5F8DAAF4}" srcOrd="0" destOrd="0" presId="urn:microsoft.com/office/officeart/2009/3/layout/StepUpProcess"/>
    <dgm:cxn modelId="{E8CD06EC-A076-495B-A2AF-96B5D306272A}" srcId="{E0923932-A2D9-4DB9-A469-94EE9D0A6C23}" destId="{04D251D0-C60E-4D80-BC05-CEAE0DBEFA48}" srcOrd="0" destOrd="0" parTransId="{6D9268C2-B424-479F-855A-C161AFA219E7}" sibTransId="{B3632028-A19C-4324-90D6-B359B535D0D1}"/>
    <dgm:cxn modelId="{61D7D86C-1FA8-41B7-B61B-815F232ABE41}" type="presParOf" srcId="{D4928F55-1C35-44C3-B3D8-0B0A5F8DAAF4}" destId="{E739DF29-8064-4FAC-933E-4D7ECF967650}" srcOrd="0" destOrd="0" presId="urn:microsoft.com/office/officeart/2009/3/layout/StepUpProcess"/>
    <dgm:cxn modelId="{DB9AE114-ACC5-4D40-9B8E-6AE245AEF762}" type="presParOf" srcId="{E739DF29-8064-4FAC-933E-4D7ECF967650}" destId="{DC18D11E-674B-4C1F-8224-A06618AE9728}" srcOrd="0" destOrd="0" presId="urn:microsoft.com/office/officeart/2009/3/layout/StepUpProcess"/>
    <dgm:cxn modelId="{47C22965-402E-4AB5-8E87-36E12B07BE29}" type="presParOf" srcId="{E739DF29-8064-4FAC-933E-4D7ECF967650}" destId="{6891F5ED-70C4-42D9-99ED-0CBC503221E1}" srcOrd="1" destOrd="0" presId="urn:microsoft.com/office/officeart/2009/3/layout/StepUpProcess"/>
    <dgm:cxn modelId="{94762F16-04FE-4BC6-AB85-CDB5C61B145F}" type="presParOf" srcId="{E739DF29-8064-4FAC-933E-4D7ECF967650}" destId="{1056E522-F97B-4280-A43E-3516AFA0B338}" srcOrd="2" destOrd="0" presId="urn:microsoft.com/office/officeart/2009/3/layout/StepUpProcess"/>
    <dgm:cxn modelId="{E3C01DC0-6819-434E-95C8-EBBB87BD9338}" type="presParOf" srcId="{D4928F55-1C35-44C3-B3D8-0B0A5F8DAAF4}" destId="{B9BC6AAA-01D3-4E84-B18F-B9875A9144BE}" srcOrd="1" destOrd="0" presId="urn:microsoft.com/office/officeart/2009/3/layout/StepUpProcess"/>
    <dgm:cxn modelId="{215A7F3A-054B-4E7A-B150-BCB623DA1ECE}" type="presParOf" srcId="{B9BC6AAA-01D3-4E84-B18F-B9875A9144BE}" destId="{1E7EE9F4-59AA-4A62-8E4F-E65552A65A39}" srcOrd="0" destOrd="0" presId="urn:microsoft.com/office/officeart/2009/3/layout/StepUpProcess"/>
    <dgm:cxn modelId="{67ABD902-23DB-4AB6-97CB-DEF961B2CD4E}" type="presParOf" srcId="{D4928F55-1C35-44C3-B3D8-0B0A5F8DAAF4}" destId="{CDC8927C-1A17-41EB-B314-0DB78B07B97C}" srcOrd="2" destOrd="0" presId="urn:microsoft.com/office/officeart/2009/3/layout/StepUpProcess"/>
    <dgm:cxn modelId="{38D6F6E0-B438-4152-8977-A2C044E7A2BE}" type="presParOf" srcId="{CDC8927C-1A17-41EB-B314-0DB78B07B97C}" destId="{17C427ED-3A67-499E-BC9D-5D0DE7FC76A0}" srcOrd="0" destOrd="0" presId="urn:microsoft.com/office/officeart/2009/3/layout/StepUpProcess"/>
    <dgm:cxn modelId="{03A8A775-16DE-469B-9DA1-D2673BB9DE89}" type="presParOf" srcId="{CDC8927C-1A17-41EB-B314-0DB78B07B97C}" destId="{57872CCA-6FB7-4600-BB93-53CAF009B072}" srcOrd="1" destOrd="0" presId="urn:microsoft.com/office/officeart/2009/3/layout/StepUpProcess"/>
    <dgm:cxn modelId="{DC9E1965-5237-45F0-ADB2-F58EEA65A4EE}" type="presParOf" srcId="{CDC8927C-1A17-41EB-B314-0DB78B07B97C}" destId="{657FB3F6-897E-49CE-92A0-80292277D10A}" srcOrd="2" destOrd="0" presId="urn:microsoft.com/office/officeart/2009/3/layout/StepUpProcess"/>
    <dgm:cxn modelId="{1E7E2C27-7375-41AF-BDE6-90C6C43FB90A}" type="presParOf" srcId="{D4928F55-1C35-44C3-B3D8-0B0A5F8DAAF4}" destId="{76094776-38E4-4E6E-AC16-66660613CEB2}" srcOrd="3" destOrd="0" presId="urn:microsoft.com/office/officeart/2009/3/layout/StepUpProcess"/>
    <dgm:cxn modelId="{7AF0BE6E-5C56-4358-BC32-A825738FBA5D}" type="presParOf" srcId="{76094776-38E4-4E6E-AC16-66660613CEB2}" destId="{54A1A2FD-5372-4CF2-B92F-7C1E0EE98548}" srcOrd="0" destOrd="0" presId="urn:microsoft.com/office/officeart/2009/3/layout/StepUpProcess"/>
    <dgm:cxn modelId="{11E1852A-1F50-4851-8248-D3AE385FB398}" type="presParOf" srcId="{D4928F55-1C35-44C3-B3D8-0B0A5F8DAAF4}" destId="{A5C32C9C-FE1A-479C-BD27-79AFB1F6CF00}" srcOrd="4" destOrd="0" presId="urn:microsoft.com/office/officeart/2009/3/layout/StepUpProcess"/>
    <dgm:cxn modelId="{F5AA8C94-02A4-42BD-8488-D59B6AB31758}" type="presParOf" srcId="{A5C32C9C-FE1A-479C-BD27-79AFB1F6CF00}" destId="{CA7662FF-DA25-4B8F-BF11-CAE733BBD91C}" srcOrd="0" destOrd="0" presId="urn:microsoft.com/office/officeart/2009/3/layout/StepUpProcess"/>
    <dgm:cxn modelId="{B12257CD-E86D-40ED-80B0-83AC1B1D01F3}" type="presParOf" srcId="{A5C32C9C-FE1A-479C-BD27-79AFB1F6CF00}" destId="{1106C09F-2017-40FA-AA7F-7D3A469C8AB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43239-8A5F-A241-9A7B-3BCC3B019A7F}">
      <dsp:nvSpPr>
        <dsp:cNvPr id="0" name=""/>
        <dsp:cNvSpPr/>
      </dsp:nvSpPr>
      <dsp:spPr>
        <a:xfrm>
          <a:off x="3174" y="789762"/>
          <a:ext cx="3184988" cy="318498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5281" tIns="31750" rIns="175281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b="1" kern="1200"/>
            <a:t>Art. 3º Constitucional</a:t>
          </a:r>
        </a:p>
      </dsp:txBody>
      <dsp:txXfrm>
        <a:off x="469605" y="1256193"/>
        <a:ext cx="2252126" cy="2252126"/>
      </dsp:txXfrm>
    </dsp:sp>
    <dsp:sp modelId="{3BCEB8AC-F02B-5E42-BD34-BB09C0BFE44C}">
      <dsp:nvSpPr>
        <dsp:cNvPr id="0" name=""/>
        <dsp:cNvSpPr/>
      </dsp:nvSpPr>
      <dsp:spPr>
        <a:xfrm>
          <a:off x="2551165" y="789762"/>
          <a:ext cx="3184988" cy="3184988"/>
        </a:xfrm>
        <a:prstGeom prst="ellipse">
          <a:avLst/>
        </a:prstGeom>
        <a:solidFill>
          <a:schemeClr val="accent3">
            <a:alpha val="50000"/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5281" tIns="31750" rIns="175281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b="1" kern="1200"/>
            <a:t>Ley General de Educación</a:t>
          </a:r>
        </a:p>
      </dsp:txBody>
      <dsp:txXfrm>
        <a:off x="3017596" y="1256193"/>
        <a:ext cx="2252126" cy="2252126"/>
      </dsp:txXfrm>
    </dsp:sp>
    <dsp:sp modelId="{CD2A202A-50C6-4E04-889B-A2EB53BE7EB1}">
      <dsp:nvSpPr>
        <dsp:cNvPr id="0" name=""/>
        <dsp:cNvSpPr/>
      </dsp:nvSpPr>
      <dsp:spPr>
        <a:xfrm>
          <a:off x="5099156" y="789762"/>
          <a:ext cx="3184988" cy="3184988"/>
        </a:xfrm>
        <a:prstGeom prst="ellipse">
          <a:avLst/>
        </a:prstGeom>
        <a:solidFill>
          <a:schemeClr val="accent3">
            <a:alpha val="50000"/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5281" tIns="31750" rIns="175281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Estrategia Nacional de Atención a la Primera Infancia</a:t>
          </a:r>
        </a:p>
      </dsp:txBody>
      <dsp:txXfrm>
        <a:off x="5565587" y="1256193"/>
        <a:ext cx="2252126" cy="2252126"/>
      </dsp:txXfrm>
    </dsp:sp>
    <dsp:sp modelId="{5990DBCA-E86A-BC4C-8F6E-9F00A5706DC3}">
      <dsp:nvSpPr>
        <dsp:cNvPr id="0" name=""/>
        <dsp:cNvSpPr/>
      </dsp:nvSpPr>
      <dsp:spPr>
        <a:xfrm>
          <a:off x="7647147" y="789762"/>
          <a:ext cx="3184988" cy="3184988"/>
        </a:xfrm>
        <a:prstGeom prst="ellipse">
          <a:avLst/>
        </a:prstGeom>
        <a:solidFill>
          <a:schemeClr val="accent3">
            <a:alpha val="50000"/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5281" tIns="31750" rIns="175281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b="1" kern="1200"/>
            <a:t>Política Nacional de Educación Inicial</a:t>
          </a:r>
        </a:p>
      </dsp:txBody>
      <dsp:txXfrm>
        <a:off x="8113578" y="1256193"/>
        <a:ext cx="2252126" cy="22521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3B482-53B0-B64C-A564-25C58A7E048E}">
      <dsp:nvSpPr>
        <dsp:cNvPr id="0" name=""/>
        <dsp:cNvSpPr/>
      </dsp:nvSpPr>
      <dsp:spPr>
        <a:xfrm>
          <a:off x="2074306" y="242322"/>
          <a:ext cx="4809172" cy="167016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9D556-1185-E642-80B4-CF11AD32A97F}">
      <dsp:nvSpPr>
        <dsp:cNvPr id="0" name=""/>
        <dsp:cNvSpPr/>
      </dsp:nvSpPr>
      <dsp:spPr>
        <a:xfrm>
          <a:off x="4020343" y="4331983"/>
          <a:ext cx="932010" cy="596486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90F1A-81FF-DD48-B59A-50B6119EFA0C}">
      <dsp:nvSpPr>
        <dsp:cNvPr id="0" name=""/>
        <dsp:cNvSpPr/>
      </dsp:nvSpPr>
      <dsp:spPr>
        <a:xfrm>
          <a:off x="-4" y="4809172"/>
          <a:ext cx="8972707" cy="1118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/>
            <a:t>Propósito General: Generar condiciones para la provisión de servicios de calidad que fomenten el desarrollo integral de las niñas y los niños de cero a tres años como parte de la atención integral a la primera infancia.</a:t>
          </a:r>
          <a:endParaRPr lang="es-MX" sz="2000" b="1" kern="1200"/>
        </a:p>
      </dsp:txBody>
      <dsp:txXfrm>
        <a:off x="-4" y="4809172"/>
        <a:ext cx="8972707" cy="1118412"/>
      </dsp:txXfrm>
    </dsp:sp>
    <dsp:sp modelId="{53C7CB3B-8E67-574D-BFE2-23435A072E15}">
      <dsp:nvSpPr>
        <dsp:cNvPr id="0" name=""/>
        <dsp:cNvSpPr/>
      </dsp:nvSpPr>
      <dsp:spPr>
        <a:xfrm>
          <a:off x="3822757" y="2041475"/>
          <a:ext cx="1677618" cy="16776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Propósito 3 : Promover prácticas de crianza + en las Familias</a:t>
          </a:r>
        </a:p>
      </dsp:txBody>
      <dsp:txXfrm>
        <a:off x="4068438" y="2287156"/>
        <a:ext cx="1186256" cy="1186256"/>
      </dsp:txXfrm>
    </dsp:sp>
    <dsp:sp modelId="{78452C71-EC75-0E4A-997A-65210DFD7210}">
      <dsp:nvSpPr>
        <dsp:cNvPr id="0" name=""/>
        <dsp:cNvSpPr/>
      </dsp:nvSpPr>
      <dsp:spPr>
        <a:xfrm>
          <a:off x="2622328" y="782888"/>
          <a:ext cx="1677618" cy="1677618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Propósito 1: Expandir cobertura  con equidad</a:t>
          </a:r>
        </a:p>
      </dsp:txBody>
      <dsp:txXfrm>
        <a:off x="2868009" y="1028569"/>
        <a:ext cx="1186256" cy="1186256"/>
      </dsp:txXfrm>
    </dsp:sp>
    <dsp:sp modelId="{9B49FD02-857B-664A-B745-5B57221CE9D8}">
      <dsp:nvSpPr>
        <dsp:cNvPr id="0" name=""/>
        <dsp:cNvSpPr/>
      </dsp:nvSpPr>
      <dsp:spPr>
        <a:xfrm>
          <a:off x="4337227" y="377277"/>
          <a:ext cx="1677618" cy="1677618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Propósito 2: Mejorar la calidad de los servicios</a:t>
          </a:r>
        </a:p>
      </dsp:txBody>
      <dsp:txXfrm>
        <a:off x="4582908" y="622958"/>
        <a:ext cx="1186256" cy="1186256"/>
      </dsp:txXfrm>
    </dsp:sp>
    <dsp:sp modelId="{D2518080-4EB9-734F-AD5D-4210CF9C986B}">
      <dsp:nvSpPr>
        <dsp:cNvPr id="0" name=""/>
        <dsp:cNvSpPr/>
      </dsp:nvSpPr>
      <dsp:spPr>
        <a:xfrm>
          <a:off x="1876720" y="37280"/>
          <a:ext cx="5219256" cy="417540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6870F-A1A0-694F-B1FF-6FD0BF914E85}">
      <dsp:nvSpPr>
        <dsp:cNvPr id="0" name=""/>
        <dsp:cNvSpPr/>
      </dsp:nvSpPr>
      <dsp:spPr>
        <a:xfrm>
          <a:off x="2162614" y="315"/>
          <a:ext cx="857959" cy="8579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IMSS</a:t>
          </a:r>
        </a:p>
      </dsp:txBody>
      <dsp:txXfrm>
        <a:off x="2288259" y="125960"/>
        <a:ext cx="606669" cy="606669"/>
      </dsp:txXfrm>
    </dsp:sp>
    <dsp:sp modelId="{BE0E53D8-F134-6E4A-8CDA-3A3D3C099DD1}">
      <dsp:nvSpPr>
        <dsp:cNvPr id="0" name=""/>
        <dsp:cNvSpPr/>
      </dsp:nvSpPr>
      <dsp:spPr>
        <a:xfrm rot="1542857">
          <a:off x="3052394" y="561563"/>
          <a:ext cx="228998" cy="289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/>
        </a:p>
      </dsp:txBody>
      <dsp:txXfrm>
        <a:off x="3055796" y="604571"/>
        <a:ext cx="160299" cy="173737"/>
      </dsp:txXfrm>
    </dsp:sp>
    <dsp:sp modelId="{609B1294-D018-764D-8D85-23CA3AB9777A}">
      <dsp:nvSpPr>
        <dsp:cNvPr id="0" name=""/>
        <dsp:cNvSpPr/>
      </dsp:nvSpPr>
      <dsp:spPr>
        <a:xfrm>
          <a:off x="3324892" y="560038"/>
          <a:ext cx="857959" cy="8579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ISSSTE</a:t>
          </a:r>
        </a:p>
      </dsp:txBody>
      <dsp:txXfrm>
        <a:off x="3450537" y="685683"/>
        <a:ext cx="606669" cy="606669"/>
      </dsp:txXfrm>
    </dsp:sp>
    <dsp:sp modelId="{0351FC0F-A658-C646-BCFA-E9FCC8E7D2E0}">
      <dsp:nvSpPr>
        <dsp:cNvPr id="0" name=""/>
        <dsp:cNvSpPr/>
      </dsp:nvSpPr>
      <dsp:spPr>
        <a:xfrm rot="4628571">
          <a:off x="3781460" y="1466762"/>
          <a:ext cx="228998" cy="289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/>
        </a:p>
      </dsp:txBody>
      <dsp:txXfrm>
        <a:off x="3808166" y="1491186"/>
        <a:ext cx="160299" cy="173737"/>
      </dsp:txXfrm>
    </dsp:sp>
    <dsp:sp modelId="{61B8221A-5621-6A42-A654-4135F512BDDF}">
      <dsp:nvSpPr>
        <dsp:cNvPr id="0" name=""/>
        <dsp:cNvSpPr/>
      </dsp:nvSpPr>
      <dsp:spPr>
        <a:xfrm>
          <a:off x="3611951" y="1817726"/>
          <a:ext cx="857959" cy="8579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SEMAR</a:t>
          </a:r>
        </a:p>
      </dsp:txBody>
      <dsp:txXfrm>
        <a:off x="3737596" y="1943371"/>
        <a:ext cx="606669" cy="606669"/>
      </dsp:txXfrm>
    </dsp:sp>
    <dsp:sp modelId="{90AC8A65-876C-BC4F-8125-50A42BFDD5F8}">
      <dsp:nvSpPr>
        <dsp:cNvPr id="0" name=""/>
        <dsp:cNvSpPr/>
      </dsp:nvSpPr>
      <dsp:spPr>
        <a:xfrm rot="7714286">
          <a:off x="3528312" y="2601151"/>
          <a:ext cx="228998" cy="289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/>
        </a:p>
      </dsp:txBody>
      <dsp:txXfrm rot="10800000">
        <a:off x="3584078" y="2632207"/>
        <a:ext cx="160299" cy="173737"/>
      </dsp:txXfrm>
    </dsp:sp>
    <dsp:sp modelId="{BC5D3343-3F9F-9046-86CE-1C6C97B31BE2}">
      <dsp:nvSpPr>
        <dsp:cNvPr id="0" name=""/>
        <dsp:cNvSpPr/>
      </dsp:nvSpPr>
      <dsp:spPr>
        <a:xfrm>
          <a:off x="2807630" y="2826313"/>
          <a:ext cx="857959" cy="8579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SEDENA</a:t>
          </a:r>
        </a:p>
      </dsp:txBody>
      <dsp:txXfrm>
        <a:off x="2933275" y="2951958"/>
        <a:ext cx="606669" cy="606669"/>
      </dsp:txXfrm>
    </dsp:sp>
    <dsp:sp modelId="{12C5809B-AC53-0449-ABEB-3F67EB15687B}">
      <dsp:nvSpPr>
        <dsp:cNvPr id="0" name=""/>
        <dsp:cNvSpPr/>
      </dsp:nvSpPr>
      <dsp:spPr>
        <a:xfrm rot="10800000">
          <a:off x="2483575" y="3110512"/>
          <a:ext cx="228998" cy="289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/>
        </a:p>
      </dsp:txBody>
      <dsp:txXfrm rot="10800000">
        <a:off x="2552274" y="3168424"/>
        <a:ext cx="160299" cy="173737"/>
      </dsp:txXfrm>
    </dsp:sp>
    <dsp:sp modelId="{8320CC39-2878-7E46-A031-435C9E71B77C}">
      <dsp:nvSpPr>
        <dsp:cNvPr id="0" name=""/>
        <dsp:cNvSpPr/>
      </dsp:nvSpPr>
      <dsp:spPr>
        <a:xfrm>
          <a:off x="1517598" y="2826313"/>
          <a:ext cx="857959" cy="85795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CONAFE</a:t>
          </a:r>
        </a:p>
      </dsp:txBody>
      <dsp:txXfrm>
        <a:off x="1643243" y="2951958"/>
        <a:ext cx="606669" cy="606669"/>
      </dsp:txXfrm>
    </dsp:sp>
    <dsp:sp modelId="{10A8B3CF-E5F0-C544-B73F-C1BF8285EBD7}">
      <dsp:nvSpPr>
        <dsp:cNvPr id="0" name=""/>
        <dsp:cNvSpPr/>
      </dsp:nvSpPr>
      <dsp:spPr>
        <a:xfrm rot="13885714">
          <a:off x="1433959" y="2611286"/>
          <a:ext cx="228998" cy="289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/>
        </a:p>
      </dsp:txBody>
      <dsp:txXfrm rot="10800000">
        <a:off x="1489725" y="2696054"/>
        <a:ext cx="160299" cy="173737"/>
      </dsp:txXfrm>
    </dsp:sp>
    <dsp:sp modelId="{601A0F43-438D-6141-BD0C-57AED4431686}">
      <dsp:nvSpPr>
        <dsp:cNvPr id="0" name=""/>
        <dsp:cNvSpPr/>
      </dsp:nvSpPr>
      <dsp:spPr>
        <a:xfrm>
          <a:off x="713277" y="1817726"/>
          <a:ext cx="857959" cy="8579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SNDIF</a:t>
          </a:r>
        </a:p>
      </dsp:txBody>
      <dsp:txXfrm>
        <a:off x="838922" y="1943371"/>
        <a:ext cx="606669" cy="606669"/>
      </dsp:txXfrm>
    </dsp:sp>
    <dsp:sp modelId="{7B9C05C7-3853-824C-AA56-D8EDC3E553BB}">
      <dsp:nvSpPr>
        <dsp:cNvPr id="0" name=""/>
        <dsp:cNvSpPr/>
      </dsp:nvSpPr>
      <dsp:spPr>
        <a:xfrm rot="16971429">
          <a:off x="1169844" y="1479400"/>
          <a:ext cx="228998" cy="289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/>
        </a:p>
      </dsp:txBody>
      <dsp:txXfrm>
        <a:off x="1196550" y="1570800"/>
        <a:ext cx="160299" cy="173737"/>
      </dsp:txXfrm>
    </dsp:sp>
    <dsp:sp modelId="{53A3F98E-F0B5-BD49-B867-BA5C64307EA9}">
      <dsp:nvSpPr>
        <dsp:cNvPr id="0" name=""/>
        <dsp:cNvSpPr/>
      </dsp:nvSpPr>
      <dsp:spPr>
        <a:xfrm>
          <a:off x="1000336" y="560038"/>
          <a:ext cx="857959" cy="8579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SEP</a:t>
          </a:r>
        </a:p>
      </dsp:txBody>
      <dsp:txXfrm>
        <a:off x="1125981" y="685683"/>
        <a:ext cx="606669" cy="606669"/>
      </dsp:txXfrm>
    </dsp:sp>
    <dsp:sp modelId="{160FFF64-839E-E749-82C7-81E4CBCD94C1}">
      <dsp:nvSpPr>
        <dsp:cNvPr id="0" name=""/>
        <dsp:cNvSpPr/>
      </dsp:nvSpPr>
      <dsp:spPr>
        <a:xfrm rot="20057143">
          <a:off x="1890116" y="567187"/>
          <a:ext cx="228998" cy="289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/>
        </a:p>
      </dsp:txBody>
      <dsp:txXfrm>
        <a:off x="1893518" y="640003"/>
        <a:ext cx="160299" cy="173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8D11E-674B-4C1F-8224-A06618AE9728}">
      <dsp:nvSpPr>
        <dsp:cNvPr id="0" name=""/>
        <dsp:cNvSpPr/>
      </dsp:nvSpPr>
      <dsp:spPr>
        <a:xfrm rot="5400000">
          <a:off x="876498" y="1109840"/>
          <a:ext cx="1915075" cy="318664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1F5ED-70C4-42D9-99ED-0CBC503221E1}">
      <dsp:nvSpPr>
        <dsp:cNvPr id="0" name=""/>
        <dsp:cNvSpPr/>
      </dsp:nvSpPr>
      <dsp:spPr>
        <a:xfrm>
          <a:off x="556824" y="2061959"/>
          <a:ext cx="2876918" cy="252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/>
            <a:t>Protección </a:t>
          </a:r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/>
            <a:t>Provisión </a:t>
          </a:r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/>
            <a:t>Cuidado</a:t>
          </a:r>
        </a:p>
      </dsp:txBody>
      <dsp:txXfrm>
        <a:off x="556824" y="2061959"/>
        <a:ext cx="2876918" cy="2521787"/>
      </dsp:txXfrm>
    </dsp:sp>
    <dsp:sp modelId="{1056E522-F97B-4280-A43E-3516AFA0B338}">
      <dsp:nvSpPr>
        <dsp:cNvPr id="0" name=""/>
        <dsp:cNvSpPr/>
      </dsp:nvSpPr>
      <dsp:spPr>
        <a:xfrm>
          <a:off x="2890927" y="875236"/>
          <a:ext cx="542814" cy="542814"/>
        </a:xfrm>
        <a:prstGeom prst="triangle">
          <a:avLst>
            <a:gd name="adj" fmla="val 10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427ED-3A67-499E-BC9D-5D0DE7FC76A0}">
      <dsp:nvSpPr>
        <dsp:cNvPr id="0" name=""/>
        <dsp:cNvSpPr/>
      </dsp:nvSpPr>
      <dsp:spPr>
        <a:xfrm rot="5400000">
          <a:off x="4398407" y="238340"/>
          <a:ext cx="1915075" cy="318664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72CCA-6FB7-4600-BB93-53CAF009B072}">
      <dsp:nvSpPr>
        <dsp:cNvPr id="0" name=""/>
        <dsp:cNvSpPr/>
      </dsp:nvSpPr>
      <dsp:spPr>
        <a:xfrm>
          <a:off x="4078734" y="1190459"/>
          <a:ext cx="2876918" cy="252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/>
            <a:t>Aprendizaje </a:t>
          </a:r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/>
            <a:t>Bienestar</a:t>
          </a:r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/>
            <a:t>Participación </a:t>
          </a:r>
        </a:p>
      </dsp:txBody>
      <dsp:txXfrm>
        <a:off x="4078734" y="1190459"/>
        <a:ext cx="2876918" cy="2521787"/>
      </dsp:txXfrm>
    </dsp:sp>
    <dsp:sp modelId="{657FB3F6-897E-49CE-92A0-80292277D10A}">
      <dsp:nvSpPr>
        <dsp:cNvPr id="0" name=""/>
        <dsp:cNvSpPr/>
      </dsp:nvSpPr>
      <dsp:spPr>
        <a:xfrm>
          <a:off x="6412837" y="3736"/>
          <a:ext cx="542814" cy="542814"/>
        </a:xfrm>
        <a:prstGeom prst="triangle">
          <a:avLst>
            <a:gd name="adj" fmla="val 10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662FF-DA25-4B8F-BF11-CAE733BBD91C}">
      <dsp:nvSpPr>
        <dsp:cNvPr id="0" name=""/>
        <dsp:cNvSpPr/>
      </dsp:nvSpPr>
      <dsp:spPr>
        <a:xfrm rot="5400000">
          <a:off x="7920317" y="-633159"/>
          <a:ext cx="1915075" cy="318664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6C09F-2017-40FA-AA7F-7D3A469C8ABA}">
      <dsp:nvSpPr>
        <dsp:cNvPr id="0" name=""/>
        <dsp:cNvSpPr/>
      </dsp:nvSpPr>
      <dsp:spPr>
        <a:xfrm>
          <a:off x="7600644" y="318959"/>
          <a:ext cx="2876918" cy="252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300" kern="1200" dirty="0"/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Mejores prácticas</a:t>
          </a:r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Evidencia </a:t>
          </a:r>
        </a:p>
      </dsp:txBody>
      <dsp:txXfrm>
        <a:off x="7600644" y="318959"/>
        <a:ext cx="2876918" cy="2521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98830">
              <a:defRPr/>
            </a:pPr>
            <a:fld id="{5AB95E1F-0E16-9041-B7F2-F780B1DFE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45DF4CF-A770-BD4E-B50A-BE5992FA63A5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5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979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0746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3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914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8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1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14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7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  <a:br>
              <a:rPr lang="es-ES"/>
            </a:br>
            <a:r>
              <a:rPr lang="es-ES"/>
              <a:t>LOREM IPSUM</a:t>
            </a:r>
            <a:endParaRPr lang="es-MX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6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7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  <a:br>
              <a:rPr lang="es-ES"/>
            </a:br>
            <a:r>
              <a:rPr lang="es-ES"/>
              <a:t>LOREM IPSUM</a:t>
            </a:r>
            <a:endParaRPr lang="es-MX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6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3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3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90" y="365127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/>
              <a:t>HAGA CLICK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1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100" b="0" i="0">
                <a:latin typeface="Montserrat Medium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latin typeface="Montserrat Medium" pitchFamily="2" charset="77"/>
              </a:defRPr>
            </a:lvl1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2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3775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1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0778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0449" y="2633150"/>
            <a:ext cx="5751109" cy="495013"/>
          </a:xfrm>
        </p:spPr>
        <p:txBody>
          <a:bodyPr lIns="0" tIns="0" rIns="0" bIns="0"/>
          <a:lstStyle>
            <a:lvl1pPr>
              <a:defRPr sz="3200" b="1" i="0">
                <a:solidFill>
                  <a:srgbClr val="CDA878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0261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0" y="6021920"/>
            <a:ext cx="12192000" cy="836083"/>
            <a:chOff x="0" y="4515763"/>
            <a:chExt cx="9144000" cy="627737"/>
          </a:xfrm>
        </p:grpSpPr>
        <p:sp>
          <p:nvSpPr>
            <p:cNvPr id="4" name="Rectangle 3"/>
            <p:cNvSpPr/>
            <p:nvPr/>
          </p:nvSpPr>
          <p:spPr>
            <a:xfrm>
              <a:off x="0" y="4515763"/>
              <a:ext cx="9144000" cy="627737"/>
            </a:xfrm>
            <a:prstGeom prst="rect">
              <a:avLst/>
            </a:prstGeom>
            <a:solidFill>
              <a:srgbClr val="110E67"/>
            </a:solidFill>
            <a:ln>
              <a:solidFill>
                <a:srgbClr val="110E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67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086" y="4738821"/>
              <a:ext cx="1588063" cy="174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3762375" y="4673094"/>
              <a:ext cx="5105400" cy="285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en-GB" sz="1867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Advancing Early Childhood Development: from Science to Scale</a:t>
              </a:r>
              <a:endParaRPr lang="en-US" sz="1867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73" y="5361"/>
            <a:ext cx="12192000" cy="1108075"/>
          </a:xfrm>
        </p:spPr>
        <p:txBody>
          <a:bodyPr>
            <a:normAutofit/>
          </a:bodyPr>
          <a:lstStyle>
            <a:lvl1pPr>
              <a:defRPr sz="4800" b="1" cap="none">
                <a:latin typeface="Times"/>
                <a:cs typeface="Time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93D1C-0CD1-4C39-8290-EBD3BE40E29C}" type="datetimeFigureOut">
              <a:rPr lang="en-US" altLang="en-US"/>
              <a:pPr>
                <a:defRPr/>
              </a:pPr>
              <a:t>9/21/22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CAA7D-74D0-4130-88A7-017636276FF0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999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8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lang="fr-CH" sz="6000" b="0" kern="1200" dirty="0" smtClean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CH" dirty="0">
                <a:latin typeface="Arial" charset="0"/>
                <a:ea typeface="Arial" charset="0"/>
                <a:cs typeface="Arial" charset="0"/>
              </a:rPr>
              <a:t>Click to </a:t>
            </a:r>
            <a:r>
              <a:rPr lang="fr-CH" dirty="0" err="1">
                <a:latin typeface="Arial" charset="0"/>
                <a:ea typeface="Arial" charset="0"/>
                <a:cs typeface="Arial" charset="0"/>
              </a:rPr>
              <a:t>edit</a:t>
            </a:r>
            <a:r>
              <a:rPr lang="fr-CH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dirty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Master </a:t>
            </a:r>
            <a:r>
              <a:rPr lang="fr-CH" dirty="0" err="1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r>
              <a:rPr lang="fr-CH" dirty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5922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fr-CH" sz="4800" kern="1200" dirty="0" smtClean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CH" dirty="0">
                <a:latin typeface="Arial" charset="0"/>
                <a:ea typeface="Arial" charset="0"/>
                <a:cs typeface="Arial" charset="0"/>
              </a:rPr>
              <a:t>Click to </a:t>
            </a:r>
            <a:r>
              <a:rPr lang="fr-CH" dirty="0" err="1">
                <a:latin typeface="Arial" charset="0"/>
                <a:ea typeface="Arial" charset="0"/>
                <a:cs typeface="Arial" charset="0"/>
              </a:rPr>
              <a:t>edit</a:t>
            </a:r>
            <a:r>
              <a:rPr lang="fr-CH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dirty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Master </a:t>
            </a:r>
            <a:r>
              <a:rPr lang="fr-CH" dirty="0" err="1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r>
              <a:rPr lang="fr-CH" dirty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 style</a:t>
            </a:r>
            <a:endParaRPr lang="en-US" dirty="0">
              <a:solidFill>
                <a:srgbClr val="2899F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690EE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690EE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690EE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690EE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690EE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741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790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9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62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88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7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144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83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6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86A96AA-8478-2146-B25B-AD2E1988584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56306C9-9015-2443-9079-7DD3ECAFD5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09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3280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8982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206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4104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4943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826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1961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23281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8917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8139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2758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186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8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52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67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74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4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2439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05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03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30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07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30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5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76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8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581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587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533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727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7275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7578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769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1285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0638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668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6211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3113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D0A5AD0-8D87-576C-4C2F-C2A839E4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DECFB2C-B719-3E3E-1C54-86E460E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7C658CD-3AC0-6B7D-00D0-156FDF80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E9225-ED97-4B16-9D40-D5004FE52AD6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181235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664AF22-60E0-436B-10AA-14351431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E252D62-937F-B45C-7122-8D2A19AE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343C19A-78C5-8D68-8D4C-079F3CD9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85B3D-2BFA-4F22-AD76-5A22E13ED5B7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506193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14E5842-1FED-C32C-7E4B-FC7B5871E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2D0336D-D950-3D0A-9D06-BD37F6C5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3F71ACF-F51F-AF1A-A65D-848D80CB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7CECA-851C-4253-98D9-B01D9CDB96DE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92606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74852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9D18D47-62C2-5269-A497-B470D976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4356FB48-7609-CC01-9D58-BBF3C789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4FCB1E1-A130-22E6-0494-B86B47BF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25C96-16E6-4D85-9711-AF993CDE5E1F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7335615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7CED8580-6FAB-960F-944A-B70B20CE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29F9C408-AA6C-E41E-8642-DC2E432A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C785936-FEEE-DCAE-2E10-2D9520DE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34B58-CB18-4EA8-A2B9-D6F1B7813A40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3524335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9986612-8EE8-D592-9D45-4E78C443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98C420C-FF8B-B170-BD45-249A2DC67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5CAC936B-0A66-4617-25E1-EA9857CF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F8704-16FA-48E9-86C4-E69606C2FBEC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6113087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52478D45-8DB6-2BAB-F7F2-0E5332954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CEFB04C-57E8-29D9-0E20-94DC691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4C368951-445D-7018-08B4-6B340BBB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11AF9-A5BD-4523-BD48-F8F8E4302090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128131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A695C10-C101-D095-E684-47603D06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F4A725CD-83C7-06E0-0E56-155FB6F0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6EDBFCF-0B05-92E6-DEF9-39668763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95DAA-9001-4083-97C9-3961E47422AC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0623489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5C999D11-A1FF-EBE1-5227-54581EA2B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01AC589-59CA-5853-3C49-77A33A38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70650F23-D82F-3BC4-5385-D0D4792E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D3867-10AF-4F48-93D2-87BE78F58DA8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554795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CD4D990-D3AB-8703-87EA-9B646010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72C5837-316E-FEA0-E6C5-28BD3B2F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143E9CD-4375-2C4F-D87E-655AAE27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25CD9-9186-47E6-A420-33E3F419C88C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028560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24425E5-6ED6-CD8C-98EC-D5743852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41A08FA-B556-D58C-CA93-AB433809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634F26-68EA-D770-025C-88637994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F65E1-BB41-4921-8286-587EB027C817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83744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045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9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38564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815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071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17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178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244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611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64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513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8730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5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55730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2845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076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796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3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52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1" r:id="rId12"/>
    <p:sldLayoutId id="2147483702" r:id="rId13"/>
    <p:sldLayoutId id="2147483669" r:id="rId14"/>
    <p:sldLayoutId id="2147483649" r:id="rId15"/>
    <p:sldLayoutId id="2147483651" r:id="rId16"/>
    <p:sldLayoutId id="2147483664" r:id="rId17"/>
    <p:sldLayoutId id="2147483653" r:id="rId18"/>
    <p:sldLayoutId id="2147483654" r:id="rId19"/>
    <p:sldLayoutId id="2147483703" r:id="rId20"/>
    <p:sldLayoutId id="2147483704" r:id="rId21"/>
    <p:sldLayoutId id="214748370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>
                <a:latin typeface="Arial" charset="0"/>
                <a:ea typeface="Arial" charset="0"/>
                <a:cs typeface="Arial" charset="0"/>
              </a:rPr>
              <a:t>Click to </a:t>
            </a:r>
            <a:r>
              <a:rPr lang="fr-CH" dirty="0" err="1">
                <a:latin typeface="Arial" charset="0"/>
                <a:ea typeface="Arial" charset="0"/>
                <a:cs typeface="Arial" charset="0"/>
              </a:rPr>
              <a:t>edit</a:t>
            </a:r>
            <a:r>
              <a:rPr lang="fr-CH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dirty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Master </a:t>
            </a:r>
            <a:r>
              <a:rPr lang="fr-CH" dirty="0" err="1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r>
              <a:rPr lang="fr-CH" dirty="0">
                <a:solidFill>
                  <a:srgbClr val="2899FC"/>
                </a:solidFill>
                <a:latin typeface="Arial" charset="0"/>
                <a:ea typeface="Arial" charset="0"/>
                <a:cs typeface="Arial" charset="0"/>
              </a:rPr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83569" y="26301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sz="2400" dirty="0"/>
          </a:p>
        </p:txBody>
      </p:sp>
      <p:sp>
        <p:nvSpPr>
          <p:cNvPr id="8" name="Rectángulo 7"/>
          <p:cNvSpPr/>
          <p:nvPr userDrawn="1"/>
        </p:nvSpPr>
        <p:spPr>
          <a:xfrm flipH="1">
            <a:off x="0" y="-9865"/>
            <a:ext cx="9186928" cy="1301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0" name="Rectángulo 9"/>
          <p:cNvSpPr/>
          <p:nvPr userDrawn="1"/>
        </p:nvSpPr>
        <p:spPr>
          <a:xfrm flipH="1">
            <a:off x="3005071" y="-7213"/>
            <a:ext cx="9186928" cy="127509"/>
          </a:xfrm>
          <a:prstGeom prst="rect">
            <a:avLst/>
          </a:prstGeom>
          <a:solidFill>
            <a:srgbClr val="289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1" name="Rectángulo 10"/>
          <p:cNvSpPr/>
          <p:nvPr userDrawn="1"/>
        </p:nvSpPr>
        <p:spPr>
          <a:xfrm flipH="1">
            <a:off x="0" y="6709546"/>
            <a:ext cx="12192000" cy="148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</p:spTree>
    <p:extLst>
      <p:ext uri="{BB962C8B-B14F-4D97-AF65-F5344CB8AC3E}">
        <p14:creationId xmlns:p14="http://schemas.microsoft.com/office/powerpoint/2010/main" val="137362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fr-CH" sz="4400" kern="1200" dirty="0" smtClean="0">
          <a:solidFill>
            <a:srgbClr val="2899FC"/>
          </a:solidFill>
          <a:latin typeface="Arial" charset="0"/>
          <a:ea typeface="+mj-ea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2690E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690E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690E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690E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690E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49E4F-4F8F-40AA-8FC7-6C91B8FF4302}" type="datetimeFigureOut">
              <a:rPr lang="es-AR" smtClean="0"/>
              <a:t>21/9/22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A349-3DD0-4757-8168-FFBBB83F3B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438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C4F8E-D756-2345-85F6-9734F1394506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36267-651D-2A44-AD2D-37C144AD1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E1417-9CB8-44CB-8174-927BE369ABD7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CD664-D537-48C5-8D9E-7476DAFA7C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90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>
            <a:extLst>
              <a:ext uri="{FF2B5EF4-FFF2-40B4-BE49-F238E27FC236}">
                <a16:creationId xmlns:a16="http://schemas.microsoft.com/office/drawing/2014/main" id="{D8C03A08-B5E2-1DB5-1481-17C341DE89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3" name="2 Marcador de texto">
            <a:extLst>
              <a:ext uri="{FF2B5EF4-FFF2-40B4-BE49-F238E27FC236}">
                <a16:creationId xmlns:a16="http://schemas.microsoft.com/office/drawing/2014/main" id="{BE4006BE-3222-95D1-34DB-0330FE7ED1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9EA26C6-3838-FBAB-4291-9E6D14FB9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DB7A064-C12E-58F1-7979-FB5321141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8CEC647-AE41-A93B-7BE9-276F60F97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D6E5C8D-0C59-4362-BCB2-31BF5872CCFF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3426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21/09/22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695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ED51F-0A5D-2C47-9045-0F68947A1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050" y="1631317"/>
            <a:ext cx="9696893" cy="132556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 </a:t>
            </a:r>
            <a:r>
              <a:rPr lang="es-ES_tradnl"/>
              <a:t>Políticas Educativas </a:t>
            </a:r>
            <a:r>
              <a:rPr lang="es-ES_tradnl" dirty="0"/>
              <a:t>a favor de la Primera Infancia, un marco normativo que garantiza derechos.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723206-B0B9-5D49-8DDC-5F6752312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19" y="3154262"/>
            <a:ext cx="11549147" cy="2172748"/>
          </a:xfrm>
        </p:spPr>
        <p:txBody>
          <a:bodyPr>
            <a:normAutofit fontScale="25000" lnSpcReduction="20000"/>
          </a:bodyPr>
          <a:lstStyle/>
          <a:p>
            <a:endParaRPr lang="es-ES_tradnl" sz="13500" dirty="0"/>
          </a:p>
          <a:p>
            <a:r>
              <a:rPr lang="es-ES_tradnl" sz="14400" dirty="0"/>
              <a:t>Educación Inicial</a:t>
            </a:r>
          </a:p>
          <a:p>
            <a:endParaRPr lang="es-ES_tradnl" sz="3200" dirty="0"/>
          </a:p>
          <a:p>
            <a:endParaRPr lang="es-ES_tradnl" sz="3200" dirty="0"/>
          </a:p>
          <a:p>
            <a:endParaRPr lang="es-ES_tradnl" sz="3200" dirty="0"/>
          </a:p>
          <a:p>
            <a:pPr algn="r"/>
            <a:endParaRPr lang="es-ES_tradnl" sz="8000" dirty="0"/>
          </a:p>
          <a:p>
            <a:pPr algn="r"/>
            <a:endParaRPr lang="es-ES_tradnl" sz="8000" dirty="0"/>
          </a:p>
          <a:p>
            <a:pPr algn="r"/>
            <a:r>
              <a:rPr lang="es-ES_tradnl" sz="8000" dirty="0"/>
              <a:t>septiembre 2022</a:t>
            </a:r>
          </a:p>
        </p:txBody>
      </p:sp>
    </p:spTree>
    <p:extLst>
      <p:ext uri="{BB962C8B-B14F-4D97-AF65-F5344CB8AC3E}">
        <p14:creationId xmlns:p14="http://schemas.microsoft.com/office/powerpoint/2010/main" val="4502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B7CBE-154C-664E-A1BD-5BFE91EE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/>
              <a:t>Ley General  de Educación</a:t>
            </a:r>
            <a:br>
              <a:rPr lang="es-ES_tradnl"/>
            </a:br>
            <a:r>
              <a:rPr lang="es-ES_tradnl" sz="3880"/>
              <a:t>La función de la Nueva Escuela Mexicana</a:t>
            </a:r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03E99D-2E89-B64A-8F52-9A26FB3DE8D7}"/>
              </a:ext>
            </a:extLst>
          </p:cNvPr>
          <p:cNvSpPr txBox="1"/>
          <p:nvPr/>
        </p:nvSpPr>
        <p:spPr>
          <a:xfrm>
            <a:off x="723979" y="1651157"/>
            <a:ext cx="1675778" cy="363818"/>
          </a:xfrm>
          <a:prstGeom prst="rect">
            <a:avLst/>
          </a:prstGeom>
          <a:solidFill>
            <a:srgbClr val="B38E5D"/>
          </a:solidFill>
          <a:ln w="28575">
            <a:solidFill>
              <a:srgbClr val="B38E5D"/>
            </a:solidFill>
          </a:ln>
        </p:spPr>
        <p:txBody>
          <a:bodyPr wrap="square" rtlCol="0">
            <a:spAutoFit/>
          </a:bodyPr>
          <a:lstStyle/>
          <a:p>
            <a:r>
              <a:rPr lang="es-MX" sz="1764" b="1">
                <a:solidFill>
                  <a:schemeClr val="bg1"/>
                </a:solidFill>
                <a:latin typeface="Montserrat" panose="00000500000000000000" pitchFamily="2" charset="0"/>
              </a:rPr>
              <a:t>Artículo 38</a:t>
            </a:r>
            <a:endParaRPr lang="es-MX" sz="1764" b="1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5355ED-57C2-6E4E-A5A4-05C514BB92C2}"/>
              </a:ext>
            </a:extLst>
          </p:cNvPr>
          <p:cNvSpPr txBox="1"/>
          <p:nvPr/>
        </p:nvSpPr>
        <p:spPr>
          <a:xfrm>
            <a:off x="1439383" y="1950503"/>
            <a:ext cx="9914418" cy="635302"/>
          </a:xfrm>
          <a:prstGeom prst="rect">
            <a:avLst/>
          </a:prstGeom>
          <a:solidFill>
            <a:schemeClr val="bg1"/>
          </a:solidFill>
          <a:ln w="28575">
            <a:solidFill>
              <a:srgbClr val="B38E5D"/>
            </a:solidFill>
          </a:ln>
        </p:spPr>
        <p:txBody>
          <a:bodyPr wrap="square" rtlCol="0">
            <a:spAutoFit/>
          </a:bodyPr>
          <a:lstStyle/>
          <a:p>
            <a:r>
              <a:rPr lang="es-MX" sz="1764">
                <a:solidFill>
                  <a:srgbClr val="000000"/>
                </a:solidFill>
                <a:latin typeface="Montserrat" panose="00000500000000000000" pitchFamily="2" charset="0"/>
              </a:rPr>
              <a:t>En educación inicial, </a:t>
            </a:r>
            <a:r>
              <a:rPr lang="es-MX" sz="1764" b="1">
                <a:solidFill>
                  <a:srgbClr val="000000"/>
                </a:solidFill>
                <a:latin typeface="Montserrat" panose="00000500000000000000" pitchFamily="2" charset="0"/>
              </a:rPr>
              <a:t>el Estado</a:t>
            </a:r>
            <a:r>
              <a:rPr lang="es-MX" sz="1764">
                <a:solidFill>
                  <a:srgbClr val="000000"/>
                </a:solidFill>
                <a:latin typeface="Montserrat" panose="00000500000000000000" pitchFamily="2" charset="0"/>
              </a:rPr>
              <a:t>, de </a:t>
            </a:r>
            <a:r>
              <a:rPr lang="es-MX" sz="1764" b="1">
                <a:solidFill>
                  <a:srgbClr val="000000"/>
                </a:solidFill>
                <a:latin typeface="Montserrat" panose="00000500000000000000" pitchFamily="2" charset="0"/>
              </a:rPr>
              <a:t>manera progresiva</a:t>
            </a:r>
            <a:r>
              <a:rPr lang="es-MX" sz="1764">
                <a:solidFill>
                  <a:srgbClr val="000000"/>
                </a:solidFill>
                <a:latin typeface="Montserrat" panose="00000500000000000000" pitchFamily="2" charset="0"/>
              </a:rPr>
              <a:t>, </a:t>
            </a:r>
            <a:r>
              <a:rPr lang="es-MX" sz="1764" b="1">
                <a:solidFill>
                  <a:srgbClr val="000000"/>
                </a:solidFill>
                <a:latin typeface="Montserrat" panose="00000500000000000000" pitchFamily="2" charset="0"/>
              </a:rPr>
              <a:t>generará las condiciones para la prestación universal de ese servicio. </a:t>
            </a:r>
            <a:endParaRPr lang="es-MX" sz="1764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D4DC1F-48DE-1A4A-8857-F10A9840E5C0}"/>
              </a:ext>
            </a:extLst>
          </p:cNvPr>
          <p:cNvSpPr txBox="1"/>
          <p:nvPr/>
        </p:nvSpPr>
        <p:spPr>
          <a:xfrm>
            <a:off x="1439382" y="3008655"/>
            <a:ext cx="9914418" cy="1992725"/>
          </a:xfrm>
          <a:prstGeom prst="rect">
            <a:avLst/>
          </a:prstGeom>
          <a:solidFill>
            <a:schemeClr val="bg1"/>
          </a:solidFill>
          <a:ln w="28575">
            <a:solidFill>
              <a:srgbClr val="B38E5D"/>
            </a:solidFill>
          </a:ln>
        </p:spPr>
        <p:txBody>
          <a:bodyPr wrap="square" rtlCol="0">
            <a:spAutoFit/>
          </a:bodyPr>
          <a:lstStyle/>
          <a:p>
            <a:r>
              <a:rPr lang="es-MX" sz="1764">
                <a:solidFill>
                  <a:srgbClr val="000000"/>
                </a:solidFill>
                <a:latin typeface="Montserrat" panose="00000500000000000000" pitchFamily="2" charset="0"/>
              </a:rPr>
              <a:t>Las autoridades educativas fomentarán una </a:t>
            </a:r>
            <a:r>
              <a:rPr lang="es-MX" sz="1764" b="1">
                <a:solidFill>
                  <a:srgbClr val="000000"/>
                </a:solidFill>
                <a:latin typeface="Montserrat" panose="00000500000000000000" pitchFamily="2" charset="0"/>
              </a:rPr>
              <a:t>cultura a favor de la educación inicial </a:t>
            </a:r>
            <a:r>
              <a:rPr lang="es-MX" sz="1764">
                <a:solidFill>
                  <a:srgbClr val="000000"/>
                </a:solidFill>
                <a:latin typeface="Montserrat" panose="00000500000000000000" pitchFamily="2" charset="0"/>
              </a:rPr>
              <a:t>con base en programas, campañas, estrategias y acciones de difusión y orientación, con el apoyo de los sectores social y privado, organizaciones de la sociedad civil y organismos internacionales. Para tal efecto, promoverán diversas opciones educativas para ser impartidas, como las desarrolladas en el seno de las familias y a nivel comunitario, en las cuales se proporcionará orientación psicopedagógica y serán apoyadas por las instituciones encargadas de la protección y defensa de la niñez.</a:t>
            </a:r>
            <a:endParaRPr lang="es-MX" sz="1764"/>
          </a:p>
        </p:txBody>
      </p:sp>
    </p:spTree>
    <p:extLst>
      <p:ext uri="{BB962C8B-B14F-4D97-AF65-F5344CB8AC3E}">
        <p14:creationId xmlns:p14="http://schemas.microsoft.com/office/powerpoint/2010/main" val="3174703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34"/>
            <a:ext cx="5316279" cy="1320180"/>
          </a:xfrm>
          <a:solidFill>
            <a:srgbClr val="6E152E"/>
          </a:solidFill>
        </p:spPr>
        <p:txBody>
          <a:bodyPr anchor="ctr">
            <a:noAutofit/>
          </a:bodyPr>
          <a:lstStyle/>
          <a:p>
            <a:br>
              <a:rPr lang="es-MX" sz="2800" spc="-11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>
                <a:solidFill>
                  <a:schemeClr val="bg1"/>
                </a:solidFill>
              </a:rPr>
              <a:t>Educación Inicial</a:t>
            </a:r>
            <a:br>
              <a:rPr lang="es-MX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C9089C-D85E-2C49-A4A9-2CE2292056D3}"/>
              </a:ext>
            </a:extLst>
          </p:cNvPr>
          <p:cNvSpPr txBox="1"/>
          <p:nvPr/>
        </p:nvSpPr>
        <p:spPr>
          <a:xfrm>
            <a:off x="4504765" y="1891447"/>
            <a:ext cx="715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9A0F0FA3-0456-AC44-9231-F21BC10DACC2}"/>
              </a:ext>
            </a:extLst>
          </p:cNvPr>
          <p:cNvSpPr txBox="1">
            <a:spLocks/>
          </p:cNvSpPr>
          <p:nvPr/>
        </p:nvSpPr>
        <p:spPr>
          <a:xfrm>
            <a:off x="838200" y="19141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>
                <a:solidFill>
                  <a:schemeClr val="tx1"/>
                </a:solidFill>
                <a:latin typeface="Montserrat"/>
              </a:rPr>
              <a:t>"En México, la educación inicial es el primer nivel educativo del tipo básico y está dirigida a niñas y niños de cero a tres años y sus familias, independientemente del prestador del servicio, denominación, modalidad de atención, o tipo de sostenimiento. </a:t>
            </a:r>
            <a:endParaRPr lang="es-CL" sz="2400">
              <a:solidFill>
                <a:schemeClr val="tx1"/>
              </a:solidFill>
            </a:endParaRPr>
          </a:p>
          <a:p>
            <a:r>
              <a:rPr lang="es-CL" sz="2400" dirty="0">
                <a:solidFill>
                  <a:schemeClr val="tx1"/>
                </a:solidFill>
                <a:latin typeface="Montserrat"/>
              </a:rPr>
              <a:t>En este nivel educativo, se reconoce a las niñas y los niños como sujetos de derechos y aprendices competentes; priorizando el rol del sostenimiento afectivo y la crianza compartida entre agentes educativos, familia y adultos responsables."</a:t>
            </a:r>
            <a:endParaRPr lang="es-CL" sz="2400" dirty="0">
              <a:solidFill>
                <a:schemeClr val="tx1"/>
              </a:solidFill>
            </a:endParaRPr>
          </a:p>
          <a:p>
            <a:endParaRPr lang="es-CL" sz="2400">
              <a:solidFill>
                <a:schemeClr val="tx1"/>
              </a:solidFill>
            </a:endParaRPr>
          </a:p>
          <a:p>
            <a:pPr algn="ctr"/>
            <a:r>
              <a:rPr lang="es-CL" sz="2400" dirty="0">
                <a:solidFill>
                  <a:schemeClr val="tx1"/>
                </a:solidFill>
                <a:latin typeface="Montserrat"/>
              </a:rPr>
              <a:t>Política Nacional de Educación Inicial</a:t>
            </a:r>
          </a:p>
          <a:p>
            <a:pPr algn="ctr"/>
            <a:r>
              <a:rPr lang="es-CL" sz="2400" dirty="0">
                <a:solidFill>
                  <a:schemeClr val="tx1"/>
                </a:solidFill>
                <a:latin typeface="Montserrat"/>
              </a:rPr>
              <a:t>Educación y cuidados son inseparables.</a:t>
            </a:r>
          </a:p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5278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B47845E8-95E2-504F-A708-FB903DACEA4A}"/>
              </a:ext>
            </a:extLst>
          </p:cNvPr>
          <p:cNvSpPr/>
          <p:nvPr/>
        </p:nvSpPr>
        <p:spPr>
          <a:xfrm>
            <a:off x="4830815" y="2128312"/>
            <a:ext cx="2956994" cy="27989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B38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28564" y="2787910"/>
            <a:ext cx="3161497" cy="1545663"/>
          </a:xfrm>
          <a:prstGeom prst="rect">
            <a:avLst/>
          </a:prstGeom>
        </p:spPr>
        <p:txBody>
          <a:bodyPr vert="horz" wrap="square" lIns="0" tIns="6715" rIns="0" bIns="0" rtlCol="0" anchor="t">
            <a:spAutoFit/>
          </a:bodyPr>
          <a:lstStyle/>
          <a:p>
            <a:pPr marL="5040" algn="ctr">
              <a:spcBef>
                <a:spcPts val="53"/>
              </a:spcBef>
            </a:pPr>
            <a:r>
              <a:rPr lang="es-ES" sz="2500">
                <a:solidFill>
                  <a:srgbClr val="B38E5D"/>
                </a:solidFill>
                <a:latin typeface="Montserrat"/>
                <a:cs typeface="Verdana"/>
              </a:rPr>
              <a:t>Objetivos </a:t>
            </a:r>
            <a:br>
              <a:rPr lang="es-ES" sz="2500">
                <a:latin typeface="Montserrat" pitchFamily="2" charset="77"/>
                <a:cs typeface="Verdana"/>
              </a:rPr>
            </a:br>
            <a:r>
              <a:rPr lang="es-ES" sz="2500">
                <a:solidFill>
                  <a:srgbClr val="B38E5D"/>
                </a:solidFill>
                <a:latin typeface="Montserrat"/>
                <a:cs typeface="Verdana"/>
              </a:rPr>
              <a:t>de la </a:t>
            </a:r>
            <a:br>
              <a:rPr lang="es-ES" sz="2500">
                <a:solidFill>
                  <a:srgbClr val="B38E5D"/>
                </a:solidFill>
                <a:latin typeface="Montserrat"/>
                <a:cs typeface="Verdana"/>
              </a:rPr>
            </a:br>
            <a:r>
              <a:rPr lang="es-ES" sz="2500">
                <a:solidFill>
                  <a:srgbClr val="B38E5D"/>
                </a:solidFill>
                <a:latin typeface="Montserrat"/>
                <a:cs typeface="Verdana"/>
              </a:rPr>
              <a:t>Educación </a:t>
            </a:r>
            <a:br>
              <a:rPr lang="es-ES" sz="2500">
                <a:solidFill>
                  <a:srgbClr val="B38E5D"/>
                </a:solidFill>
                <a:latin typeface="Montserrat"/>
                <a:cs typeface="Verdana"/>
              </a:rPr>
            </a:br>
            <a:r>
              <a:rPr lang="es-ES" sz="2500">
                <a:solidFill>
                  <a:srgbClr val="B38E5D"/>
                </a:solidFill>
                <a:latin typeface="Montserrat"/>
                <a:cs typeface="Verdana"/>
              </a:rPr>
              <a:t>Inicial</a:t>
            </a: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85421163-213B-B845-9F0B-55903D0593CA}"/>
              </a:ext>
            </a:extLst>
          </p:cNvPr>
          <p:cNvSpPr txBox="1">
            <a:spLocks/>
          </p:cNvSpPr>
          <p:nvPr/>
        </p:nvSpPr>
        <p:spPr>
          <a:xfrm>
            <a:off x="2895141" y="789001"/>
            <a:ext cx="2404477" cy="745444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>
                <a:solidFill>
                  <a:srgbClr val="950000"/>
                </a:solidFill>
                <a:latin typeface="+mn-lt"/>
              </a:rPr>
              <a:t>Generar condiciones para el acompañamiento afectivo y social de la crianza.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8BD95E4-D2BC-5B4B-99CE-4273495D76FF}"/>
              </a:ext>
            </a:extLst>
          </p:cNvPr>
          <p:cNvSpPr txBox="1">
            <a:spLocks/>
          </p:cNvSpPr>
          <p:nvPr/>
        </p:nvSpPr>
        <p:spPr>
          <a:xfrm>
            <a:off x="7179122" y="650219"/>
            <a:ext cx="3285165" cy="1237887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>
                <a:solidFill>
                  <a:srgbClr val="950000"/>
                </a:solidFill>
                <a:latin typeface="+mn-lt"/>
              </a:rPr>
              <a:t>Acompañar a las familias en la observación y el conocimiento de las necesidades de sus niños y en el enriquecimiento de las prácticas de crianza.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3DB40ED6-07BE-684B-B00F-894AA8205531}"/>
              </a:ext>
            </a:extLst>
          </p:cNvPr>
          <p:cNvSpPr txBox="1">
            <a:spLocks/>
          </p:cNvSpPr>
          <p:nvPr/>
        </p:nvSpPr>
        <p:spPr>
          <a:xfrm>
            <a:off x="8447260" y="2306770"/>
            <a:ext cx="3168947" cy="991666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>
                <a:solidFill>
                  <a:srgbClr val="950000"/>
                </a:solidFill>
                <a:latin typeface="+mn-lt"/>
              </a:rPr>
              <a:t>Valorar los universos culturales y enriquecer las experiencias culturales de todos los niños del nacimiento a los 3 años y sus familias.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0E136CF-6FA9-1747-84B0-834E4950E3F3}"/>
              </a:ext>
            </a:extLst>
          </p:cNvPr>
          <p:cNvSpPr txBox="1">
            <a:spLocks/>
          </p:cNvSpPr>
          <p:nvPr/>
        </p:nvSpPr>
        <p:spPr>
          <a:xfrm>
            <a:off x="8397688" y="4133623"/>
            <a:ext cx="2784649" cy="745444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>
                <a:solidFill>
                  <a:srgbClr val="950000"/>
                </a:solidFill>
                <a:latin typeface="+mn-lt"/>
              </a:rPr>
              <a:t>Promover variados ambientes de aprendizaje, ligados al juego y a las experiencias artísticas.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C7CF91CC-41FB-1A49-8267-891CFCED6E14}"/>
              </a:ext>
            </a:extLst>
          </p:cNvPr>
          <p:cNvSpPr txBox="1">
            <a:spLocks/>
          </p:cNvSpPr>
          <p:nvPr/>
        </p:nvSpPr>
        <p:spPr>
          <a:xfrm>
            <a:off x="578918" y="4011475"/>
            <a:ext cx="3658084" cy="745444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>
                <a:solidFill>
                  <a:srgbClr val="950000"/>
                </a:solidFill>
                <a:latin typeface="+mn-lt"/>
              </a:rPr>
              <a:t>Contribuir al fortalecimiento de mejores condiciones de alimentación para los niños del nacimiento a los 3 años.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67C0E0C2-3346-0F4B-9170-9A9C5BF1C464}"/>
              </a:ext>
            </a:extLst>
          </p:cNvPr>
          <p:cNvSpPr txBox="1">
            <a:spLocks/>
          </p:cNvSpPr>
          <p:nvPr/>
        </p:nvSpPr>
        <p:spPr>
          <a:xfrm>
            <a:off x="3139006" y="5513946"/>
            <a:ext cx="2593376" cy="745444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>
                <a:solidFill>
                  <a:srgbClr val="950000"/>
                </a:solidFill>
                <a:latin typeface="+mn-lt"/>
              </a:rPr>
              <a:t>Producir un acercamiento a la lectura y a los libros desde los primeros días de vida. 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5520EB8B-0813-3E4A-B784-6E88DC7DCC29}"/>
              </a:ext>
            </a:extLst>
          </p:cNvPr>
          <p:cNvSpPr txBox="1">
            <a:spLocks/>
          </p:cNvSpPr>
          <p:nvPr/>
        </p:nvSpPr>
        <p:spPr>
          <a:xfrm>
            <a:off x="1051990" y="2306770"/>
            <a:ext cx="3168947" cy="991666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>
                <a:solidFill>
                  <a:srgbClr val="950000"/>
                </a:solidFill>
                <a:latin typeface="+mn-lt"/>
              </a:rPr>
              <a:t>Dar visibilidad a los derechos de los niños del nacimiento a los 3 años en todos los planos y trabajar para su cumplimiento. 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2C2FBB67-A89B-9741-8573-7125D4D3EC4B}"/>
              </a:ext>
            </a:extLst>
          </p:cNvPr>
          <p:cNvSpPr txBox="1">
            <a:spLocks/>
          </p:cNvSpPr>
          <p:nvPr/>
        </p:nvSpPr>
        <p:spPr>
          <a:xfrm>
            <a:off x="7054994" y="5407883"/>
            <a:ext cx="2593376" cy="991666"/>
          </a:xfrm>
          <a:prstGeom prst="rect">
            <a:avLst/>
          </a:prstGeom>
          <a:solidFill>
            <a:schemeClr val="bg1"/>
          </a:solidFill>
          <a:ln w="28575">
            <a:solidFill>
              <a:srgbClr val="375D3C"/>
            </a:solidFill>
            <a:prstDash val="sysDot"/>
          </a:ln>
        </p:spPr>
        <p:txBody>
          <a:bodyPr vert="horz" wrap="square" lIns="0" tIns="6715" rIns="0" bIns="0" rtlCol="0" anchor="ctr">
            <a:spAutoFit/>
          </a:bodyPr>
          <a:lstStyle>
            <a:lvl1pPr>
              <a:defRPr sz="3647" b="1" i="0">
                <a:solidFill>
                  <a:srgbClr val="CDA878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5595" algn="ctr" defTabSz="806409">
              <a:spcBef>
                <a:spcPts val="53"/>
              </a:spcBef>
            </a:pPr>
            <a:r>
              <a:rPr lang="es-AR" sz="1600" kern="0">
                <a:solidFill>
                  <a:srgbClr val="950000"/>
                </a:solidFill>
                <a:latin typeface="+mn-lt"/>
                <a:cs typeface="Verdana"/>
              </a:rPr>
              <a:t>Estimular las experiencias del  lenguaje. Considerando la diversidad de las lenguas maternas.</a:t>
            </a:r>
            <a:endParaRPr lang="es-ES" sz="1000" kern="0">
              <a:solidFill>
                <a:srgbClr val="950000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08893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36"/>
            <a:ext cx="5316279" cy="947956"/>
          </a:xfrm>
          <a:solidFill>
            <a:srgbClr val="6E152E"/>
          </a:solidFill>
        </p:spPr>
        <p:txBody>
          <a:bodyPr anchor="ctr">
            <a:noAutofit/>
          </a:bodyPr>
          <a:lstStyle/>
          <a:p>
            <a:br>
              <a:rPr lang="es-MX" sz="2800" spc="-11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 spc="-11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 Rectores</a:t>
            </a:r>
            <a:br>
              <a:rPr lang="es-MX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C9089C-D85E-2C49-A4A9-2CE2292056D3}"/>
              </a:ext>
            </a:extLst>
          </p:cNvPr>
          <p:cNvSpPr txBox="1"/>
          <p:nvPr/>
        </p:nvSpPr>
        <p:spPr>
          <a:xfrm>
            <a:off x="4504765" y="1891447"/>
            <a:ext cx="715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9A0F0FA3-0456-AC44-9231-F21BC10DACC2}"/>
              </a:ext>
            </a:extLst>
          </p:cNvPr>
          <p:cNvSpPr txBox="1">
            <a:spLocks/>
          </p:cNvSpPr>
          <p:nvPr/>
        </p:nvSpPr>
        <p:spPr>
          <a:xfrm>
            <a:off x="838200" y="19141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F21C53-2B8A-4B6E-8E22-52C8D234FBDA}"/>
              </a:ext>
            </a:extLst>
          </p:cNvPr>
          <p:cNvSpPr txBox="1"/>
          <p:nvPr/>
        </p:nvSpPr>
        <p:spPr>
          <a:xfrm>
            <a:off x="83891" y="60944"/>
            <a:ext cx="11660696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r>
              <a:rPr lang="es-MX"/>
              <a:t>1</a:t>
            </a:r>
            <a:r>
              <a:rPr lang="es-MX" sz="2000"/>
              <a:t>.     Las niñas y niños son aprendices, capaces de pensar, opinar, sentir y decidir, con base en la evolución de sus facultades y las experiencias que se les brinden.</a:t>
            </a:r>
          </a:p>
          <a:p>
            <a:r>
              <a:rPr lang="es-MX" sz="2000"/>
              <a:t>2.     Las niñas y los niños son sujetos de derechos y es responsabilidad de los adultos generar las oportunidades para que puedan avanzar en el descubrimiento y exploración de su potencial, brindándoles seguridad y confianza.</a:t>
            </a:r>
          </a:p>
          <a:p>
            <a:r>
              <a:rPr lang="es-MX" sz="2000"/>
              <a:t>3.     Las niñas y los niños aprenden esencialmente a través del juego, por lo que debe garantizárseles experiencias en ese sentido que contribuyan a una progresiva adquisición de autonomía, alimenten su capacidad creadora y favorezcan su aprendizaje, bienestar y libertad y felicidad.</a:t>
            </a:r>
          </a:p>
          <a:p>
            <a:r>
              <a:rPr lang="es-MX" sz="2000"/>
              <a:t>4.     Las niñas y los niños requieren recibir servicios educativos de calidad, que garanticen la seguridad, protección, provisión, participación y aprendizaje infantil, cuidando que el entorno y las personas a cargo cuenten con las bases metodológicas, teóricas, normativas y operativas para la correcta implementación del servicio educativo.</a:t>
            </a:r>
          </a:p>
          <a:p>
            <a:r>
              <a:rPr lang="es-MX" sz="2000"/>
              <a:t>5.     Las madres y padres de familia o tutores requieren recibir orientación y enriquecer sus prácticas de crianza a fin de alimentar las experiencias de aprendizaje de las niñas y niños a través de ofrecerles cuidados afectivos, atención a sus necesidades básicas y acercamiento a la cultura.</a:t>
            </a:r>
          </a:p>
        </p:txBody>
      </p:sp>
    </p:spTree>
    <p:extLst>
      <p:ext uri="{BB962C8B-B14F-4D97-AF65-F5344CB8AC3E}">
        <p14:creationId xmlns:p14="http://schemas.microsoft.com/office/powerpoint/2010/main" val="117625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MX" sz="5400"/>
              <a:t>Concepto de niña/o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MX" sz="2200" dirty="0"/>
              <a:t>Poseen diversas  capacidades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MX" sz="2200" dirty="0"/>
              <a:t> Son  aprendices capaces desde su nacimiento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MX" sz="2200" dirty="0"/>
              <a:t>Son ciudadanos con derechos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MX" sz="2000" dirty="0">
                <a:latin typeface="Aharoni" pitchFamily="2" charset="-79"/>
                <a:cs typeface="Aharoni" pitchFamily="2" charset="-79"/>
              </a:rPr>
              <a:t>Actualmente se reconoce que los niños son sujetos de derechos y no objetos de cuidado.</a:t>
            </a:r>
            <a:endParaRPr lang="es-ES_tradnl" sz="2000" dirty="0">
              <a:latin typeface="Aharoni" pitchFamily="2" charset="-79"/>
              <a:cs typeface="Aharoni" pitchFamily="2" charset="-79"/>
            </a:endParaRPr>
          </a:p>
          <a:p>
            <a:pPr marL="0" indent="0">
              <a:buNone/>
            </a:pPr>
            <a:endParaRPr lang="es-MX" sz="2200" dirty="0"/>
          </a:p>
          <a:p>
            <a:pPr marL="0" indent="0">
              <a:buNone/>
            </a:pPr>
            <a:endParaRPr lang="es-MX" sz="2200" dirty="0"/>
          </a:p>
        </p:txBody>
      </p:sp>
      <p:pic>
        <p:nvPicPr>
          <p:cNvPr id="5" name="Imagen 4" descr="Imagen que contiene interior, tabla, pequeño, joven&#10;&#10;Descripción generada automáticamente">
            <a:extLst>
              <a:ext uri="{FF2B5EF4-FFF2-40B4-BE49-F238E27FC236}">
                <a16:creationId xmlns:a16="http://schemas.microsoft.com/office/drawing/2014/main" id="{8032F001-7164-1DB0-F539-E7981654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6" r="2767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885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9247"/>
            <a:ext cx="5316279" cy="1075765"/>
          </a:xfrm>
          <a:solidFill>
            <a:srgbClr val="6E152E"/>
          </a:solidFill>
        </p:spPr>
        <p:txBody>
          <a:bodyPr anchor="ctr">
            <a:noAutofit/>
          </a:bodyPr>
          <a:lstStyle/>
          <a:p>
            <a:br>
              <a:rPr lang="es-MX" sz="2800" spc="-11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>
                <a:solidFill>
                  <a:schemeClr val="bg1"/>
                </a:solidFill>
              </a:rPr>
              <a:t>Modalidades</a:t>
            </a:r>
            <a:br>
              <a:rPr lang="es-MX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C9089C-D85E-2C49-A4A9-2CE2292056D3}"/>
              </a:ext>
            </a:extLst>
          </p:cNvPr>
          <p:cNvSpPr txBox="1"/>
          <p:nvPr/>
        </p:nvSpPr>
        <p:spPr>
          <a:xfrm>
            <a:off x="4504765" y="1891447"/>
            <a:ext cx="715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2886DDC-06F6-CA4D-9BD5-A3F157D0C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015310"/>
              </p:ext>
            </p:extLst>
          </p:nvPr>
        </p:nvGraphicFramePr>
        <p:xfrm>
          <a:off x="432224" y="2036389"/>
          <a:ext cx="11327551" cy="419833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758503">
                  <a:extLst>
                    <a:ext uri="{9D8B030D-6E8A-4147-A177-3AD203B41FA5}">
                      <a16:colId xmlns:a16="http://schemas.microsoft.com/office/drawing/2014/main" val="1804923248"/>
                    </a:ext>
                  </a:extLst>
                </a:gridCol>
                <a:gridCol w="4424238">
                  <a:extLst>
                    <a:ext uri="{9D8B030D-6E8A-4147-A177-3AD203B41FA5}">
                      <a16:colId xmlns:a16="http://schemas.microsoft.com/office/drawing/2014/main" val="1095742596"/>
                    </a:ext>
                  </a:extLst>
                </a:gridCol>
                <a:gridCol w="5144810">
                  <a:extLst>
                    <a:ext uri="{9D8B030D-6E8A-4147-A177-3AD203B41FA5}">
                      <a16:colId xmlns:a16="http://schemas.microsoft.com/office/drawing/2014/main" val="695257764"/>
                    </a:ext>
                  </a:extLst>
                </a:gridCol>
              </a:tblGrid>
              <a:tr h="448902">
                <a:tc>
                  <a:txBody>
                    <a:bodyPr/>
                    <a:lstStyle/>
                    <a:p>
                      <a:pPr algn="l"/>
                      <a:r>
                        <a:rPr lang="es-419" sz="1300">
                          <a:effectLst/>
                        </a:rPr>
                        <a:t> 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>
                    <a:solidFill>
                      <a:srgbClr val="6E15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>
                          <a:effectLst/>
                        </a:rPr>
                        <a:t>Centros de educación y cuidado</a:t>
                      </a:r>
                      <a:endParaRPr lang="es-CL" sz="1400">
                        <a:effectLst/>
                      </a:endParaRPr>
                    </a:p>
                    <a:p>
                      <a:pPr algn="ctr"/>
                      <a:r>
                        <a:rPr lang="es-ES" sz="1300">
                          <a:effectLst/>
                        </a:rPr>
                        <a:t>(Modalidad escolarizada)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>
                    <a:solidFill>
                      <a:srgbClr val="6E15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>
                          <a:effectLst/>
                        </a:rPr>
                        <a:t>Esquemas flexibles</a:t>
                      </a:r>
                      <a:endParaRPr lang="es-CL" sz="1400">
                        <a:effectLst/>
                      </a:endParaRPr>
                    </a:p>
                    <a:p>
                      <a:pPr algn="ctr"/>
                      <a:r>
                        <a:rPr lang="es-ES" sz="1300">
                          <a:effectLst/>
                        </a:rPr>
                        <a:t>(Modalidad no escolarizada)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>
                    <a:solidFill>
                      <a:srgbClr val="6E15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519870"/>
                  </a:ext>
                </a:extLst>
              </a:tr>
              <a:tr h="853649">
                <a:tc>
                  <a:txBody>
                    <a:bodyPr/>
                    <a:lstStyle/>
                    <a:p>
                      <a:pPr algn="l"/>
                      <a:r>
                        <a:rPr lang="es-ES" sz="1300">
                          <a:effectLst/>
                        </a:rPr>
                        <a:t>Objetivos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Brindar atención (educación y cuidado) a las niñas y los niños desde los 43 días de su nacimiento y hasta los tres años. </a:t>
                      </a:r>
                      <a:r>
                        <a:rPr lang="es-ES" sz="1300">
                          <a:effectLst/>
                        </a:rPr>
                        <a:t>Favorecer su desarrollo integral y garantizar sus derechos.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Desde el embarazo, acompañar a las familias en la crianza de las niñas y los niños para fortalecer su desarrollo integral y garantizar sus derechos. 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extLst>
                  <a:ext uri="{0D108BD9-81ED-4DB2-BD59-A6C34878D82A}">
                    <a16:rowId xmlns:a16="http://schemas.microsoft.com/office/drawing/2014/main" val="3231414038"/>
                  </a:ext>
                </a:extLst>
              </a:tr>
              <a:tr h="448902">
                <a:tc>
                  <a:txBody>
                    <a:bodyPr/>
                    <a:lstStyle/>
                    <a:p>
                      <a:pPr algn="l"/>
                      <a:r>
                        <a:rPr lang="es-ES" sz="1300">
                          <a:effectLst/>
                        </a:rPr>
                        <a:t>Beneficiarios directos o principales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300">
                          <a:effectLst/>
                        </a:rPr>
                        <a:t>Niñas y niños.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300">
                          <a:effectLst/>
                        </a:rPr>
                        <a:t>Familias.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extLst>
                  <a:ext uri="{0D108BD9-81ED-4DB2-BD59-A6C34878D82A}">
                    <a16:rowId xmlns:a16="http://schemas.microsoft.com/office/drawing/2014/main" val="1342812676"/>
                  </a:ext>
                </a:extLst>
              </a:tr>
              <a:tr h="246528">
                <a:tc>
                  <a:txBody>
                    <a:bodyPr/>
                    <a:lstStyle/>
                    <a:p>
                      <a:pPr algn="l"/>
                      <a:r>
                        <a:rPr lang="es-ES" sz="1300">
                          <a:effectLst/>
                        </a:rPr>
                        <a:t>Otros beneficiarios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300">
                          <a:effectLst/>
                        </a:rPr>
                        <a:t>Familias.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300">
                          <a:effectLst/>
                        </a:rPr>
                        <a:t>Niñas y niños, comunidad.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extLst>
                  <a:ext uri="{0D108BD9-81ED-4DB2-BD59-A6C34878D82A}">
                    <a16:rowId xmlns:a16="http://schemas.microsoft.com/office/drawing/2014/main" val="1855626943"/>
                  </a:ext>
                </a:extLst>
              </a:tr>
              <a:tr h="448902">
                <a:tc>
                  <a:txBody>
                    <a:bodyPr/>
                    <a:lstStyle/>
                    <a:p>
                      <a:pPr algn="l"/>
                      <a:r>
                        <a:rPr lang="es-ES" sz="1300">
                          <a:effectLst/>
                        </a:rPr>
                        <a:t>Agentes educativos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Personal con función de educador, asistentes.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1300">
                          <a:effectLst/>
                        </a:rPr>
                        <a:t>Personal con función de promotor educativo, educador, voluntariado, enfermería.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extLst>
                  <a:ext uri="{0D108BD9-81ED-4DB2-BD59-A6C34878D82A}">
                    <a16:rowId xmlns:a16="http://schemas.microsoft.com/office/drawing/2014/main" val="3532764714"/>
                  </a:ext>
                </a:extLst>
              </a:tr>
              <a:tr h="651275">
                <a:tc>
                  <a:txBody>
                    <a:bodyPr/>
                    <a:lstStyle/>
                    <a:p>
                      <a:pPr algn="l"/>
                      <a:r>
                        <a:rPr lang="es-ES" sz="1300">
                          <a:effectLst/>
                        </a:rPr>
                        <a:t>Horarios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Determinados. Las jornadas en general duran más de tres horas.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Se acuerdan junto con el grupo de madres, padres, embarazadas y personas cuidadoras. </a:t>
                      </a:r>
                      <a:r>
                        <a:rPr lang="es-AR" sz="1300">
                          <a:effectLst/>
                        </a:rPr>
                        <a:t>Las jornadas en general duran menos de tres horas.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extLst>
                  <a:ext uri="{0D108BD9-81ED-4DB2-BD59-A6C34878D82A}">
                    <a16:rowId xmlns:a16="http://schemas.microsoft.com/office/drawing/2014/main" val="3505598169"/>
                  </a:ext>
                </a:extLst>
              </a:tr>
              <a:tr h="448902">
                <a:tc>
                  <a:txBody>
                    <a:bodyPr/>
                    <a:lstStyle/>
                    <a:p>
                      <a:pPr algn="l"/>
                      <a:r>
                        <a:rPr lang="es-ES" sz="1300">
                          <a:effectLst/>
                        </a:rPr>
                        <a:t>Frecuencia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300">
                          <a:effectLst/>
                        </a:rPr>
                        <a:t>Diaria.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Variable. Se define con madres, padres, embarazadas y personas cuidadoras.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extLst>
                  <a:ext uri="{0D108BD9-81ED-4DB2-BD59-A6C34878D82A}">
                    <a16:rowId xmlns:a16="http://schemas.microsoft.com/office/drawing/2014/main" val="2600491111"/>
                  </a:ext>
                </a:extLst>
              </a:tr>
              <a:tr h="651275">
                <a:tc>
                  <a:txBody>
                    <a:bodyPr/>
                    <a:lstStyle/>
                    <a:p>
                      <a:pPr algn="l"/>
                      <a:r>
                        <a:rPr lang="es-ES" sz="1300">
                          <a:effectLst/>
                        </a:rPr>
                        <a:t>Espacios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Espacio físico habilitado para la actividad educativa. Puede ser propio, arrendado, cedido, adaptado, entre otros.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419" sz="1300">
                          <a:effectLst/>
                        </a:rPr>
                        <a:t>Los espacios se buscan en la comunidad u hogar y tienen otros usos: aulas y espacios educativos, salones en clínicas de salud, hogares, espacios al aire libre, entre otros.</a:t>
                      </a:r>
                      <a:endParaRPr lang="es-CL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789" marR="82789" marT="0" marB="0"/>
                </a:tc>
                <a:extLst>
                  <a:ext uri="{0D108BD9-81ED-4DB2-BD59-A6C34878D82A}">
                    <a16:rowId xmlns:a16="http://schemas.microsoft.com/office/drawing/2014/main" val="202507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079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99247"/>
            <a:ext cx="3920836" cy="1075765"/>
          </a:xfrm>
          <a:solidFill>
            <a:srgbClr val="6E152E"/>
          </a:solidFill>
        </p:spPr>
        <p:txBody>
          <a:bodyPr anchor="ctr">
            <a:noAutofit/>
          </a:bodyPr>
          <a:lstStyle/>
          <a:p>
            <a:br>
              <a:rPr lang="es-MX" sz="2800" spc="-11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>
                <a:solidFill>
                  <a:schemeClr val="bg1"/>
                </a:solidFill>
              </a:rPr>
              <a:t>Propósitos</a:t>
            </a:r>
            <a:br>
              <a:rPr lang="es-MX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C9089C-D85E-2C49-A4A9-2CE2292056D3}"/>
              </a:ext>
            </a:extLst>
          </p:cNvPr>
          <p:cNvSpPr txBox="1"/>
          <p:nvPr/>
        </p:nvSpPr>
        <p:spPr>
          <a:xfrm>
            <a:off x="4504765" y="1891447"/>
            <a:ext cx="715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D3878D2-5B95-D345-944D-3E1A48663B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023269"/>
              </p:ext>
            </p:extLst>
          </p:nvPr>
        </p:nvGraphicFramePr>
        <p:xfrm>
          <a:off x="2253673" y="574480"/>
          <a:ext cx="8972698" cy="596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550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721" y="289133"/>
            <a:ext cx="5316279" cy="1075765"/>
          </a:xfrm>
          <a:solidFill>
            <a:srgbClr val="6E152E"/>
          </a:solidFill>
        </p:spPr>
        <p:txBody>
          <a:bodyPr anchor="ctr">
            <a:noAutofit/>
          </a:bodyPr>
          <a:lstStyle/>
          <a:p>
            <a:br>
              <a:rPr lang="es-MX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 dirty="0">
                <a:solidFill>
                  <a:schemeClr val="bg1"/>
                </a:solidFill>
              </a:rPr>
              <a:t>Propósito 1</a:t>
            </a:r>
            <a:b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C9089C-D85E-2C49-A4A9-2CE2292056D3}"/>
              </a:ext>
            </a:extLst>
          </p:cNvPr>
          <p:cNvSpPr txBox="1"/>
          <p:nvPr/>
        </p:nvSpPr>
        <p:spPr>
          <a:xfrm>
            <a:off x="4504765" y="1891447"/>
            <a:ext cx="715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phic 5" descr="Bar graph with upward trend with solid fill">
            <a:extLst>
              <a:ext uri="{FF2B5EF4-FFF2-40B4-BE49-F238E27FC236}">
                <a16:creationId xmlns:a16="http://schemas.microsoft.com/office/drawing/2014/main" id="{FC2763D9-5ABD-CA4E-B69A-3A4E70CE4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2100" y="281236"/>
            <a:ext cx="914400" cy="914400"/>
          </a:xfrm>
          <a:prstGeom prst="rect">
            <a:avLst/>
          </a:prstGeom>
        </p:spPr>
      </p:pic>
      <p:graphicFrame>
        <p:nvGraphicFramePr>
          <p:cNvPr id="9" name="Tabla 4">
            <a:extLst>
              <a:ext uri="{FF2B5EF4-FFF2-40B4-BE49-F238E27FC236}">
                <a16:creationId xmlns:a16="http://schemas.microsoft.com/office/drawing/2014/main" id="{49194298-BEE1-F041-9E16-752866400504}"/>
              </a:ext>
            </a:extLst>
          </p:cNvPr>
          <p:cNvGraphicFramePr>
            <a:graphicFrameLocks/>
          </p:cNvGraphicFramePr>
          <p:nvPr/>
        </p:nvGraphicFramePr>
        <p:xfrm>
          <a:off x="644056" y="2373634"/>
          <a:ext cx="10927830" cy="3466334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3665894">
                  <a:extLst>
                    <a:ext uri="{9D8B030D-6E8A-4147-A177-3AD203B41FA5}">
                      <a16:colId xmlns:a16="http://schemas.microsoft.com/office/drawing/2014/main" val="4207200157"/>
                    </a:ext>
                  </a:extLst>
                </a:gridCol>
                <a:gridCol w="3563803">
                  <a:extLst>
                    <a:ext uri="{9D8B030D-6E8A-4147-A177-3AD203B41FA5}">
                      <a16:colId xmlns:a16="http://schemas.microsoft.com/office/drawing/2014/main" val="3079356525"/>
                    </a:ext>
                  </a:extLst>
                </a:gridCol>
                <a:gridCol w="3698133">
                  <a:extLst>
                    <a:ext uri="{9D8B030D-6E8A-4147-A177-3AD203B41FA5}">
                      <a16:colId xmlns:a16="http://schemas.microsoft.com/office/drawing/2014/main" val="2590946699"/>
                    </a:ext>
                  </a:extLst>
                </a:gridCol>
              </a:tblGrid>
              <a:tr h="94395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PROPÓSITO</a:t>
                      </a: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ESTRATEGIA</a:t>
                      </a: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LÍNEAS DE ACCIÓN</a:t>
                      </a: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02600"/>
                  </a:ext>
                </a:extLst>
              </a:tr>
              <a:tr h="94395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18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Expandir la cobertura de los servicios de educación inicial, dando prioridad a niñas y niños en condición de vulnerabilidad y en riesgo de exclusión</a:t>
                      </a:r>
                      <a:endParaRPr lang="es-CL" sz="18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L" sz="18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1.1 </a:t>
                      </a:r>
                      <a:r>
                        <a:rPr lang="es-CL" sz="1800" u="none" strike="noStrike" cap="none" spc="0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Expandir la cobertura </a:t>
                      </a:r>
                      <a:r>
                        <a:rPr lang="es-CL" sz="18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de los servicios de educación inicial, dando prioridad a niñas y niños en condición de </a:t>
                      </a:r>
                      <a:r>
                        <a:rPr lang="es-CL" sz="1800" u="none" strike="noStrike" cap="none" spc="0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vulnerabilidad y en riesgo de exclusión</a:t>
                      </a:r>
                      <a:endParaRPr lang="es-CL" sz="1800" b="0" i="0" u="none" strike="noStrike" cap="none" spc="0" dirty="0">
                        <a:solidFill>
                          <a:srgbClr val="6E152E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1.1.1 Focalización en NN más vulnerables / prioritarios</a:t>
                      </a:r>
                      <a:endParaRPr lang="es-CL" sz="1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58382"/>
                  </a:ext>
                </a:extLst>
              </a:tr>
              <a:tr h="63446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u="none" strike="noStrike" cap="none" spc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1.1.2 Ampliación de cobertura</a:t>
                      </a:r>
                      <a:endParaRPr lang="es-CL" sz="1800" b="0" i="0" u="none" strike="noStrike" cap="none" spc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735049"/>
                  </a:ext>
                </a:extLst>
              </a:tr>
              <a:tr h="94395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1.1.3 Acceso equitativo en términos de calidad.</a:t>
                      </a:r>
                      <a:endParaRPr lang="es-CL" sz="1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08323" marR="0" marT="30949" marB="2321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745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497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0448" y="6252159"/>
            <a:ext cx="12401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 MT"/>
                <a:cs typeface="Arial MT"/>
              </a:rPr>
              <a:t>5</a:t>
            </a:r>
            <a:r>
              <a:rPr sz="1050" spc="265" dirty="0"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0ADEE"/>
                </a:solidFill>
                <a:latin typeface="Arial MT"/>
                <a:cs typeface="Arial MT"/>
              </a:rPr>
              <a:t>|</a:t>
            </a:r>
            <a:r>
              <a:rPr sz="1050" spc="265" dirty="0">
                <a:solidFill>
                  <a:srgbClr val="00ADEE"/>
                </a:solidFill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La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EI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México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9214" y="638936"/>
            <a:ext cx="4698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00ADEE"/>
                </a:solidFill>
              </a:rPr>
              <a:t>Principales</a:t>
            </a:r>
            <a:r>
              <a:rPr sz="3600" spc="-50" dirty="0">
                <a:solidFill>
                  <a:srgbClr val="00ADEE"/>
                </a:solidFill>
              </a:rPr>
              <a:t> </a:t>
            </a:r>
            <a:r>
              <a:rPr sz="3600" spc="-15" dirty="0">
                <a:solidFill>
                  <a:srgbClr val="00ADEE"/>
                </a:solidFill>
              </a:rPr>
              <a:t>Hallazgos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389331" y="1461642"/>
            <a:ext cx="6653530" cy="3927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299720" algn="l"/>
              </a:tabLst>
            </a:pPr>
            <a:r>
              <a:rPr sz="1600" spc="-5" dirty="0">
                <a:latin typeface="Arial MT"/>
                <a:cs typeface="Arial MT"/>
              </a:rPr>
              <a:t>En México, </a:t>
            </a:r>
            <a:r>
              <a:rPr sz="1600" b="1" spc="-5" dirty="0">
                <a:latin typeface="Arial"/>
                <a:cs typeface="Arial"/>
              </a:rPr>
              <a:t>ocho </a:t>
            </a:r>
            <a:r>
              <a:rPr sz="1600" spc="-5" dirty="0">
                <a:latin typeface="Arial MT"/>
                <a:cs typeface="Arial MT"/>
              </a:rPr>
              <a:t>de cada </a:t>
            </a:r>
            <a:r>
              <a:rPr sz="1600" b="1" spc="-5" dirty="0">
                <a:latin typeface="Arial"/>
                <a:cs typeface="Arial"/>
              </a:rPr>
              <a:t>diez </a:t>
            </a:r>
            <a:r>
              <a:rPr sz="1600" spc="-5" dirty="0">
                <a:latin typeface="Arial MT"/>
                <a:cs typeface="Arial MT"/>
              </a:rPr>
              <a:t>niñas y niños de entre </a:t>
            </a:r>
            <a:r>
              <a:rPr sz="1600" dirty="0">
                <a:latin typeface="Arial MT"/>
                <a:cs typeface="Arial MT"/>
              </a:rPr>
              <a:t>cero </a:t>
            </a:r>
            <a:r>
              <a:rPr sz="1600" spc="-5" dirty="0">
                <a:latin typeface="Arial MT"/>
                <a:cs typeface="Arial MT"/>
              </a:rPr>
              <a:t>y </a:t>
            </a:r>
            <a:r>
              <a:rPr sz="1600" dirty="0">
                <a:latin typeface="Arial MT"/>
                <a:cs typeface="Arial MT"/>
              </a:rPr>
              <a:t>tres años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 edad no tendría accceso a programas o servicio de educación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inicial </a:t>
            </a:r>
            <a:r>
              <a:rPr sz="1600" b="1" spc="-10" dirty="0">
                <a:latin typeface="Arial"/>
                <a:cs typeface="Arial"/>
              </a:rPr>
              <a:t>(incluyendo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servicios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estatales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y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municipales).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 MT"/>
              <a:buChar char="•"/>
            </a:pPr>
            <a:endParaRPr sz="1650">
              <a:latin typeface="Arial"/>
              <a:cs typeface="Arial"/>
            </a:endParaRPr>
          </a:p>
          <a:p>
            <a:pPr marL="299085" marR="5715" indent="-287020" algn="just">
              <a:lnSpc>
                <a:spcPct val="100000"/>
              </a:lnSpc>
              <a:buFont typeface="Arial MT"/>
              <a:buChar char="•"/>
              <a:tabLst>
                <a:tab pos="299720" algn="l"/>
              </a:tabLst>
            </a:pPr>
            <a:r>
              <a:rPr sz="1600" b="1" spc="-5" dirty="0">
                <a:latin typeface="Arial"/>
                <a:cs typeface="Arial"/>
              </a:rPr>
              <a:t>El lugar </a:t>
            </a:r>
            <a:r>
              <a:rPr sz="1600" b="1" dirty="0">
                <a:latin typeface="Arial"/>
                <a:cs typeface="Arial"/>
              </a:rPr>
              <a:t>en </a:t>
            </a:r>
            <a:r>
              <a:rPr sz="1600" b="1" spc="-10" dirty="0">
                <a:latin typeface="Arial"/>
                <a:cs typeface="Arial"/>
              </a:rPr>
              <a:t>que </a:t>
            </a:r>
            <a:r>
              <a:rPr sz="1600" b="1" spc="-5" dirty="0">
                <a:latin typeface="Arial"/>
                <a:cs typeface="Arial"/>
              </a:rPr>
              <a:t>resides cuenta mucho</a:t>
            </a:r>
            <a:r>
              <a:rPr sz="1600" spc="-5" dirty="0">
                <a:latin typeface="Arial MT"/>
                <a:cs typeface="Arial MT"/>
              </a:rPr>
              <a:t>: brecha mayor en Jalisco,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Tabasco,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Nayarit, Baja California, </a:t>
            </a:r>
            <a:r>
              <a:rPr sz="1600" spc="-20" dirty="0">
                <a:latin typeface="Arial MT"/>
                <a:cs typeface="Arial MT"/>
              </a:rPr>
              <a:t>Tamaulipas,</a:t>
            </a:r>
            <a:r>
              <a:rPr sz="1600" spc="4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EDOMEX, Guanajuato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y </a:t>
            </a:r>
            <a:r>
              <a:rPr sz="1600" dirty="0">
                <a:latin typeface="Arial MT"/>
                <a:cs typeface="Arial MT"/>
              </a:rPr>
              <a:t>Morelos. </a:t>
            </a:r>
            <a:r>
              <a:rPr sz="1600" spc="-5" dirty="0">
                <a:latin typeface="Arial MT"/>
                <a:cs typeface="Arial MT"/>
              </a:rPr>
              <a:t>Brecha menor en Chihuahua, </a:t>
            </a:r>
            <a:r>
              <a:rPr sz="1600" spc="-10" dirty="0">
                <a:latin typeface="Arial MT"/>
                <a:cs typeface="Arial MT"/>
              </a:rPr>
              <a:t>Sinaloa, </a:t>
            </a:r>
            <a:r>
              <a:rPr sz="1600" spc="-5" dirty="0">
                <a:latin typeface="Arial MT"/>
                <a:cs typeface="Arial MT"/>
              </a:rPr>
              <a:t>Aguascalientes y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Chiapas.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 MT"/>
              <a:buChar char="•"/>
            </a:pPr>
            <a:endParaRPr sz="1650">
              <a:latin typeface="Arial MT"/>
              <a:cs typeface="Arial MT"/>
            </a:endParaRPr>
          </a:p>
          <a:p>
            <a:pPr marL="299085" marR="6985" indent="-287020" algn="just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sz="1600" spc="-5" dirty="0">
                <a:latin typeface="Arial MT"/>
                <a:cs typeface="Arial MT"/>
              </a:rPr>
              <a:t>Existen </a:t>
            </a:r>
            <a:r>
              <a:rPr sz="1600" b="1" spc="-5" dirty="0">
                <a:latin typeface="Arial"/>
                <a:cs typeface="Arial"/>
              </a:rPr>
              <a:t>problemas de coordinación entre órdenes de Gobierno</a:t>
            </a:r>
            <a:r>
              <a:rPr sz="1600" spc="-5" dirty="0">
                <a:latin typeface="Arial MT"/>
                <a:cs typeface="Arial MT"/>
              </a:rPr>
              <a:t>,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incluyendo una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falta de coordinación en </a:t>
            </a:r>
            <a:r>
              <a:rPr sz="1600" dirty="0">
                <a:latin typeface="Arial MT"/>
                <a:cs typeface="Arial MT"/>
              </a:rPr>
              <a:t>la </a:t>
            </a:r>
            <a:r>
              <a:rPr sz="1600" spc="-5" dirty="0">
                <a:latin typeface="Arial MT"/>
                <a:cs typeface="Arial MT"/>
              </a:rPr>
              <a:t>definición de oferta de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servicios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subejercicio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recursos.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 MT"/>
              <a:buChar char="•"/>
            </a:pPr>
            <a:endParaRPr sz="165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Arial MT"/>
                <a:cs typeface="Arial MT"/>
              </a:rPr>
              <a:t>Bajo</a:t>
            </a:r>
            <a:r>
              <a:rPr sz="1600" spc="4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</a:t>
            </a:r>
            <a:r>
              <a:rPr sz="1600" spc="4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escenario</a:t>
            </a:r>
            <a:r>
              <a:rPr sz="1600" spc="40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óptimo</a:t>
            </a:r>
            <a:r>
              <a:rPr sz="1600" spc="4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y</a:t>
            </a:r>
            <a:r>
              <a:rPr sz="1600" spc="409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realista,</a:t>
            </a:r>
            <a:r>
              <a:rPr sz="1600" spc="40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</a:t>
            </a:r>
            <a:r>
              <a:rPr sz="1600" spc="4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requiere</a:t>
            </a:r>
            <a:r>
              <a:rPr sz="1600" spc="4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una</a:t>
            </a:r>
            <a:r>
              <a:rPr sz="1600" spc="40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inversión</a:t>
            </a:r>
            <a:r>
              <a:rPr sz="1600" spc="39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</a:t>
            </a:r>
            <a:endParaRPr sz="1600">
              <a:latin typeface="Arial MT"/>
              <a:cs typeface="Arial MT"/>
            </a:endParaRPr>
          </a:p>
          <a:p>
            <a:pPr marL="299085" marR="5080">
              <a:lnSpc>
                <a:spcPct val="100000"/>
              </a:lnSpc>
              <a:tabLst>
                <a:tab pos="1443355" algn="l"/>
                <a:tab pos="1999614" algn="l"/>
                <a:tab pos="2555875" algn="l"/>
                <a:tab pos="3929379" algn="l"/>
                <a:tab pos="4350385" algn="l"/>
                <a:tab pos="5360670" algn="l"/>
                <a:tab pos="5714365" algn="l"/>
              </a:tabLst>
            </a:pPr>
            <a:r>
              <a:rPr sz="1600" b="1" spc="-5" dirty="0">
                <a:latin typeface="Arial"/>
                <a:cs typeface="Arial"/>
              </a:rPr>
              <a:t>$27,109.67	mdp	para	</a:t>
            </a:r>
            <a:r>
              <a:rPr sz="1600" b="1" dirty="0">
                <a:latin typeface="Arial"/>
                <a:cs typeface="Arial"/>
              </a:rPr>
              <a:t>u</a:t>
            </a:r>
            <a:r>
              <a:rPr sz="1600" b="1" spc="-5" dirty="0">
                <a:latin typeface="Arial"/>
                <a:cs typeface="Arial"/>
              </a:rPr>
              <a:t>n</a:t>
            </a:r>
            <a:r>
              <a:rPr sz="1600" b="1" spc="10" dirty="0">
                <a:latin typeface="Arial"/>
                <a:cs typeface="Arial"/>
              </a:rPr>
              <a:t>i</a:t>
            </a:r>
            <a:r>
              <a:rPr sz="1600" b="1" spc="-30" dirty="0">
                <a:latin typeface="Arial"/>
                <a:cs typeface="Arial"/>
              </a:rPr>
              <a:t>v</a:t>
            </a:r>
            <a:r>
              <a:rPr sz="1600" b="1" spc="-5" dirty="0">
                <a:latin typeface="Arial"/>
                <a:cs typeface="Arial"/>
              </a:rPr>
              <a:t>er</a:t>
            </a:r>
            <a:r>
              <a:rPr sz="1600" b="1" spc="5" dirty="0">
                <a:latin typeface="Arial"/>
                <a:cs typeface="Arial"/>
              </a:rPr>
              <a:t>s</a:t>
            </a:r>
            <a:r>
              <a:rPr sz="1600" b="1" spc="-5" dirty="0">
                <a:latin typeface="Arial"/>
                <a:cs typeface="Arial"/>
              </a:rPr>
              <a:t>ali</a:t>
            </a:r>
            <a:r>
              <a:rPr sz="1600" b="1" dirty="0">
                <a:latin typeface="Arial"/>
                <a:cs typeface="Arial"/>
              </a:rPr>
              <a:t>z</a:t>
            </a:r>
            <a:r>
              <a:rPr sz="1600" b="1" spc="-5" dirty="0">
                <a:latin typeface="Arial"/>
                <a:cs typeface="Arial"/>
              </a:rPr>
              <a:t>ar</a:t>
            </a:r>
            <a:r>
              <a:rPr sz="1600" b="1" dirty="0">
                <a:latin typeface="Arial"/>
                <a:cs typeface="Arial"/>
              </a:rPr>
              <a:t>	</a:t>
            </a:r>
            <a:r>
              <a:rPr sz="1600" b="1" spc="-5" dirty="0">
                <a:latin typeface="Arial"/>
                <a:cs typeface="Arial"/>
              </a:rPr>
              <a:t>los</a:t>
            </a:r>
            <a:r>
              <a:rPr sz="1600" b="1" dirty="0">
                <a:latin typeface="Arial"/>
                <a:cs typeface="Arial"/>
              </a:rPr>
              <a:t>	</a:t>
            </a:r>
            <a:r>
              <a:rPr sz="1600" b="1" spc="-5" dirty="0">
                <a:latin typeface="Arial"/>
                <a:cs typeface="Arial"/>
              </a:rPr>
              <a:t>se</a:t>
            </a:r>
            <a:r>
              <a:rPr sz="1600" b="1" spc="20" dirty="0">
                <a:latin typeface="Arial"/>
                <a:cs typeface="Arial"/>
              </a:rPr>
              <a:t>r</a:t>
            </a:r>
            <a:r>
              <a:rPr sz="1600" b="1" spc="-30" dirty="0">
                <a:latin typeface="Arial"/>
                <a:cs typeface="Arial"/>
              </a:rPr>
              <a:t>v</a:t>
            </a:r>
            <a:r>
              <a:rPr sz="1600" b="1" spc="15" dirty="0">
                <a:latin typeface="Arial"/>
                <a:cs typeface="Arial"/>
              </a:rPr>
              <a:t>i</a:t>
            </a:r>
            <a:r>
              <a:rPr sz="1600" b="1" spc="-5" dirty="0">
                <a:latin typeface="Arial"/>
                <a:cs typeface="Arial"/>
              </a:rPr>
              <a:t>cios</a:t>
            </a:r>
            <a:r>
              <a:rPr sz="1600" b="1" dirty="0">
                <a:latin typeface="Arial"/>
                <a:cs typeface="Arial"/>
              </a:rPr>
              <a:t>	</a:t>
            </a:r>
            <a:r>
              <a:rPr sz="1600" spc="-5" dirty="0">
                <a:latin typeface="Arial MT"/>
                <a:cs typeface="Arial MT"/>
              </a:rPr>
              <a:t>de</a:t>
            </a:r>
            <a:r>
              <a:rPr sz="1600" dirty="0">
                <a:latin typeface="Arial MT"/>
                <a:cs typeface="Arial MT"/>
              </a:rPr>
              <a:t>	</a:t>
            </a:r>
            <a:r>
              <a:rPr sz="1600" spc="-5" dirty="0">
                <a:latin typeface="Arial MT"/>
                <a:cs typeface="Arial MT"/>
              </a:rPr>
              <a:t>edu</a:t>
            </a:r>
            <a:r>
              <a:rPr sz="1600" dirty="0">
                <a:latin typeface="Arial MT"/>
                <a:cs typeface="Arial MT"/>
              </a:rPr>
              <a:t>c</a:t>
            </a:r>
            <a:r>
              <a:rPr sz="1600" spc="-5" dirty="0">
                <a:latin typeface="Arial MT"/>
                <a:cs typeface="Arial MT"/>
              </a:rPr>
              <a:t>ación  inicial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en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México.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0" y="0"/>
            <a:ext cx="457200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6172" y="1359408"/>
            <a:ext cx="9439656" cy="51907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6982" y="244855"/>
            <a:ext cx="91452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55670" marR="5080" indent="-3443604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Brechas</a:t>
            </a:r>
            <a:r>
              <a:rPr sz="2800" spc="20" dirty="0"/>
              <a:t> </a:t>
            </a:r>
            <a:r>
              <a:rPr sz="2800" spc="-5" dirty="0"/>
              <a:t>de</a:t>
            </a:r>
            <a:r>
              <a:rPr sz="2800" spc="-90" dirty="0"/>
              <a:t> </a:t>
            </a:r>
            <a:r>
              <a:rPr sz="2800" spc="-5" dirty="0"/>
              <a:t>Atención</a:t>
            </a:r>
            <a:r>
              <a:rPr sz="2800" spc="35" dirty="0"/>
              <a:t> </a:t>
            </a:r>
            <a:r>
              <a:rPr sz="2800" spc="-5" dirty="0"/>
              <a:t>en</a:t>
            </a:r>
            <a:r>
              <a:rPr sz="2800" dirty="0"/>
              <a:t> </a:t>
            </a:r>
            <a:r>
              <a:rPr sz="2800" spc="-5" dirty="0"/>
              <a:t>Educación</a:t>
            </a:r>
            <a:r>
              <a:rPr sz="2800" spc="45" dirty="0"/>
              <a:t> </a:t>
            </a:r>
            <a:r>
              <a:rPr sz="2800" spc="-5" dirty="0"/>
              <a:t>Inicial</a:t>
            </a:r>
            <a:r>
              <a:rPr sz="2800" dirty="0"/>
              <a:t> </a:t>
            </a:r>
            <a:r>
              <a:rPr sz="2800" spc="-5" dirty="0"/>
              <a:t>a</a:t>
            </a:r>
            <a:r>
              <a:rPr sz="2800" dirty="0"/>
              <a:t> </a:t>
            </a:r>
            <a:r>
              <a:rPr sz="2800" spc="-5" dirty="0"/>
              <a:t>población </a:t>
            </a:r>
            <a:r>
              <a:rPr sz="2800" spc="-765" dirty="0"/>
              <a:t> </a:t>
            </a:r>
            <a:r>
              <a:rPr sz="2800" spc="-5" dirty="0"/>
              <a:t>de</a:t>
            </a:r>
            <a:r>
              <a:rPr sz="2800" spc="-10" dirty="0"/>
              <a:t> </a:t>
            </a:r>
            <a:r>
              <a:rPr sz="2800" spc="-5" dirty="0"/>
              <a:t>0</a:t>
            </a:r>
            <a:r>
              <a:rPr sz="2800" spc="5" dirty="0"/>
              <a:t> </a:t>
            </a:r>
            <a:r>
              <a:rPr sz="2800" spc="-5" dirty="0"/>
              <a:t>a</a:t>
            </a:r>
            <a:r>
              <a:rPr sz="2800" dirty="0"/>
              <a:t> </a:t>
            </a:r>
            <a:r>
              <a:rPr sz="2800" spc="-5" dirty="0"/>
              <a:t>3 años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FB3BDE4-1AAA-0344-9416-311BB3A9A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5852"/>
            <a:ext cx="12091386" cy="79813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1438" y="1382989"/>
            <a:ext cx="3932808" cy="4401060"/>
          </a:xfrm>
          <a:prstGeom prst="rect">
            <a:avLst/>
          </a:prstGeom>
        </p:spPr>
        <p:txBody>
          <a:bodyPr vert="horz" wrap="square" lIns="0" tIns="6715" rIns="0" bIns="0" rtlCol="0" anchor="ctr">
            <a:spAutoFit/>
          </a:bodyPr>
          <a:lstStyle/>
          <a:p>
            <a:pPr marL="462795" indent="-457200">
              <a:spcBef>
                <a:spcPts val="53"/>
              </a:spcBef>
              <a:buFont typeface="Wingdings" panose="05000000000000000000" pitchFamily="2" charset="2"/>
              <a:buChar char="ü"/>
            </a:pPr>
            <a: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  <a:t>DESTINATARIOS</a:t>
            </a: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  <a:t>Niñas y niños</a:t>
            </a: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  <a:t>Padres de familia</a:t>
            </a: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  <a:t>Comunidad </a:t>
            </a: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br>
              <a:rPr lang="es-MX" sz="2644" spc="88" dirty="0">
                <a:solidFill>
                  <a:srgbClr val="681A31"/>
                </a:solidFill>
                <a:latin typeface="Montserrat" pitchFamily="2" charset="77"/>
              </a:rPr>
            </a:br>
            <a:endParaRPr sz="2644" dirty="0">
              <a:latin typeface="Montserrat" pitchFamily="2" charset="77"/>
            </a:endParaRPr>
          </a:p>
          <a:p>
            <a:pPr marL="5595">
              <a:spcBef>
                <a:spcPts val="11"/>
              </a:spcBef>
            </a:pPr>
            <a:endParaRPr sz="2644" dirty="0">
              <a:latin typeface="Montserrat" pitchFamily="2" charset="77"/>
              <a:cs typeface="Verdana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365011" y="5023487"/>
            <a:ext cx="3360392" cy="2823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235" b="1" dirty="0"/>
              <a:t>CUIDADO SENSIBLE Y CARIÑOSO</a:t>
            </a:r>
            <a:endParaRPr lang="en-US" sz="1235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700871" y="5714067"/>
            <a:ext cx="248668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88" dirty="0"/>
              <a:t>Garante de derechos</a:t>
            </a:r>
            <a:endParaRPr lang="en-US" sz="1588" dirty="0"/>
          </a:p>
        </p:txBody>
      </p:sp>
      <p:pic>
        <p:nvPicPr>
          <p:cNvPr id="8" name="Imagen 7" descr="Imagen que contiene alimentos, cuarto, cama&#10;&#10;Descripción generada automáticamente">
            <a:extLst>
              <a:ext uri="{FF2B5EF4-FFF2-40B4-BE49-F238E27FC236}">
                <a16:creationId xmlns:a16="http://schemas.microsoft.com/office/drawing/2014/main" id="{0CA031DC-C3CE-318E-F1A5-C8B5BFCE6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144" y="-1135852"/>
            <a:ext cx="7457242" cy="86565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92090" y="631012"/>
            <a:ext cx="16109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Costo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311" y="1967483"/>
            <a:ext cx="10248900" cy="19522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718" y="618155"/>
            <a:ext cx="11043082" cy="6230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806065" marR="5080" indent="-2794000">
              <a:lnSpc>
                <a:spcPts val="2160"/>
              </a:lnSpc>
              <a:spcBef>
                <a:spcPts val="375"/>
              </a:spcBef>
            </a:pPr>
            <a:r>
              <a:rPr sz="2400" dirty="0"/>
              <a:t>Estimación</a:t>
            </a:r>
            <a:r>
              <a:rPr sz="2400" spc="-35" dirty="0"/>
              <a:t> </a:t>
            </a:r>
            <a:r>
              <a:rPr sz="2400" dirty="0"/>
              <a:t>de costos</a:t>
            </a:r>
            <a:r>
              <a:rPr sz="2400" spc="-25" dirty="0"/>
              <a:t> </a:t>
            </a:r>
            <a:r>
              <a:rPr sz="2400" dirty="0"/>
              <a:t>para</a:t>
            </a:r>
            <a:r>
              <a:rPr sz="2400" spc="-10" dirty="0"/>
              <a:t> </a:t>
            </a:r>
            <a:r>
              <a:rPr sz="2400" dirty="0"/>
              <a:t>cerrar</a:t>
            </a:r>
            <a:r>
              <a:rPr sz="2400" spc="-30" dirty="0"/>
              <a:t> </a:t>
            </a:r>
            <a:r>
              <a:rPr sz="2400" dirty="0"/>
              <a:t>la</a:t>
            </a:r>
            <a:r>
              <a:rPr sz="2400" spc="-20" dirty="0"/>
              <a:t> </a:t>
            </a:r>
            <a:r>
              <a:rPr sz="2400" dirty="0"/>
              <a:t>brecha</a:t>
            </a:r>
            <a:r>
              <a:rPr sz="2400" spc="-10" dirty="0"/>
              <a:t> </a:t>
            </a:r>
            <a:r>
              <a:rPr sz="2400" dirty="0"/>
              <a:t>de atención</a:t>
            </a:r>
            <a:r>
              <a:rPr sz="2400" spc="-30" dirty="0"/>
              <a:t> </a:t>
            </a:r>
            <a:r>
              <a:rPr sz="2400" dirty="0"/>
              <a:t>(2020),</a:t>
            </a:r>
            <a:r>
              <a:rPr sz="2400" spc="-45" dirty="0"/>
              <a:t> </a:t>
            </a:r>
            <a:r>
              <a:rPr sz="2400" dirty="0"/>
              <a:t>según</a:t>
            </a:r>
            <a:r>
              <a:rPr sz="2400" spc="-10" dirty="0"/>
              <a:t> </a:t>
            </a:r>
            <a:r>
              <a:rPr sz="2400" dirty="0"/>
              <a:t>modalidad de </a:t>
            </a:r>
            <a:r>
              <a:rPr sz="2400" spc="-540" dirty="0"/>
              <a:t> </a:t>
            </a:r>
            <a:r>
              <a:rPr sz="2400" dirty="0"/>
              <a:t>educación</a:t>
            </a:r>
            <a:r>
              <a:rPr sz="2400" spc="-30" dirty="0"/>
              <a:t> </a:t>
            </a:r>
            <a:r>
              <a:rPr sz="2400" dirty="0"/>
              <a:t>inicial</a:t>
            </a:r>
            <a:r>
              <a:rPr sz="2400" spc="-25" dirty="0"/>
              <a:t> </a:t>
            </a:r>
            <a:r>
              <a:rPr sz="2400" dirty="0"/>
              <a:t>(millones</a:t>
            </a:r>
            <a:r>
              <a:rPr sz="2400" spc="-35" dirty="0"/>
              <a:t> </a:t>
            </a:r>
            <a:r>
              <a:rPr sz="2400" dirty="0"/>
              <a:t>de</a:t>
            </a:r>
            <a:r>
              <a:rPr sz="2400" spc="-15" dirty="0"/>
              <a:t> </a:t>
            </a:r>
            <a:r>
              <a:rPr sz="2400" dirty="0"/>
              <a:t>pesos)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883" y="1655064"/>
            <a:ext cx="10238232" cy="23911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55319" y="5108828"/>
            <a:ext cx="99580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*** Utilizando el escenario del costo por niña o niño atendido en la modalidad de Centro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Atención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Infantil,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requiere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 una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inversión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aproximadamente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27,000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mdp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para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alcanzar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la cobertura</a:t>
            </a:r>
            <a:r>
              <a:rPr sz="2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universal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la educación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inicial***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444" y="1585721"/>
            <a:ext cx="10628630" cy="413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Acción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prioritaria: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b="1" spc="-25" dirty="0">
                <a:solidFill>
                  <a:srgbClr val="00ADEE"/>
                </a:solidFill>
                <a:latin typeface="Arial"/>
                <a:cs typeface="Arial"/>
              </a:rPr>
              <a:t>Transformar</a:t>
            </a:r>
            <a:r>
              <a:rPr sz="2400" b="1" spc="1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el</a:t>
            </a:r>
            <a:r>
              <a:rPr sz="2400" b="1" spc="-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Programa</a:t>
            </a:r>
            <a:r>
              <a:rPr sz="2400" b="1" spc="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de</a:t>
            </a:r>
            <a:r>
              <a:rPr sz="2400" b="1" spc="-2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Expansión</a:t>
            </a:r>
            <a:r>
              <a:rPr sz="2400" b="1" spc="-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de la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Educación </a:t>
            </a:r>
            <a:r>
              <a:rPr sz="2400" b="1" spc="-65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Inicial</a:t>
            </a:r>
            <a:r>
              <a:rPr sz="2400" b="1" spc="-4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de</a:t>
            </a:r>
            <a:r>
              <a:rPr sz="2400" b="1" spc="-2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categoría</a:t>
            </a:r>
            <a:r>
              <a:rPr sz="2400" b="1" spc="-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“U” </a:t>
            </a:r>
            <a:r>
              <a:rPr sz="2400" b="1" dirty="0">
                <a:solidFill>
                  <a:srgbClr val="00ADEE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categoría</a:t>
            </a:r>
            <a:r>
              <a:rPr sz="2400" b="1" spc="-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“S”.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 MT"/>
                <a:cs typeface="Arial MT"/>
              </a:rPr>
              <a:t>Permit</a:t>
            </a:r>
            <a:r>
              <a:rPr lang="es-MX" sz="2400" spc="-5" dirty="0">
                <a:latin typeface="Arial MT"/>
                <a:cs typeface="Arial MT"/>
              </a:rPr>
              <a:t>e</a:t>
            </a:r>
            <a:r>
              <a:rPr sz="2400" spc="-5" dirty="0">
                <a:latin typeface="Arial MT"/>
                <a:cs typeface="Arial MT"/>
              </a:rPr>
              <a:t>:</a:t>
            </a:r>
            <a:endParaRPr sz="2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Contar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Reglas</a:t>
            </a:r>
            <a:r>
              <a:rPr sz="2400" spc="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Operación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 </a:t>
            </a:r>
            <a:r>
              <a:rPr sz="2400" spc="-5" dirty="0">
                <a:latin typeface="Arial MT"/>
                <a:cs typeface="Arial MT"/>
              </a:rPr>
              <a:t>Lineamientos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Operativos.</a:t>
            </a:r>
            <a:endParaRPr sz="2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500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Participar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las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evaluaciones</a:t>
            </a:r>
            <a:r>
              <a:rPr sz="2400" spc="6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que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realiza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30" dirty="0">
                <a:latin typeface="Arial MT"/>
                <a:cs typeface="Arial MT"/>
              </a:rPr>
              <a:t>CONEVAL.</a:t>
            </a:r>
            <a:endParaRPr sz="2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500" dirty="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latin typeface="Arial MT"/>
                <a:cs typeface="Arial MT"/>
              </a:rPr>
              <a:t>Mejorar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la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rendición</a:t>
            </a:r>
            <a:r>
              <a:rPr sz="2400" spc="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cuentas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miras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la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expansión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cobertura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la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educación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inicial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México.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444" y="59512"/>
            <a:ext cx="6367145" cy="100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60"/>
              </a:lnSpc>
              <a:spcBef>
                <a:spcPts val="100"/>
              </a:spcBef>
            </a:pPr>
            <a:r>
              <a:rPr sz="3600" spc="-15" dirty="0">
                <a:solidFill>
                  <a:srgbClr val="00ADEE"/>
                </a:solidFill>
              </a:rPr>
              <a:t>Recomendación</a:t>
            </a:r>
            <a:r>
              <a:rPr sz="3600" spc="-35" dirty="0">
                <a:solidFill>
                  <a:srgbClr val="00ADEE"/>
                </a:solidFill>
              </a:rPr>
              <a:t> </a:t>
            </a:r>
            <a:r>
              <a:rPr sz="3600" dirty="0">
                <a:solidFill>
                  <a:srgbClr val="00ADEE"/>
                </a:solidFill>
              </a:rPr>
              <a:t>#</a:t>
            </a:r>
            <a:r>
              <a:rPr sz="3600" spc="-35" dirty="0">
                <a:solidFill>
                  <a:srgbClr val="00ADEE"/>
                </a:solidFill>
              </a:rPr>
              <a:t> </a:t>
            </a:r>
            <a:r>
              <a:rPr sz="3600" dirty="0">
                <a:solidFill>
                  <a:srgbClr val="00ADEE"/>
                </a:solidFill>
              </a:rPr>
              <a:t>1</a:t>
            </a:r>
            <a:endParaRPr sz="3600"/>
          </a:p>
          <a:p>
            <a:pPr marL="12700">
              <a:lnSpc>
                <a:spcPts val="3860"/>
              </a:lnSpc>
            </a:pPr>
            <a:r>
              <a:rPr sz="3600" spc="-15" dirty="0">
                <a:solidFill>
                  <a:srgbClr val="00ADEE"/>
                </a:solidFill>
              </a:rPr>
              <a:t>Mejorar</a:t>
            </a:r>
            <a:r>
              <a:rPr sz="3600" spc="-30" dirty="0">
                <a:solidFill>
                  <a:srgbClr val="00ADEE"/>
                </a:solidFill>
              </a:rPr>
              <a:t> </a:t>
            </a:r>
            <a:r>
              <a:rPr sz="3600" spc="-10" dirty="0">
                <a:solidFill>
                  <a:srgbClr val="00ADEE"/>
                </a:solidFill>
              </a:rPr>
              <a:t>marcos</a:t>
            </a:r>
            <a:r>
              <a:rPr sz="3600" spc="-40" dirty="0">
                <a:solidFill>
                  <a:srgbClr val="00ADEE"/>
                </a:solidFill>
              </a:rPr>
              <a:t> </a:t>
            </a:r>
            <a:r>
              <a:rPr sz="3600" spc="-10" dirty="0">
                <a:solidFill>
                  <a:srgbClr val="00ADEE"/>
                </a:solidFill>
              </a:rPr>
              <a:t>de</a:t>
            </a:r>
            <a:r>
              <a:rPr sz="3600" spc="-30" dirty="0">
                <a:solidFill>
                  <a:srgbClr val="00ADEE"/>
                </a:solidFill>
              </a:rPr>
              <a:t> </a:t>
            </a:r>
            <a:r>
              <a:rPr sz="3600" spc="-15" dirty="0">
                <a:solidFill>
                  <a:srgbClr val="00ADEE"/>
                </a:solidFill>
              </a:rPr>
              <a:t>operación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90448" y="6252159"/>
            <a:ext cx="13144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 MT"/>
                <a:cs typeface="Arial MT"/>
              </a:rPr>
              <a:t>11</a:t>
            </a:r>
            <a:r>
              <a:rPr sz="1050" spc="265" dirty="0"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0ADEE"/>
                </a:solidFill>
                <a:latin typeface="Arial MT"/>
                <a:cs typeface="Arial MT"/>
              </a:rPr>
              <a:t>|</a:t>
            </a:r>
            <a:r>
              <a:rPr sz="1050" spc="265" dirty="0">
                <a:solidFill>
                  <a:srgbClr val="00ADEE"/>
                </a:solidFill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La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EI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México</a:t>
            </a:r>
            <a:endParaRPr sz="105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8211" y="0"/>
            <a:ext cx="1644396" cy="17190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444" y="1585721"/>
            <a:ext cx="10894695" cy="4950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Acción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prioritaria: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Garantizar</a:t>
            </a:r>
            <a:r>
              <a:rPr sz="2400" b="1" spc="1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una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coordinación</a:t>
            </a:r>
            <a:r>
              <a:rPr sz="2400" b="1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presupuestaria</a:t>
            </a:r>
            <a:r>
              <a:rPr sz="2400" b="1" spc="2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entre</a:t>
            </a:r>
            <a:r>
              <a:rPr sz="2400" b="1" spc="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órdenes </a:t>
            </a:r>
            <a:r>
              <a:rPr sz="2400" b="1" spc="-65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de</a:t>
            </a:r>
            <a:r>
              <a:rPr sz="2400" b="1" spc="-3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Gobierno.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 err="1">
                <a:latin typeface="Arial MT"/>
                <a:cs typeface="Arial MT"/>
              </a:rPr>
              <a:t>Permiti</a:t>
            </a:r>
            <a:r>
              <a:rPr lang="es-MX" sz="2400" spc="-5" dirty="0" err="1">
                <a:latin typeface="Arial MT"/>
                <a:cs typeface="Arial MT"/>
              </a:rPr>
              <a:t>rá</a:t>
            </a:r>
            <a:r>
              <a:rPr sz="2400" spc="-5" dirty="0">
                <a:latin typeface="Arial MT"/>
                <a:cs typeface="Arial MT"/>
              </a:rPr>
              <a:t>:</a:t>
            </a:r>
            <a:endParaRPr sz="2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 MT"/>
              <a:cs typeface="Arial MT"/>
            </a:endParaRPr>
          </a:p>
          <a:p>
            <a:pPr marL="355600" marR="21717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Evitar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devolución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recursos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(1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cada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6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pesos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asignados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programa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de </a:t>
            </a:r>
            <a:r>
              <a:rPr sz="2400" spc="-5" dirty="0">
                <a:latin typeface="Arial MT"/>
                <a:cs typeface="Arial MT"/>
              </a:rPr>
              <a:t> expansión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educación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inicial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fueron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ejercidos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gobiernos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locales).</a:t>
            </a:r>
            <a:endParaRPr sz="2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500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Identificar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estrategias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cooperación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para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evitar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duplicidad.</a:t>
            </a:r>
            <a:endParaRPr sz="2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500" dirty="0">
              <a:latin typeface="Arial MT"/>
              <a:cs typeface="Arial MT"/>
            </a:endParaRPr>
          </a:p>
          <a:p>
            <a:pPr marL="355600" marR="1034415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Incrementar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eficiencia</a:t>
            </a:r>
            <a:r>
              <a:rPr sz="2400" spc="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atención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población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que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contribuya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lograr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universalización.</a:t>
            </a:r>
            <a:endParaRPr sz="2400" dirty="0">
              <a:latin typeface="Arial MT"/>
              <a:cs typeface="Arial MT"/>
            </a:endParaRPr>
          </a:p>
          <a:p>
            <a:pPr marL="190500">
              <a:lnSpc>
                <a:spcPct val="100000"/>
              </a:lnSpc>
              <a:spcBef>
                <a:spcPts val="2185"/>
              </a:spcBef>
            </a:pPr>
            <a:r>
              <a:rPr sz="1050" dirty="0">
                <a:latin typeface="Arial MT"/>
                <a:cs typeface="Arial MT"/>
              </a:rPr>
              <a:t>12</a:t>
            </a:r>
            <a:r>
              <a:rPr sz="1050" spc="265" dirty="0"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0ADEE"/>
                </a:solidFill>
                <a:latin typeface="Arial MT"/>
                <a:cs typeface="Arial MT"/>
              </a:rPr>
              <a:t>|</a:t>
            </a:r>
            <a:r>
              <a:rPr sz="1050" spc="270" dirty="0">
                <a:solidFill>
                  <a:srgbClr val="00ADEE"/>
                </a:solidFill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La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EI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México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444" y="59512"/>
            <a:ext cx="5634990" cy="100647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ct val="78700"/>
              </a:lnSpc>
              <a:spcBef>
                <a:spcPts val="1019"/>
              </a:spcBef>
            </a:pPr>
            <a:r>
              <a:rPr sz="3600" spc="-15" dirty="0">
                <a:solidFill>
                  <a:srgbClr val="00ADEE"/>
                </a:solidFill>
              </a:rPr>
              <a:t>Recomendación </a:t>
            </a:r>
            <a:r>
              <a:rPr sz="3600" dirty="0">
                <a:solidFill>
                  <a:srgbClr val="00ADEE"/>
                </a:solidFill>
              </a:rPr>
              <a:t># 2 </a:t>
            </a:r>
            <a:r>
              <a:rPr sz="3600" spc="5" dirty="0">
                <a:solidFill>
                  <a:srgbClr val="00ADEE"/>
                </a:solidFill>
              </a:rPr>
              <a:t> </a:t>
            </a:r>
            <a:r>
              <a:rPr sz="3600" spc="-15" dirty="0">
                <a:solidFill>
                  <a:srgbClr val="00ADEE"/>
                </a:solidFill>
              </a:rPr>
              <a:t>Mejorar</a:t>
            </a:r>
            <a:r>
              <a:rPr sz="3600" spc="-30" dirty="0">
                <a:solidFill>
                  <a:srgbClr val="00ADEE"/>
                </a:solidFill>
              </a:rPr>
              <a:t> </a:t>
            </a:r>
            <a:r>
              <a:rPr sz="3600" spc="-15" dirty="0">
                <a:solidFill>
                  <a:srgbClr val="00ADEE"/>
                </a:solidFill>
              </a:rPr>
              <a:t>ejercicio</a:t>
            </a:r>
            <a:r>
              <a:rPr sz="3600" spc="-25" dirty="0">
                <a:solidFill>
                  <a:srgbClr val="00ADEE"/>
                </a:solidFill>
              </a:rPr>
              <a:t> </a:t>
            </a:r>
            <a:r>
              <a:rPr sz="3600" spc="-10" dirty="0">
                <a:solidFill>
                  <a:srgbClr val="00ADEE"/>
                </a:solidFill>
              </a:rPr>
              <a:t>de</a:t>
            </a:r>
            <a:r>
              <a:rPr sz="3600" spc="-25" dirty="0">
                <a:solidFill>
                  <a:srgbClr val="00ADEE"/>
                </a:solidFill>
              </a:rPr>
              <a:t> </a:t>
            </a:r>
            <a:r>
              <a:rPr sz="3600" spc="-10" dirty="0">
                <a:solidFill>
                  <a:srgbClr val="00ADEE"/>
                </a:solidFill>
              </a:rPr>
              <a:t>gasto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7903" y="216819"/>
            <a:ext cx="1071632" cy="10705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444" y="1585721"/>
            <a:ext cx="10968990" cy="4853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Acción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prioritaria: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Acciones</a:t>
            </a:r>
            <a:r>
              <a:rPr sz="2400" b="1" spc="15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de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seguimiento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ADEE"/>
                </a:solidFill>
                <a:latin typeface="Arial"/>
                <a:cs typeface="Arial"/>
              </a:rPr>
              <a:t>a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incremento</a:t>
            </a:r>
            <a:r>
              <a:rPr sz="2400" b="1" spc="-5" dirty="0">
                <a:solidFill>
                  <a:srgbClr val="00ADEE"/>
                </a:solidFill>
                <a:latin typeface="Arial"/>
                <a:cs typeface="Arial"/>
              </a:rPr>
              <a:t> y</a:t>
            </a:r>
            <a:r>
              <a:rPr sz="2400" b="1" spc="-10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ADEE"/>
                </a:solidFill>
                <a:latin typeface="Arial"/>
                <a:cs typeface="Arial"/>
              </a:rPr>
              <a:t>asignación</a:t>
            </a:r>
            <a:r>
              <a:rPr sz="2400" b="1" dirty="0">
                <a:solidFill>
                  <a:srgbClr val="00ADEE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ADEE"/>
                </a:solidFill>
                <a:latin typeface="Arial"/>
                <a:cs typeface="Arial"/>
              </a:rPr>
              <a:t>2022.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 MT"/>
                <a:cs typeface="Arial MT"/>
              </a:rPr>
              <a:t>Permitiría: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 MT"/>
              <a:cs typeface="Arial MT"/>
            </a:endParaRPr>
          </a:p>
          <a:p>
            <a:pPr marL="355600" marR="5715" indent="-342900" algn="just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Dado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que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presupuesto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educativo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dirty="0">
                <a:latin typeface="Arial MT"/>
                <a:cs typeface="Arial MT"/>
              </a:rPr>
              <a:t> primera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infancia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se</a:t>
            </a:r>
            <a:r>
              <a:rPr sz="2400" dirty="0">
                <a:latin typeface="Arial MT"/>
                <a:cs typeface="Arial MT"/>
              </a:rPr>
              <a:t> le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agregaron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nuevos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ramos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administrativos,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unidades</a:t>
            </a:r>
            <a:r>
              <a:rPr sz="2400" dirty="0">
                <a:latin typeface="Arial MT"/>
                <a:cs typeface="Arial MT"/>
              </a:rPr>
              <a:t> responsables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programas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presupuestarios, </a:t>
            </a:r>
            <a:r>
              <a:rPr sz="2400" spc="-5" dirty="0">
                <a:latin typeface="Arial MT"/>
                <a:cs typeface="Arial MT"/>
              </a:rPr>
              <a:t>es </a:t>
            </a:r>
            <a:r>
              <a:rPr sz="2400" dirty="0">
                <a:latin typeface="Arial MT"/>
                <a:cs typeface="Arial MT"/>
              </a:rPr>
              <a:t>necesario validar destino y uso de recursos </a:t>
            </a:r>
            <a:r>
              <a:rPr sz="2400" spc="-5" dirty="0">
                <a:latin typeface="Arial MT"/>
                <a:cs typeface="Arial MT"/>
              </a:rPr>
              <a:t>para </a:t>
            </a:r>
            <a:r>
              <a:rPr sz="2400" dirty="0">
                <a:latin typeface="Arial MT"/>
                <a:cs typeface="Arial MT"/>
              </a:rPr>
              <a:t>estimar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manera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confiable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potenciales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incrementos.</a:t>
            </a:r>
            <a:endParaRPr sz="2400">
              <a:latin typeface="Arial MT"/>
              <a:cs typeface="Arial MT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latin typeface="Arial MT"/>
                <a:cs typeface="Arial MT"/>
              </a:rPr>
              <a:t>Dado </a:t>
            </a:r>
            <a:r>
              <a:rPr sz="2400" dirty="0">
                <a:latin typeface="Arial MT"/>
                <a:cs typeface="Arial MT"/>
              </a:rPr>
              <a:t>que la </a:t>
            </a:r>
            <a:r>
              <a:rPr sz="2400" spc="-5" dirty="0">
                <a:latin typeface="Arial MT"/>
                <a:cs typeface="Arial MT"/>
              </a:rPr>
              <a:t>mayor </a:t>
            </a:r>
            <a:r>
              <a:rPr sz="2400" dirty="0">
                <a:latin typeface="Arial MT"/>
                <a:cs typeface="Arial MT"/>
              </a:rPr>
              <a:t>parte </a:t>
            </a:r>
            <a:r>
              <a:rPr sz="2400" spc="-5" dirty="0">
                <a:latin typeface="Arial MT"/>
                <a:cs typeface="Arial MT"/>
              </a:rPr>
              <a:t>del </a:t>
            </a:r>
            <a:r>
              <a:rPr sz="2400" dirty="0">
                <a:latin typeface="Arial MT"/>
                <a:cs typeface="Arial MT"/>
              </a:rPr>
              <a:t>aumento </a:t>
            </a:r>
            <a:r>
              <a:rPr sz="2400" spc="-5" dirty="0">
                <a:latin typeface="Arial MT"/>
                <a:cs typeface="Arial MT"/>
              </a:rPr>
              <a:t>del </a:t>
            </a:r>
            <a:r>
              <a:rPr sz="2400" dirty="0">
                <a:latin typeface="Arial MT"/>
                <a:cs typeface="Arial MT"/>
              </a:rPr>
              <a:t>presupuesto </a:t>
            </a:r>
            <a:r>
              <a:rPr sz="2400" spc="-5" dirty="0">
                <a:latin typeface="Arial MT"/>
                <a:cs typeface="Arial MT"/>
              </a:rPr>
              <a:t>educativo a la </a:t>
            </a:r>
            <a:r>
              <a:rPr sz="2400" dirty="0">
                <a:latin typeface="Arial MT"/>
                <a:cs typeface="Arial MT"/>
              </a:rPr>
              <a:t>primera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infancia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responde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la</a:t>
            </a:r>
            <a:r>
              <a:rPr sz="2400" dirty="0">
                <a:latin typeface="Arial MT"/>
                <a:cs typeface="Arial MT"/>
              </a:rPr>
              <a:t> incorporación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presupuesto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</a:t>
            </a:r>
            <a:r>
              <a:rPr sz="2400" spc="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aportaciones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federales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para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entidades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federativas</a:t>
            </a:r>
            <a:r>
              <a:rPr sz="2400" dirty="0">
                <a:latin typeface="Arial MT"/>
                <a:cs typeface="Arial MT"/>
              </a:rPr>
              <a:t> y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municipios,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necesario</a:t>
            </a:r>
            <a:r>
              <a:rPr sz="2400" dirty="0">
                <a:latin typeface="Arial MT"/>
                <a:cs typeface="Arial MT"/>
              </a:rPr>
              <a:t> verificar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criterios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asignación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 incrementos </a:t>
            </a:r>
            <a:r>
              <a:rPr sz="2400" spc="-5" dirty="0">
                <a:latin typeface="Arial MT"/>
                <a:cs typeface="Arial MT"/>
              </a:rPr>
              <a:t>reales.</a:t>
            </a:r>
            <a:endParaRPr sz="2400">
              <a:latin typeface="Arial MT"/>
              <a:cs typeface="Arial MT"/>
            </a:endParaRPr>
          </a:p>
          <a:p>
            <a:pPr marL="190500">
              <a:lnSpc>
                <a:spcPct val="100000"/>
              </a:lnSpc>
              <a:spcBef>
                <a:spcPts val="2185"/>
              </a:spcBef>
            </a:pPr>
            <a:r>
              <a:rPr sz="1050" dirty="0">
                <a:latin typeface="Arial MT"/>
                <a:cs typeface="Arial MT"/>
              </a:rPr>
              <a:t>13</a:t>
            </a:r>
            <a:r>
              <a:rPr sz="1050" spc="265" dirty="0"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0ADEE"/>
                </a:solidFill>
                <a:latin typeface="Arial MT"/>
                <a:cs typeface="Arial MT"/>
              </a:rPr>
              <a:t>|</a:t>
            </a:r>
            <a:r>
              <a:rPr sz="1050" spc="270" dirty="0">
                <a:solidFill>
                  <a:srgbClr val="00ADEE"/>
                </a:solidFill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La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EI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México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444" y="59512"/>
            <a:ext cx="4673600" cy="100647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ct val="78700"/>
              </a:lnSpc>
              <a:spcBef>
                <a:spcPts val="1019"/>
              </a:spcBef>
            </a:pPr>
            <a:r>
              <a:rPr sz="3600" spc="-15" dirty="0">
                <a:solidFill>
                  <a:srgbClr val="00ADEE"/>
                </a:solidFill>
              </a:rPr>
              <a:t>Recomendación </a:t>
            </a:r>
            <a:r>
              <a:rPr sz="3600" dirty="0">
                <a:solidFill>
                  <a:srgbClr val="00ADEE"/>
                </a:solidFill>
              </a:rPr>
              <a:t># 3 </a:t>
            </a:r>
            <a:r>
              <a:rPr sz="3600" spc="5" dirty="0">
                <a:solidFill>
                  <a:srgbClr val="00ADEE"/>
                </a:solidFill>
              </a:rPr>
              <a:t> </a:t>
            </a:r>
            <a:r>
              <a:rPr sz="3600" spc="-35" dirty="0">
                <a:solidFill>
                  <a:srgbClr val="00ADEE"/>
                </a:solidFill>
              </a:rPr>
              <a:t>Verificar</a:t>
            </a:r>
            <a:r>
              <a:rPr sz="3600" spc="-55" dirty="0">
                <a:solidFill>
                  <a:srgbClr val="00ADEE"/>
                </a:solidFill>
              </a:rPr>
              <a:t> </a:t>
            </a:r>
            <a:r>
              <a:rPr sz="3600" spc="-15" dirty="0">
                <a:solidFill>
                  <a:srgbClr val="00ADEE"/>
                </a:solidFill>
              </a:rPr>
              <a:t>presupuesto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7903" y="216819"/>
            <a:ext cx="1071632" cy="10705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Acción</a:t>
            </a:r>
            <a:r>
              <a:rPr b="0" spc="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prioritaria:</a:t>
            </a:r>
            <a:r>
              <a:rPr b="0" spc="3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pc="-15" dirty="0"/>
              <a:t>Censo</a:t>
            </a:r>
            <a:r>
              <a:rPr spc="10" dirty="0"/>
              <a:t> </a:t>
            </a:r>
            <a:r>
              <a:rPr spc="-15" dirty="0"/>
              <a:t>nacional</a:t>
            </a:r>
            <a:r>
              <a:rPr spc="-5" dirty="0"/>
              <a:t> </a:t>
            </a:r>
            <a:r>
              <a:rPr spc="-15" dirty="0"/>
              <a:t>sobre</a:t>
            </a:r>
            <a:r>
              <a:rPr dirty="0"/>
              <a:t> </a:t>
            </a:r>
            <a:r>
              <a:rPr spc="-15" dirty="0"/>
              <a:t>programas</a:t>
            </a:r>
            <a:r>
              <a:rPr spc="15" dirty="0"/>
              <a:t> </a:t>
            </a:r>
            <a:r>
              <a:rPr spc="-5" dirty="0"/>
              <a:t>y</a:t>
            </a:r>
            <a:r>
              <a:rPr spc="-15" dirty="0"/>
              <a:t> servicios</a:t>
            </a:r>
            <a:r>
              <a:rPr spc="10" dirty="0"/>
              <a:t> </a:t>
            </a:r>
            <a:r>
              <a:rPr spc="-10" dirty="0"/>
              <a:t>de EI.</a:t>
            </a:r>
          </a:p>
          <a:p>
            <a:pPr marL="1270">
              <a:lnSpc>
                <a:spcPct val="100000"/>
              </a:lnSpc>
              <a:spcBef>
                <a:spcPts val="5"/>
              </a:spcBef>
            </a:pPr>
            <a:endParaRPr sz="2500"/>
          </a:p>
          <a:p>
            <a:pPr marL="13970">
              <a:lnSpc>
                <a:spcPct val="100000"/>
              </a:lnSpc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Permitiría:</a:t>
            </a:r>
          </a:p>
          <a:p>
            <a:pPr marL="1270">
              <a:lnSpc>
                <a:spcPct val="100000"/>
              </a:lnSpc>
              <a:spcBef>
                <a:spcPts val="5"/>
              </a:spcBef>
            </a:pPr>
            <a:endParaRPr sz="2500">
              <a:latin typeface="Arial MT"/>
              <a:cs typeface="Arial MT"/>
            </a:endParaRPr>
          </a:p>
          <a:p>
            <a:pPr marL="356870" indent="-342900">
              <a:lnSpc>
                <a:spcPct val="100000"/>
              </a:lnSpc>
              <a:buFont typeface="Wingdings"/>
              <a:buChar char=""/>
              <a:tabLst>
                <a:tab pos="357505" algn="l"/>
              </a:tabLst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Identificar</a:t>
            </a:r>
            <a:r>
              <a:rPr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oferta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 real</a:t>
            </a:r>
            <a:r>
              <a:rPr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servicios</a:t>
            </a:r>
            <a:r>
              <a:rPr b="0" spc="3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en</a:t>
            </a:r>
            <a:r>
              <a:rPr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la</a:t>
            </a:r>
            <a:r>
              <a:rPr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población</a:t>
            </a:r>
            <a:r>
              <a:rPr b="0" spc="5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0 a</a:t>
            </a:r>
            <a:r>
              <a:rPr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3</a:t>
            </a:r>
            <a:r>
              <a:rPr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años.</a:t>
            </a:r>
          </a:p>
          <a:p>
            <a:pPr marL="1270">
              <a:lnSpc>
                <a:spcPct val="100000"/>
              </a:lnSpc>
              <a:spcBef>
                <a:spcPts val="5"/>
              </a:spcBef>
              <a:buFont typeface="Wingdings"/>
              <a:buChar char=""/>
            </a:pPr>
            <a:endParaRPr sz="2500">
              <a:latin typeface="Arial MT"/>
              <a:cs typeface="Arial MT"/>
            </a:endParaRPr>
          </a:p>
          <a:p>
            <a:pPr marL="356870" indent="-342900">
              <a:lnSpc>
                <a:spcPct val="100000"/>
              </a:lnSpc>
              <a:buFont typeface="Wingdings"/>
              <a:buChar char=""/>
              <a:tabLst>
                <a:tab pos="357505" algn="l"/>
              </a:tabLst>
            </a:pPr>
            <a:r>
              <a:rPr b="0" spc="-30" dirty="0">
                <a:solidFill>
                  <a:srgbClr val="000000"/>
                </a:solidFill>
                <a:latin typeface="Arial MT"/>
                <a:cs typeface="Arial MT"/>
              </a:rPr>
              <a:t>Validar</a:t>
            </a:r>
            <a:r>
              <a:rPr b="0" spc="2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demanda</a:t>
            </a:r>
            <a:r>
              <a:rPr b="0" spc="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real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servicios.</a:t>
            </a:r>
          </a:p>
          <a:p>
            <a:pPr marL="1270">
              <a:lnSpc>
                <a:spcPct val="100000"/>
              </a:lnSpc>
              <a:spcBef>
                <a:spcPts val="10"/>
              </a:spcBef>
              <a:buFont typeface="Wingdings"/>
              <a:buChar char=""/>
            </a:pPr>
            <a:endParaRPr sz="2500">
              <a:latin typeface="Arial MT"/>
              <a:cs typeface="Arial MT"/>
            </a:endParaRPr>
          </a:p>
          <a:p>
            <a:pPr marL="356870" marR="5080" indent="-342900">
              <a:lnSpc>
                <a:spcPct val="100000"/>
              </a:lnSpc>
              <a:buFont typeface="Wingdings"/>
              <a:buChar char=""/>
              <a:tabLst>
                <a:tab pos="357505" algn="l"/>
                <a:tab pos="1614805" algn="l"/>
                <a:tab pos="3383915" algn="l"/>
                <a:tab pos="4524375" algn="l"/>
                <a:tab pos="5325745" algn="l"/>
                <a:tab pos="6416040" algn="l"/>
                <a:tab pos="6944995" algn="l"/>
                <a:tab pos="8594090" algn="l"/>
                <a:tab pos="8936990" algn="l"/>
                <a:tab pos="10616565" algn="l"/>
              </a:tabLst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Proveer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	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i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nfor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mación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	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valio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s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a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	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para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	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d</a:t>
            </a:r>
            <a:r>
              <a:rPr b="0" spc="-15" dirty="0">
                <a:solidFill>
                  <a:srgbClr val="000000"/>
                </a:solidFill>
                <a:latin typeface="Arial MT"/>
                <a:cs typeface="Arial MT"/>
              </a:rPr>
              <a:t>i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s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e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ño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	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d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e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	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progr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a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mas	y	es</a:t>
            </a:r>
            <a:r>
              <a:rPr b="0" spc="-15" dirty="0">
                <a:solidFill>
                  <a:srgbClr val="000000"/>
                </a:solidFill>
                <a:latin typeface="Arial MT"/>
                <a:cs typeface="Arial MT"/>
              </a:rPr>
              <a:t>t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rategias	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de 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expansión</a:t>
            </a:r>
            <a:r>
              <a:rPr b="0" spc="5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que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permitan</a:t>
            </a:r>
            <a:r>
              <a:rPr b="0" spc="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acercarse</a:t>
            </a:r>
            <a:r>
              <a:rPr b="0" spc="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a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la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universalización.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444" y="59512"/>
            <a:ext cx="4899025" cy="100647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ct val="78700"/>
              </a:lnSpc>
              <a:spcBef>
                <a:spcPts val="1019"/>
              </a:spcBef>
            </a:pPr>
            <a:r>
              <a:rPr sz="3600" spc="-15" dirty="0">
                <a:solidFill>
                  <a:srgbClr val="00ADEE"/>
                </a:solidFill>
              </a:rPr>
              <a:t>Recomendación </a:t>
            </a:r>
            <a:r>
              <a:rPr sz="3600" dirty="0">
                <a:solidFill>
                  <a:srgbClr val="00ADEE"/>
                </a:solidFill>
              </a:rPr>
              <a:t># 4 </a:t>
            </a:r>
            <a:r>
              <a:rPr sz="3600" spc="5" dirty="0">
                <a:solidFill>
                  <a:srgbClr val="00ADEE"/>
                </a:solidFill>
              </a:rPr>
              <a:t> </a:t>
            </a:r>
            <a:r>
              <a:rPr sz="3600" spc="-15" dirty="0">
                <a:solidFill>
                  <a:srgbClr val="00ADEE"/>
                </a:solidFill>
              </a:rPr>
              <a:t>Mejorar</a:t>
            </a:r>
            <a:r>
              <a:rPr sz="3600" spc="-40" dirty="0">
                <a:solidFill>
                  <a:srgbClr val="00ADEE"/>
                </a:solidFill>
              </a:rPr>
              <a:t> </a:t>
            </a:r>
            <a:r>
              <a:rPr sz="3600" spc="-10" dirty="0">
                <a:solidFill>
                  <a:srgbClr val="00ADEE"/>
                </a:solidFill>
              </a:rPr>
              <a:t>la</a:t>
            </a:r>
            <a:r>
              <a:rPr sz="3600" spc="-40" dirty="0">
                <a:solidFill>
                  <a:srgbClr val="00ADEE"/>
                </a:solidFill>
              </a:rPr>
              <a:t> </a:t>
            </a:r>
            <a:r>
              <a:rPr sz="3600" spc="-15" dirty="0">
                <a:solidFill>
                  <a:srgbClr val="00ADEE"/>
                </a:solidFill>
              </a:rPr>
              <a:t>información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90448" y="6252159"/>
            <a:ext cx="13144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 MT"/>
                <a:cs typeface="Arial MT"/>
              </a:rPr>
              <a:t>14</a:t>
            </a:r>
            <a:r>
              <a:rPr sz="1050" spc="265" dirty="0"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0ADEE"/>
                </a:solidFill>
                <a:latin typeface="Arial MT"/>
                <a:cs typeface="Arial MT"/>
              </a:rPr>
              <a:t>|</a:t>
            </a:r>
            <a:r>
              <a:rPr sz="1050" spc="265" dirty="0">
                <a:solidFill>
                  <a:srgbClr val="00ADEE"/>
                </a:solidFill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La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EI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México</a:t>
            </a:r>
            <a:endParaRPr sz="105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9819" y="0"/>
            <a:ext cx="2005583" cy="189737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20" y="175731"/>
            <a:ext cx="11484979" cy="1075765"/>
          </a:xfrm>
          <a:solidFill>
            <a:srgbClr val="BC945A"/>
          </a:solidFill>
          <a:ln>
            <a:solidFill>
              <a:srgbClr val="BC945A"/>
            </a:solidFill>
          </a:ln>
        </p:spPr>
        <p:txBody>
          <a:bodyPr anchor="ctr">
            <a:noAutofit/>
          </a:bodyPr>
          <a:lstStyle/>
          <a:p>
            <a:br>
              <a:rPr lang="es-MX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COLABORATIVO </a:t>
            </a:r>
            <a:br>
              <a:rPr lang="es-419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SIPINNA</a:t>
            </a:r>
            <a:r>
              <a:rPr lang="es-419" sz="2800" spc="-11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ORGANISMOS INTERNACIONALES/ </a:t>
            </a:r>
            <a:r>
              <a:rPr lang="es-419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SEP/SOCIEDAD CIVIL</a:t>
            </a:r>
            <a:b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C9089C-D85E-2C49-A4A9-2CE2292056D3}"/>
              </a:ext>
            </a:extLst>
          </p:cNvPr>
          <p:cNvSpPr txBox="1"/>
          <p:nvPr/>
        </p:nvSpPr>
        <p:spPr>
          <a:xfrm>
            <a:off x="4504765" y="1891447"/>
            <a:ext cx="715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6D06581-ACAB-B048-8A24-8F60B6EF9975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Bases de datos de sus servicios educativos para comparar con los de SEP ( número de servicios, clave que los identifica, total de NN atendidos, desagregado por sexo)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Costo de atención por niña o niño y la composición de la estructura de costo ( mobiliario, personal, alimentos,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servicios,etc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Identificación de su estructura ocupacional y su perfil profesional.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Procesos de seguimiento o acompañamiento pedagógico que hayan sido impulsados recientemente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Estructura operativa a nivel federal y en las entidades (con quien se enlazan, cuantas personas están destinadas a la tarea)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Esquemas de supervisión ( que se supervisa y que se hace con esa información)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Trabajo con padres de familia que realizan ( a través de que procesos y que materiales educativos)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Proyección de crecimiento para la atención a NN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69DD97B-6A89-734C-2391-C37E724CC87B}"/>
              </a:ext>
            </a:extLst>
          </p:cNvPr>
          <p:cNvGraphicFramePr/>
          <p:nvPr/>
        </p:nvGraphicFramePr>
        <p:xfrm>
          <a:off x="6172200" y="2505075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0">
            <a:extLst>
              <a:ext uri="{FF2B5EF4-FFF2-40B4-BE49-F238E27FC236}">
                <a16:creationId xmlns:a16="http://schemas.microsoft.com/office/drawing/2014/main" id="{F4D21A3E-6ED0-7F4A-8ABA-913F3960184F}"/>
              </a:ext>
            </a:extLst>
          </p:cNvPr>
          <p:cNvGrpSpPr/>
          <p:nvPr/>
        </p:nvGrpSpPr>
        <p:grpSpPr>
          <a:xfrm>
            <a:off x="1998371" y="1771038"/>
            <a:ext cx="2498554" cy="653687"/>
            <a:chOff x="2852507" y="24961"/>
            <a:chExt cx="2498554" cy="65368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E74A6C-B23C-0747-B3A3-E802ECBC3E79}"/>
                </a:ext>
              </a:extLst>
            </p:cNvPr>
            <p:cNvSpPr/>
            <p:nvPr/>
          </p:nvSpPr>
          <p:spPr>
            <a:xfrm>
              <a:off x="2852507" y="24961"/>
              <a:ext cx="2498554" cy="653687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1A8A0E-0AD1-6C42-A603-BB9F427A18CA}"/>
                </a:ext>
              </a:extLst>
            </p:cNvPr>
            <p:cNvSpPr txBox="1"/>
            <p:nvPr/>
          </p:nvSpPr>
          <p:spPr>
            <a:xfrm>
              <a:off x="2852507" y="24961"/>
              <a:ext cx="2498554" cy="653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Diagnóstico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747F8F54-DB2E-E347-AD47-DA0F00C8710E}"/>
              </a:ext>
            </a:extLst>
          </p:cNvPr>
          <p:cNvGrpSpPr/>
          <p:nvPr/>
        </p:nvGrpSpPr>
        <p:grpSpPr>
          <a:xfrm>
            <a:off x="7745849" y="1766275"/>
            <a:ext cx="2498554" cy="653687"/>
            <a:chOff x="8549212" y="24961"/>
            <a:chExt cx="2498554" cy="653687"/>
          </a:xfrm>
        </p:grpSpPr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8B2E0454-5193-D144-B935-6A97BF6C6CCB}"/>
                </a:ext>
              </a:extLst>
            </p:cNvPr>
            <p:cNvSpPr/>
            <p:nvPr/>
          </p:nvSpPr>
          <p:spPr>
            <a:xfrm>
              <a:off x="8549212" y="24961"/>
              <a:ext cx="2498554" cy="653687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3A2A85D0-FFE0-2148-BC92-66A8CFF3F1DD}"/>
                </a:ext>
              </a:extLst>
            </p:cNvPr>
            <p:cNvSpPr txBox="1"/>
            <p:nvPr/>
          </p:nvSpPr>
          <p:spPr>
            <a:xfrm>
              <a:off x="8549212" y="24961"/>
              <a:ext cx="2498554" cy="653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Instituciones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346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721" y="164438"/>
            <a:ext cx="5316279" cy="1075765"/>
          </a:xfrm>
          <a:solidFill>
            <a:srgbClr val="6E152E"/>
          </a:solidFill>
        </p:spPr>
        <p:txBody>
          <a:bodyPr anchor="ctr">
            <a:noAutofit/>
          </a:bodyPr>
          <a:lstStyle/>
          <a:p>
            <a:br>
              <a:rPr lang="es-MX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 dirty="0">
                <a:solidFill>
                  <a:schemeClr val="bg1"/>
                </a:solidFill>
              </a:rPr>
              <a:t>Propósito 2</a:t>
            </a:r>
            <a:b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7" name="Graphic 4" descr="Ribbon with solid fill">
            <a:extLst>
              <a:ext uri="{FF2B5EF4-FFF2-40B4-BE49-F238E27FC236}">
                <a16:creationId xmlns:a16="http://schemas.microsoft.com/office/drawing/2014/main" id="{B86C06CB-8EFB-9746-A7CB-472603A6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3110" y="329954"/>
            <a:ext cx="914400" cy="914400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BF266FB-C70F-0B45-96F6-73E88C214B0D}"/>
              </a:ext>
            </a:extLst>
          </p:cNvPr>
          <p:cNvGraphicFramePr>
            <a:graphicFrameLocks noGrp="1"/>
          </p:cNvGraphicFramePr>
          <p:nvPr/>
        </p:nvGraphicFramePr>
        <p:xfrm>
          <a:off x="125835" y="1208015"/>
          <a:ext cx="11660697" cy="5615350"/>
        </p:xfrm>
        <a:graphic>
          <a:graphicData uri="http://schemas.openxmlformats.org/drawingml/2006/table">
            <a:tbl>
              <a:tblPr/>
              <a:tblGrid>
                <a:gridCol w="4068727">
                  <a:extLst>
                    <a:ext uri="{9D8B030D-6E8A-4147-A177-3AD203B41FA5}">
                      <a16:colId xmlns:a16="http://schemas.microsoft.com/office/drawing/2014/main" val="3870711727"/>
                    </a:ext>
                  </a:extLst>
                </a:gridCol>
                <a:gridCol w="4270610">
                  <a:extLst>
                    <a:ext uri="{9D8B030D-6E8A-4147-A177-3AD203B41FA5}">
                      <a16:colId xmlns:a16="http://schemas.microsoft.com/office/drawing/2014/main" val="3478030092"/>
                    </a:ext>
                  </a:extLst>
                </a:gridCol>
                <a:gridCol w="3321360">
                  <a:extLst>
                    <a:ext uri="{9D8B030D-6E8A-4147-A177-3AD203B41FA5}">
                      <a16:colId xmlns:a16="http://schemas.microsoft.com/office/drawing/2014/main" val="1155026596"/>
                    </a:ext>
                  </a:extLst>
                </a:gridCol>
              </a:tblGrid>
              <a:tr h="32544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1" i="0" u="none" strike="noStrike" dirty="0">
                          <a:effectLst/>
                          <a:latin typeface="Montserrat" pitchFamily="2" charset="77"/>
                        </a:rPr>
                        <a:t>PROPÓSITO</a:t>
                      </a:r>
                    </a:p>
                  </a:txBody>
                  <a:tcPr marL="112962" marR="112962" marT="56481" marB="56481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0" i="0" u="none" strike="noStrike" dirty="0">
                          <a:effectLst/>
                          <a:latin typeface="Montserrat" pitchFamily="2" charset="77"/>
                        </a:rPr>
                        <a:t>ESTRATEGIAS</a:t>
                      </a:r>
                    </a:p>
                  </a:txBody>
                  <a:tcPr marL="112962" marR="112962" marT="56481" marB="56481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0" i="0" u="none" strike="noStrike" dirty="0">
                          <a:effectLst/>
                          <a:latin typeface="Montserrat" pitchFamily="2" charset="77"/>
                        </a:rPr>
                        <a:t>LÍNEAS DE ACCIÓN</a:t>
                      </a: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206989"/>
                  </a:ext>
                </a:extLst>
              </a:tr>
              <a:tr h="518383">
                <a:tc rowSpan="1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 Mejorar la calidad de los servicios que se ofrecen en las modalidades (escolarizada y no escolarizada) de educación inicial</a:t>
                      </a:r>
                      <a:endParaRPr lang="es-CL" sz="2800" b="1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2962" marR="112962" marT="56481" marB="56481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2.1 Desarrollo y adopción de </a:t>
                      </a:r>
                      <a:r>
                        <a:rPr lang="es-CL" sz="1600" b="0" i="0" u="none" strike="noStrike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estándares mínimos de calidad</a:t>
                      </a:r>
                      <a:endParaRPr lang="es-CL" sz="2400" b="0" i="0" u="none" strike="noStrike" dirty="0">
                        <a:solidFill>
                          <a:srgbClr val="6E152E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12962" marR="112962" marT="56481" marB="56481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2.1.1 Diseño de estándares a través de proceso Participativo</a:t>
                      </a:r>
                      <a:endParaRPr lang="es-CL" sz="20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16908"/>
                  </a:ext>
                </a:extLst>
              </a:tr>
              <a:tr h="29052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2.1.2 Implementación de Estándares </a:t>
                      </a:r>
                      <a:endParaRPr lang="es-CL" sz="20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978769"/>
                  </a:ext>
                </a:extLst>
              </a:tr>
              <a:tr h="51838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2.1.3Desarrollo de mecanismos de monitoreo de estándares </a:t>
                      </a:r>
                      <a:endParaRPr lang="es-CL" sz="2000" b="0" i="0" u="none" strike="noStrike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846286"/>
                  </a:ext>
                </a:extLst>
              </a:tr>
              <a:tr h="50129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2.2 Implementación del </a:t>
                      </a:r>
                      <a:r>
                        <a:rPr lang="es-CL" sz="1600" b="0" i="0" u="none" strike="noStrike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currículo especializado 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para la educación inicial</a:t>
                      </a:r>
                      <a:b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</a:br>
                      <a:endParaRPr lang="es-CL" sz="24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2962" marR="112962" marT="56481" marB="56481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2.2.1 Actualización del currículo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588769"/>
                  </a:ext>
                </a:extLst>
              </a:tr>
              <a:tr h="5620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2.2.2 Implementación del currículo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500778"/>
                  </a:ext>
                </a:extLst>
              </a:tr>
              <a:tr h="51838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2.3 Fortalecimiento de las </a:t>
                      </a:r>
                      <a:r>
                        <a:rPr lang="es-CL" sz="1600" b="0" i="0" u="none" strike="noStrike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capacidades de los agentes educativos</a:t>
                      </a:r>
                      <a:endParaRPr lang="es-CL" sz="2400" b="0" i="0" u="none" strike="noStrike" dirty="0">
                        <a:solidFill>
                          <a:srgbClr val="6E152E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12962" marR="112962" marT="56481" marB="56481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2.3.1 Formación inicial y competencias profesionales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63224"/>
                  </a:ext>
                </a:extLst>
              </a:tr>
              <a:tr h="29052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2.3.2  Formación Continua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671848"/>
                  </a:ext>
                </a:extLst>
              </a:tr>
              <a:tr h="29052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2.3.3 Reconocimiento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778140"/>
                  </a:ext>
                </a:extLst>
              </a:tr>
              <a:tr h="31486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2.4 Fortalecimiento de la </a:t>
                      </a:r>
                      <a:r>
                        <a:rPr lang="es-CL" sz="1600" b="0" i="0" u="none" strike="noStrike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institucionalidad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 de los servicios de educación inicial</a:t>
                      </a:r>
                      <a:endParaRPr lang="es-CL" sz="24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2962" marR="112962" marT="56481" marB="56481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2.4.1 Coordinación de la política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11401"/>
                  </a:ext>
                </a:extLst>
              </a:tr>
              <a:tr h="61429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2.4.2 Liderar Educación Inicial.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81697"/>
                  </a:ext>
                </a:extLst>
              </a:tr>
              <a:tr h="51838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2.5 Creación de un </a:t>
                      </a:r>
                      <a:r>
                        <a:rPr lang="es-CL" sz="1600" b="0" i="0" u="none" strike="noStrike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sistema de monitoreo</a:t>
                      </a:r>
                      <a:endParaRPr lang="es-CL" sz="2400" b="0" i="0" u="none" strike="noStrike" dirty="0">
                        <a:solidFill>
                          <a:srgbClr val="6E152E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12962" marR="112962" marT="56481" marB="56481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2.5.1 Creación de institución o Funciones de monitoreo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723690"/>
                  </a:ext>
                </a:extLst>
              </a:tr>
              <a:tr h="29052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2.5.2 Implementación del sistema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11767" marR="11767" marT="11767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773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48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3B7C27-9A32-4F1E-957F-8C56FFD5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84707"/>
            <a:ext cx="10521951" cy="767256"/>
          </a:xfrm>
        </p:spPr>
        <p:txBody>
          <a:bodyPr>
            <a:normAutofit/>
          </a:bodyPr>
          <a:lstStyle/>
          <a:p>
            <a:r>
              <a:rPr lang="es-MX" dirty="0">
                <a:latin typeface="Montserrat SemiBold"/>
              </a:rPr>
              <a:t>Aseguramiento de la calidad y la excelencia</a:t>
            </a:r>
            <a:endParaRPr lang="es-MX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ADF3B0-5E99-4A2C-9DF4-CCD04417F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030136"/>
            <a:ext cx="10515600" cy="4186106"/>
          </a:xfrm>
        </p:spPr>
        <p:txBody>
          <a:bodyPr/>
          <a:lstStyle/>
          <a:p>
            <a:endParaRPr lang="es-MX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E31CE3C-3050-4047-B647-273B4994A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2548978"/>
              </p:ext>
            </p:extLst>
          </p:nvPr>
        </p:nvGraphicFramePr>
        <p:xfrm>
          <a:off x="629174" y="1551963"/>
          <a:ext cx="10718277" cy="4586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33E5499-09B1-4EDB-8AB9-BD4D0A829219}"/>
              </a:ext>
            </a:extLst>
          </p:cNvPr>
          <p:cNvSpPr txBox="1"/>
          <p:nvPr/>
        </p:nvSpPr>
        <p:spPr>
          <a:xfrm>
            <a:off x="3238150" y="5771626"/>
            <a:ext cx="745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EDUCACIÓN INICIAL LA MEJOR INVERSIÓN PARA EL DESARROLLO HUMANO</a:t>
            </a:r>
          </a:p>
        </p:txBody>
      </p:sp>
    </p:spTree>
    <p:extLst>
      <p:ext uri="{BB962C8B-B14F-4D97-AF65-F5344CB8AC3E}">
        <p14:creationId xmlns:p14="http://schemas.microsoft.com/office/powerpoint/2010/main" val="404215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30E9E4-94C3-FB42-9E0A-4D4484F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721" y="289133"/>
            <a:ext cx="5316279" cy="1075765"/>
          </a:xfrm>
          <a:solidFill>
            <a:srgbClr val="6E152E"/>
          </a:solidFill>
        </p:spPr>
        <p:txBody>
          <a:bodyPr anchor="ctr">
            <a:noAutofit/>
          </a:bodyPr>
          <a:lstStyle/>
          <a:p>
            <a:br>
              <a:rPr lang="es-MX" sz="2800" spc="-11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 dirty="0">
                <a:solidFill>
                  <a:schemeClr val="bg1"/>
                </a:solidFill>
              </a:rPr>
              <a:t>Propósito 3</a:t>
            </a:r>
            <a:b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C9089C-D85E-2C49-A4A9-2CE2292056D3}"/>
              </a:ext>
            </a:extLst>
          </p:cNvPr>
          <p:cNvSpPr txBox="1"/>
          <p:nvPr/>
        </p:nvSpPr>
        <p:spPr>
          <a:xfrm>
            <a:off x="4504765" y="1891447"/>
            <a:ext cx="715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phic 4" descr="Woman with kid with solid fill">
            <a:extLst>
              <a:ext uri="{FF2B5EF4-FFF2-40B4-BE49-F238E27FC236}">
                <a16:creationId xmlns:a16="http://schemas.microsoft.com/office/drawing/2014/main" id="{7CFDF2F9-1A09-E54F-9272-280F75155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0916" y="302919"/>
            <a:ext cx="914400" cy="914400"/>
          </a:xfrm>
          <a:prstGeom prst="rect">
            <a:avLst/>
          </a:prstGeom>
        </p:spPr>
      </p:pic>
      <p:pic>
        <p:nvPicPr>
          <p:cNvPr id="8" name="Graphic 6" descr="Man with baby with solid fill">
            <a:extLst>
              <a:ext uri="{FF2B5EF4-FFF2-40B4-BE49-F238E27FC236}">
                <a16:creationId xmlns:a16="http://schemas.microsoft.com/office/drawing/2014/main" id="{CCC1D21C-98EA-3341-AD07-494F53797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4976" y="248038"/>
            <a:ext cx="914400" cy="914400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BA63E2A-7FC3-5749-8B75-4BC23A80FF66}"/>
              </a:ext>
            </a:extLst>
          </p:cNvPr>
          <p:cNvGraphicFramePr>
            <a:graphicFrameLocks noGrp="1"/>
          </p:cNvGraphicFramePr>
          <p:nvPr/>
        </p:nvGraphicFramePr>
        <p:xfrm>
          <a:off x="336532" y="1899314"/>
          <a:ext cx="11327550" cy="4538240"/>
        </p:xfrm>
        <a:graphic>
          <a:graphicData uri="http://schemas.openxmlformats.org/drawingml/2006/table">
            <a:tbl>
              <a:tblPr/>
              <a:tblGrid>
                <a:gridCol w="3887957">
                  <a:extLst>
                    <a:ext uri="{9D8B030D-6E8A-4147-A177-3AD203B41FA5}">
                      <a16:colId xmlns:a16="http://schemas.microsoft.com/office/drawing/2014/main" val="4134161277"/>
                    </a:ext>
                  </a:extLst>
                </a:gridCol>
                <a:gridCol w="3779700">
                  <a:extLst>
                    <a:ext uri="{9D8B030D-6E8A-4147-A177-3AD203B41FA5}">
                      <a16:colId xmlns:a16="http://schemas.microsoft.com/office/drawing/2014/main" val="1359149468"/>
                    </a:ext>
                  </a:extLst>
                </a:gridCol>
                <a:gridCol w="3659893">
                  <a:extLst>
                    <a:ext uri="{9D8B030D-6E8A-4147-A177-3AD203B41FA5}">
                      <a16:colId xmlns:a16="http://schemas.microsoft.com/office/drawing/2014/main" val="2762968328"/>
                    </a:ext>
                  </a:extLst>
                </a:gridCol>
              </a:tblGrid>
              <a:tr h="90764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000" b="1" i="0" u="none" strike="noStrike" dirty="0">
                          <a:effectLst/>
                          <a:latin typeface="Montserrat" pitchFamily="2" charset="77"/>
                        </a:rPr>
                        <a:t>PROPÓSITO</a:t>
                      </a:r>
                    </a:p>
                  </a:txBody>
                  <a:tcPr marL="207858" marR="207858" marT="103929" marB="103929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000" b="0" i="0" u="none" strike="noStrike" dirty="0">
                          <a:effectLst/>
                          <a:latin typeface="Montserrat" pitchFamily="2" charset="77"/>
                        </a:rPr>
                        <a:t>ESTRATEGIAS</a:t>
                      </a:r>
                    </a:p>
                  </a:txBody>
                  <a:tcPr marL="207858" marR="207858" marT="103929" marB="103929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000" b="0" i="0" u="none" strike="noStrike" dirty="0">
                          <a:effectLst/>
                          <a:latin typeface="Montserrat" pitchFamily="2" charset="77"/>
                        </a:rPr>
                        <a:t>LÍNEAS DE ACCIÓN</a:t>
                      </a:r>
                    </a:p>
                  </a:txBody>
                  <a:tcPr marL="21652" marR="21652" marT="21652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001244"/>
                  </a:ext>
                </a:extLst>
              </a:tr>
              <a:tr h="907648">
                <a:tc row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Promover en las familias el desarrollo de prácticas de crianza enriquecidas y vínculos afectivos sólidos.</a:t>
                      </a:r>
                      <a:endParaRPr lang="es-CL" sz="3600" b="1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207858" marR="207858" marT="103929" marB="103929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3.1 </a:t>
                      </a:r>
                      <a:r>
                        <a:rPr lang="es-CL" sz="2000" b="0" i="0" u="none" strike="noStrike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Sensibilización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 sobre la importancia de la educación en la primera infancia.</a:t>
                      </a:r>
                      <a:endParaRPr lang="es-CL" sz="20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207858" marR="207858" marT="103929" marB="103929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3.1.1. Estrategia Nacional- Regional.</a:t>
                      </a:r>
                      <a:endParaRPr lang="es-CL" sz="18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21652" marR="21652" marT="21652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936072"/>
                  </a:ext>
                </a:extLst>
              </a:tr>
              <a:tr h="90764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3.2.2 Estrategias Territoriales-Comunitarias.</a:t>
                      </a:r>
                      <a:endParaRPr lang="es-CL" sz="32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21652" marR="21652" marT="21652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94177"/>
                  </a:ext>
                </a:extLst>
              </a:tr>
              <a:tr h="90764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3.2 Fortalecimiento de las </a:t>
                      </a:r>
                      <a:r>
                        <a:rPr lang="es-CL" sz="2000" b="0" i="0" u="none" strike="noStrike" dirty="0">
                          <a:solidFill>
                            <a:srgbClr val="6E152E"/>
                          </a:solidFill>
                          <a:effectLst/>
                          <a:latin typeface="Montserrat" pitchFamily="2" charset="77"/>
                        </a:rPr>
                        <a:t>competencias parentales 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para el cuidado de la niñez.</a:t>
                      </a:r>
                      <a:endParaRPr lang="es-CL" sz="36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207858" marR="207858" marT="103929" marB="103929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3.2.1 Desarrollo de lineamientos</a:t>
                      </a:r>
                      <a:endParaRPr lang="es-CL" sz="32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21652" marR="21652" marT="21652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4154642"/>
                  </a:ext>
                </a:extLst>
              </a:tr>
              <a:tr h="90764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3.2.2 Implementación de lineamientos </a:t>
                      </a:r>
                      <a:endParaRPr lang="es-CL" sz="3200" b="0" i="0" u="none" strike="noStrike" dirty="0">
                        <a:effectLst/>
                        <a:latin typeface="Montserrat" pitchFamily="2" charset="77"/>
                      </a:endParaRPr>
                    </a:p>
                  </a:txBody>
                  <a:tcPr marL="21652" marR="21652" marT="21652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073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39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61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81363"/>
            <a:ext cx="12192000" cy="6776720"/>
            <a:chOff x="0" y="81363"/>
            <a:chExt cx="12192000" cy="6776720"/>
          </a:xfrm>
        </p:grpSpPr>
        <p:sp>
          <p:nvSpPr>
            <p:cNvPr id="4" name="object 4"/>
            <p:cNvSpPr/>
            <p:nvPr/>
          </p:nvSpPr>
          <p:spPr>
            <a:xfrm>
              <a:off x="11488166" y="239776"/>
              <a:ext cx="257810" cy="1576705"/>
            </a:xfrm>
            <a:custGeom>
              <a:avLst/>
              <a:gdLst/>
              <a:ahLst/>
              <a:cxnLst/>
              <a:rect l="l" t="t" r="r" b="b"/>
              <a:pathLst>
                <a:path w="257809" h="1576705">
                  <a:moveTo>
                    <a:pt x="257695" y="0"/>
                  </a:moveTo>
                  <a:lnTo>
                    <a:pt x="0" y="0"/>
                  </a:lnTo>
                  <a:lnTo>
                    <a:pt x="0" y="1576197"/>
                  </a:lnTo>
                  <a:lnTo>
                    <a:pt x="257695" y="1576197"/>
                  </a:lnTo>
                  <a:lnTo>
                    <a:pt x="257695" y="0"/>
                  </a:lnTo>
                  <a:close/>
                </a:path>
              </a:pathLst>
            </a:custGeom>
            <a:solidFill>
              <a:srgbClr val="235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1363"/>
              <a:ext cx="12192000" cy="67766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900418" y="4751958"/>
            <a:ext cx="4411345" cy="196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720" algn="l"/>
              </a:tabLst>
            </a:pPr>
            <a:r>
              <a:rPr sz="1800" spc="-5" dirty="0" err="1">
                <a:solidFill>
                  <a:srgbClr val="252525"/>
                </a:solidFill>
                <a:latin typeface="Courier New"/>
                <a:cs typeface="Courier New"/>
              </a:rPr>
              <a:t>Aquí</a:t>
            </a:r>
            <a:r>
              <a:rPr sz="1800" spc="-4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se</a:t>
            </a:r>
            <a:r>
              <a:rPr sz="1800" spc="-4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 err="1">
                <a:solidFill>
                  <a:srgbClr val="252525"/>
                </a:solidFill>
                <a:latin typeface="Courier New"/>
                <a:cs typeface="Courier New"/>
              </a:rPr>
              <a:t>incluyen</a:t>
            </a:r>
            <a:r>
              <a:rPr sz="1800" spc="-70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387,369</a:t>
            </a:r>
            <a:r>
              <a:rPr sz="1800" spc="-4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 err="1">
                <a:solidFill>
                  <a:srgbClr val="252525"/>
                </a:solidFill>
                <a:latin typeface="Courier New"/>
                <a:cs typeface="Courier New"/>
              </a:rPr>
              <a:t>niños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1070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del</a:t>
            </a:r>
            <a:r>
              <a:rPr sz="1800" spc="-4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 err="1">
                <a:solidFill>
                  <a:srgbClr val="252525"/>
                </a:solidFill>
                <a:latin typeface="Courier New"/>
                <a:cs typeface="Courier New"/>
              </a:rPr>
              <a:t>sistema</a:t>
            </a:r>
            <a:r>
              <a:rPr sz="1800" spc="-4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no</a:t>
            </a:r>
            <a:r>
              <a:rPr sz="1800" spc="-4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 err="1">
                <a:solidFill>
                  <a:srgbClr val="252525"/>
                </a:solidFill>
                <a:latin typeface="Courier New"/>
                <a:cs typeface="Courier New"/>
              </a:rPr>
              <a:t>escolarizado</a:t>
            </a:r>
            <a:r>
              <a:rPr sz="1800" spc="-9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de </a:t>
            </a:r>
            <a:r>
              <a:rPr sz="1800" spc="-106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CONAFE.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252525"/>
              </a:buClr>
              <a:buFont typeface="Arial MT"/>
              <a:buChar char="•"/>
            </a:pPr>
            <a:endParaRPr sz="1900" dirty="0">
              <a:latin typeface="Courier New"/>
              <a:cs typeface="Courier New"/>
            </a:endParaRPr>
          </a:p>
          <a:p>
            <a:pPr marL="299085" marR="13906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La </a:t>
            </a:r>
            <a:r>
              <a:rPr sz="1800" spc="-5" dirty="0" err="1">
                <a:solidFill>
                  <a:srgbClr val="252525"/>
                </a:solidFill>
                <a:latin typeface="Courier New"/>
                <a:cs typeface="Courier New"/>
              </a:rPr>
              <a:t>cantidad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 de Centros de </a:t>
            </a:r>
            <a:r>
              <a:rPr sz="1800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Atención</a:t>
            </a:r>
            <a:r>
              <a:rPr sz="1800" spc="-9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Infantil</a:t>
            </a:r>
            <a:r>
              <a:rPr sz="1800" spc="-90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 err="1">
                <a:solidFill>
                  <a:srgbClr val="252525"/>
                </a:solidFill>
                <a:latin typeface="Courier New"/>
                <a:cs typeface="Courier New"/>
              </a:rPr>
              <a:t>considerada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1065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es</a:t>
            </a:r>
            <a:r>
              <a:rPr sz="1800" spc="-30" dirty="0">
                <a:solidFill>
                  <a:srgbClr val="252525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Courier New"/>
                <a:cs typeface="Courier New"/>
              </a:rPr>
              <a:t>de</a:t>
            </a:r>
            <a:r>
              <a:rPr sz="1800" spc="-10" dirty="0">
                <a:solidFill>
                  <a:srgbClr val="252525"/>
                </a:solidFill>
                <a:highlight>
                  <a:srgbClr val="FFFF00"/>
                </a:highlight>
                <a:latin typeface="Courier New"/>
                <a:cs typeface="Courier New"/>
              </a:rPr>
              <a:t> </a:t>
            </a:r>
            <a:r>
              <a:rPr lang="es-MX" spc="-5" dirty="0">
                <a:solidFill>
                  <a:srgbClr val="252525"/>
                </a:solidFill>
                <a:highlight>
                  <a:srgbClr val="FFFF00"/>
                </a:highlight>
                <a:latin typeface="Courier New"/>
                <a:cs typeface="Courier New"/>
              </a:rPr>
              <a:t>9,000 servicios.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74647" y="358597"/>
            <a:ext cx="9448165" cy="362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732145" algn="l"/>
              </a:tabLst>
            </a:pPr>
            <a:r>
              <a:rPr sz="2200"/>
              <a:t>DE</a:t>
            </a:r>
            <a:r>
              <a:rPr sz="2200" spc="15"/>
              <a:t> </a:t>
            </a:r>
            <a:r>
              <a:rPr sz="2200" spc="-5"/>
              <a:t>8.7</a:t>
            </a:r>
            <a:r>
              <a:rPr sz="2200" spc="5"/>
              <a:t> </a:t>
            </a:r>
            <a:r>
              <a:rPr sz="2200" spc="-5"/>
              <a:t>MILLONES</a:t>
            </a:r>
            <a:r>
              <a:rPr sz="2200" spc="45"/>
              <a:t> </a:t>
            </a:r>
            <a:r>
              <a:rPr sz="2200"/>
              <a:t>DE</a:t>
            </a:r>
            <a:r>
              <a:rPr sz="2200" spc="25"/>
              <a:t> </a:t>
            </a:r>
            <a:r>
              <a:rPr sz="2200" spc="-5"/>
              <a:t>NIÑAS</a:t>
            </a:r>
            <a:r>
              <a:rPr sz="2200" spc="30"/>
              <a:t> </a:t>
            </a:r>
            <a:r>
              <a:rPr sz="2200" spc="5"/>
              <a:t>Y</a:t>
            </a:r>
            <a:r>
              <a:rPr sz="2200" spc="25"/>
              <a:t> </a:t>
            </a:r>
            <a:r>
              <a:rPr sz="2200" spc="-5"/>
              <a:t>NIÑOS	</a:t>
            </a:r>
            <a:r>
              <a:rPr sz="2200"/>
              <a:t>DE</a:t>
            </a:r>
            <a:r>
              <a:rPr sz="2200" spc="5"/>
              <a:t> 0</a:t>
            </a:r>
            <a:r>
              <a:rPr sz="2200" spc="-25"/>
              <a:t> </a:t>
            </a:r>
            <a:r>
              <a:rPr sz="2200" spc="5"/>
              <a:t>A</a:t>
            </a:r>
            <a:r>
              <a:rPr sz="2200" spc="30"/>
              <a:t> </a:t>
            </a:r>
            <a:r>
              <a:rPr sz="2200" spc="5"/>
              <a:t>3</a:t>
            </a:r>
            <a:r>
              <a:rPr sz="2200" spc="-20"/>
              <a:t> </a:t>
            </a:r>
            <a:r>
              <a:rPr sz="2200"/>
              <a:t>AÑOS</a:t>
            </a:r>
            <a:r>
              <a:rPr sz="2200" spc="-10"/>
              <a:t> </a:t>
            </a:r>
            <a:r>
              <a:rPr sz="2200"/>
              <a:t>DE</a:t>
            </a:r>
            <a:r>
              <a:rPr sz="2200" spc="-5"/>
              <a:t> EDAD,</a:t>
            </a:r>
            <a:endParaRPr sz="2200"/>
          </a:p>
        </p:txBody>
      </p:sp>
      <p:sp>
        <p:nvSpPr>
          <p:cNvPr id="8" name="object 8"/>
          <p:cNvSpPr txBox="1"/>
          <p:nvPr/>
        </p:nvSpPr>
        <p:spPr>
          <a:xfrm>
            <a:off x="5749544" y="694181"/>
            <a:ext cx="55740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spc="-5">
                <a:solidFill>
                  <a:srgbClr val="691B30"/>
                </a:solidFill>
                <a:latin typeface="Courier New"/>
                <a:cs typeface="Courier New"/>
              </a:rPr>
              <a:t>7.5</a:t>
            </a:r>
            <a:r>
              <a:rPr sz="2200" b="1" spc="5">
                <a:solidFill>
                  <a:srgbClr val="691B30"/>
                </a:solidFill>
                <a:latin typeface="Courier New"/>
                <a:cs typeface="Courier New"/>
              </a:rPr>
              <a:t> </a:t>
            </a:r>
            <a:r>
              <a:rPr sz="2200" b="1" spc="-5">
                <a:solidFill>
                  <a:srgbClr val="691B30"/>
                </a:solidFill>
                <a:latin typeface="Courier New"/>
                <a:cs typeface="Courier New"/>
              </a:rPr>
              <a:t>NO</a:t>
            </a:r>
            <a:r>
              <a:rPr sz="2200" b="1" spc="-15">
                <a:solidFill>
                  <a:srgbClr val="691B30"/>
                </a:solidFill>
                <a:latin typeface="Courier New"/>
                <a:cs typeface="Courier New"/>
              </a:rPr>
              <a:t> </a:t>
            </a:r>
            <a:r>
              <a:rPr sz="2200" b="1" spc="-5">
                <a:solidFill>
                  <a:srgbClr val="691B30"/>
                </a:solidFill>
                <a:latin typeface="Courier New"/>
                <a:cs typeface="Courier New"/>
              </a:rPr>
              <a:t>RECIBEN</a:t>
            </a:r>
            <a:r>
              <a:rPr sz="2200" b="1" spc="35">
                <a:solidFill>
                  <a:srgbClr val="691B30"/>
                </a:solidFill>
                <a:latin typeface="Courier New"/>
                <a:cs typeface="Courier New"/>
              </a:rPr>
              <a:t> </a:t>
            </a:r>
            <a:r>
              <a:rPr sz="2200" b="1" spc="-5">
                <a:solidFill>
                  <a:srgbClr val="691B30"/>
                </a:solidFill>
                <a:latin typeface="Courier New"/>
                <a:cs typeface="Courier New"/>
              </a:rPr>
              <a:t>EDUCACIÓN</a:t>
            </a:r>
            <a:r>
              <a:rPr sz="2200" b="1" spc="50">
                <a:solidFill>
                  <a:srgbClr val="691B30"/>
                </a:solidFill>
                <a:latin typeface="Courier New"/>
                <a:cs typeface="Courier New"/>
              </a:rPr>
              <a:t> </a:t>
            </a:r>
            <a:r>
              <a:rPr sz="2200" b="1" spc="-5">
                <a:solidFill>
                  <a:srgbClr val="691B30"/>
                </a:solidFill>
                <a:latin typeface="Courier New"/>
                <a:cs typeface="Courier New"/>
              </a:rPr>
              <a:t>INICIAL.</a:t>
            </a:r>
            <a:endParaRPr sz="2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1667"/>
          </a:xfrm>
        </p:spPr>
        <p:txBody>
          <a:bodyPr>
            <a:noAutofit/>
          </a:bodyPr>
          <a:lstStyle/>
          <a:p>
            <a:pPr algn="ctr"/>
            <a:r>
              <a:rPr lang="es-AR" sz="3200" b="1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3000" b="1">
                <a:latin typeface="Verdana" pitchFamily="34" charset="0"/>
                <a:ea typeface="Verdana" pitchFamily="34" charset="0"/>
                <a:cs typeface="Verdana" pitchFamily="34" charset="0"/>
              </a:rPr>
              <a:t>« La FUNCIÓN MATERNANTE de la sociedad»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807968" y="1556792"/>
            <a:ext cx="4762160" cy="4968552"/>
          </a:xfrm>
        </p:spPr>
        <p:txBody>
          <a:bodyPr>
            <a:normAutofit/>
          </a:bodyPr>
          <a:lstStyle/>
          <a:p>
            <a:r>
              <a:rPr lang="es-AR" b="1" dirty="0"/>
              <a:t>Función social de la crianza.</a:t>
            </a:r>
          </a:p>
          <a:p>
            <a:r>
              <a:rPr lang="es-AR" b="1" dirty="0"/>
              <a:t>Mirada ética.</a:t>
            </a:r>
          </a:p>
          <a:p>
            <a:r>
              <a:rPr lang="es-AR" b="1" dirty="0"/>
              <a:t>La Educación inicial como política pública para el sostenimiento de la crianza.</a:t>
            </a:r>
          </a:p>
          <a:p>
            <a:r>
              <a:rPr lang="es-AR" b="1" dirty="0"/>
              <a:t>Niños y niñas deseados por la cultura que los recibe.</a:t>
            </a:r>
          </a:p>
          <a:p>
            <a:r>
              <a:rPr lang="es-AR" b="1" dirty="0"/>
              <a:t>Producir comunidad.</a:t>
            </a:r>
          </a:p>
          <a:p>
            <a:endParaRPr lang="es-AR" b="1" dirty="0"/>
          </a:p>
          <a:p>
            <a:pPr marL="0" indent="0" algn="r">
              <a:buNone/>
            </a:pPr>
            <a:r>
              <a:rPr lang="es-AR" b="1" dirty="0"/>
              <a:t>María Emilia López.</a:t>
            </a:r>
            <a:endParaRPr lang="es-AR" dirty="0"/>
          </a:p>
        </p:txBody>
      </p:sp>
      <p:pic>
        <p:nvPicPr>
          <p:cNvPr id="1026" name="Picture 2" descr="C:\Users\Emilia\Desktop\2019\BRASIL\brasil 2017\077 Salvador y Ri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56" y="1600200"/>
            <a:ext cx="3477504" cy="50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29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>
            <a:extLst>
              <a:ext uri="{FF2B5EF4-FFF2-40B4-BE49-F238E27FC236}">
                <a16:creationId xmlns:a16="http://schemas.microsoft.com/office/drawing/2014/main" id="{C6F5E5AB-64BD-78A0-3EF2-98E8A14C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MX"/>
              <a:t>Capacidad de maternar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95CF244-2397-23FD-D66E-15D6709F0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739" y="1752600"/>
            <a:ext cx="8326437" cy="47005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/>
              <a:t>Establecer vínculo implica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MX" dirty="0"/>
              <a:t>Mayor tiempo de lactancia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MX" dirty="0"/>
              <a:t>Acompañamiento físico y emocional en la adaptación de los niños.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MX" dirty="0"/>
              <a:t>Leer las necesidades e intereses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MX" dirty="0"/>
              <a:t>Ser consciente de la crianza compartida y colectiva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MX" dirty="0"/>
              <a:t>Hacer valer el interés superior del niño.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BB73A87-C887-FB46-B2A3-7E9DFD5A7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/>
              <a:t>¡GRACIAS!</a:t>
            </a:r>
          </a:p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145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0681"/>
            <a:ext cx="10515600" cy="1325563"/>
          </a:xfrm>
        </p:spPr>
        <p:txBody>
          <a:bodyPr>
            <a:normAutofit/>
          </a:bodyPr>
          <a:lstStyle/>
          <a:p>
            <a:r>
              <a:rPr lang="es-MX" sz="2400">
                <a:solidFill>
                  <a:srgbClr val="691931"/>
                </a:solidFill>
                <a:latin typeface="Montserrat SemiBold" panose="00000700000000000000" pitchFamily="2" charset="0"/>
              </a:rPr>
              <a:t>PRINCIPALES PROBLEMAS Y DESAFÍOS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1698" y="1268672"/>
            <a:ext cx="10515600" cy="50656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000" dirty="0">
                <a:latin typeface="Montserrat Light"/>
              </a:rPr>
              <a:t>En México, las necesidades de las y los niños menores de tres años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no están siendo atendidas de manera adecuada</a:t>
            </a:r>
            <a:r>
              <a:rPr lang="es-MX" sz="2000" dirty="0">
                <a:latin typeface="Montserrat Light"/>
              </a:rPr>
              <a:t> mediante una oferta de servicios, en el hogar o fuera de él, suficiente, pertinente y de calidad que ponga a niñas y niños en el centro. </a:t>
            </a:r>
            <a:endParaRPr lang="es-MX" sz="2000" dirty="0">
              <a:latin typeface="Montserrat Light" panose="00000400000000000000" pitchFamily="2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2000" dirty="0">
                <a:latin typeface="Montserrat Light"/>
              </a:rPr>
              <a:t>Entre los problemas destacan los siguientes:</a:t>
            </a:r>
          </a:p>
          <a:p>
            <a:pPr algn="just">
              <a:lnSpc>
                <a:spcPct val="100000"/>
              </a:lnSpc>
            </a:pPr>
            <a:r>
              <a:rPr lang="es-MX" sz="2000" dirty="0">
                <a:solidFill>
                  <a:schemeClr val="bg1">
                    <a:lumMod val="50000"/>
                  </a:schemeClr>
                </a:solidFill>
                <a:latin typeface="Montserrat Medium"/>
              </a:rPr>
              <a:t>Existe una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débil cultura social de la atención a la primera infancia y del aprendizaje temprano.</a:t>
            </a: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Prevalecen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nociones tradicionales de cuidado</a:t>
            </a:r>
            <a:r>
              <a:rPr lang="es-MX" sz="2000" dirty="0">
                <a:solidFill>
                  <a:srgbClr val="691931"/>
                </a:solidFill>
                <a:latin typeface="Montserrat Medium"/>
              </a:rPr>
              <a:t>,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de corte asistencialista.</a:t>
            </a: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La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 cobertura es de solo 14% </a:t>
            </a:r>
            <a:r>
              <a:rPr lang="es-MX" sz="2000" dirty="0">
                <a:latin typeface="Montserrat Light"/>
              </a:rPr>
              <a:t>de la población de niños menores de 3 años.</a:t>
            </a: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La educación inicial está presente en servicios y modalidades diversas, cuya característica fundamental es la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desorganización y la fragmentación.</a:t>
            </a:r>
            <a:endParaRPr lang="es-MX" sz="2000" dirty="0">
              <a:latin typeface="Montserrat Medium"/>
            </a:endParaRP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Presenta una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desigual</a:t>
            </a:r>
            <a:r>
              <a:rPr lang="es-MX" sz="2000" dirty="0">
                <a:latin typeface="Montserrat Light"/>
              </a:rPr>
              <a:t>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calidad</a:t>
            </a:r>
            <a:r>
              <a:rPr lang="es-MX" sz="2000" dirty="0">
                <a:latin typeface="Montserrat Light"/>
              </a:rPr>
              <a:t>, lo que no asegura impactos positivos ni duraderos. </a:t>
            </a:r>
          </a:p>
          <a:p>
            <a:pPr algn="just">
              <a:lnSpc>
                <a:spcPct val="100000"/>
              </a:lnSpc>
            </a:pPr>
            <a:r>
              <a:rPr lang="es-MX" sz="2000" dirty="0">
                <a:solidFill>
                  <a:srgbClr val="FF0000"/>
                </a:solidFill>
                <a:highlight>
                  <a:srgbClr val="FFFF00"/>
                </a:highlight>
                <a:latin typeface="Montserrat Light"/>
              </a:rPr>
              <a:t>Como país no aseguramos un mínimo de calidad en todos los programas</a:t>
            </a:r>
            <a:endParaRPr lang="es-MX" sz="2000" dirty="0">
              <a:highlight>
                <a:srgbClr val="FFFF00"/>
              </a:highlight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endParaRPr lang="es-MX" sz="2000" dirty="0">
              <a:highlight>
                <a:srgbClr val="FFFF00"/>
              </a:highlight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endParaRPr lang="es-MX" sz="2000" dirty="0"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endParaRPr lang="es-MX" sz="2000" dirty="0">
              <a:latin typeface="Montserrat Light" panose="000004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813" y="0"/>
            <a:ext cx="2667514" cy="10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0681"/>
            <a:ext cx="10515600" cy="1325563"/>
          </a:xfrm>
        </p:spPr>
        <p:txBody>
          <a:bodyPr>
            <a:normAutofit/>
          </a:bodyPr>
          <a:lstStyle/>
          <a:p>
            <a:r>
              <a:rPr lang="es-MX" sz="2400">
                <a:solidFill>
                  <a:srgbClr val="691931"/>
                </a:solidFill>
                <a:latin typeface="Montserrat SemiBold" panose="00000700000000000000" pitchFamily="2" charset="0"/>
              </a:rPr>
              <a:t>PRINCIPALES PROBLEMAS Y DESAFÍOS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8571" y="1466244"/>
            <a:ext cx="10515600" cy="5065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es-MX" sz="2000"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  <a:ea typeface="+mn-lt"/>
                <a:cs typeface="+mn-lt"/>
              </a:rPr>
              <a:t>Cuenta con </a:t>
            </a:r>
            <a:r>
              <a:rPr lang="es-MX" sz="2000" b="1" dirty="0">
                <a:solidFill>
                  <a:srgbClr val="691931"/>
                </a:solidFill>
                <a:latin typeface="Montserrat Light"/>
                <a:ea typeface="+mn-lt"/>
                <a:cs typeface="+mn-lt"/>
              </a:rPr>
              <a:t>reducidas asignaciones presupuestales</a:t>
            </a:r>
            <a:r>
              <a:rPr lang="es-MX" sz="2000" dirty="0">
                <a:latin typeface="Montserrat Light"/>
                <a:ea typeface="+mn-lt"/>
                <a:cs typeface="+mn-lt"/>
              </a:rPr>
              <a:t>. </a:t>
            </a:r>
            <a:endParaRPr lang="en-US" sz="2000" dirty="0">
              <a:latin typeface="Montserrat Light"/>
              <a:ea typeface="+mn-lt"/>
              <a:cs typeface="+mn-lt"/>
            </a:endParaRP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Hay </a:t>
            </a:r>
            <a:r>
              <a:rPr lang="es-MX" sz="2000" b="1" dirty="0">
                <a:solidFill>
                  <a:srgbClr val="691931"/>
                </a:solidFill>
                <a:latin typeface="Montserrat Light"/>
              </a:rPr>
              <a:t>una alta rotación del personal </a:t>
            </a:r>
            <a:r>
              <a:rPr lang="es-MX" sz="2000" dirty="0">
                <a:latin typeface="Montserrat Light"/>
              </a:rPr>
              <a:t>por condiciones laborales precarias. </a:t>
            </a:r>
            <a:endParaRPr lang="es-MX"/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Los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sistemas de supervisión están enfocados en la inspección de carácter administrativo, </a:t>
            </a:r>
            <a:r>
              <a:rPr lang="es-MX" sz="2000" dirty="0">
                <a:latin typeface="Montserrat Light"/>
              </a:rPr>
              <a:t>más que en el acompañamiento de los agentes educativos para mejorar la calidad de la atención. </a:t>
            </a:r>
            <a:endParaRPr lang="es-MX" sz="2000" dirty="0"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No hay una adecuada focalización</a:t>
            </a:r>
            <a:r>
              <a:rPr lang="es-MX" sz="2000" dirty="0">
                <a:latin typeface="Montserrat Light"/>
              </a:rPr>
              <a:t> en grupos socialmente vulnerables. </a:t>
            </a:r>
            <a:endParaRPr lang="es-MX" sz="2000" dirty="0"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Tampoco existe un sistema adecuado y unificado de información, </a:t>
            </a:r>
            <a:r>
              <a:rPr lang="es-MX" sz="2000" dirty="0">
                <a:latin typeface="Montserrat Light"/>
              </a:rPr>
              <a:t>lo que dificulta el trabajo de diagnóstico y planeación.</a:t>
            </a: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Se fomenta a veces, de manera inadvertida, la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desigualdad de género.</a:t>
            </a:r>
          </a:p>
          <a:p>
            <a:pPr algn="just">
              <a:lnSpc>
                <a:spcPct val="100000"/>
              </a:lnSpc>
            </a:pPr>
            <a:r>
              <a:rPr lang="es-MX" sz="2000" dirty="0">
                <a:latin typeface="Montserrat Light"/>
              </a:rPr>
              <a:t>Hay todavía mucho por hacer en términos de </a:t>
            </a:r>
            <a:r>
              <a:rPr lang="es-MX" sz="2000" b="1" dirty="0">
                <a:solidFill>
                  <a:srgbClr val="691931"/>
                </a:solidFill>
                <a:latin typeface="Montserrat Medium"/>
              </a:rPr>
              <a:t>interculturalidad e inclusión.</a:t>
            </a:r>
          </a:p>
          <a:p>
            <a:pPr algn="just">
              <a:lnSpc>
                <a:spcPct val="100000"/>
              </a:lnSpc>
            </a:pPr>
            <a:endParaRPr lang="es-MX" sz="2000"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endParaRPr lang="es-MX" sz="2000"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endParaRPr lang="es-MX" sz="2000">
              <a:latin typeface="Montserrat Light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endParaRPr lang="es-MX" sz="2000">
              <a:latin typeface="Montserrat Light" panose="000004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813" y="0"/>
            <a:ext cx="2667514" cy="10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0013" y="485847"/>
            <a:ext cx="115044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“La Educación Inicial afronta varios retos:</a:t>
            </a:r>
          </a:p>
          <a:p>
            <a:pPr marL="914377" lvl="1" indent="-457189" algn="just">
              <a:buFont typeface="+mj-lt"/>
              <a:buAutoNum type="arabicPeriod"/>
            </a:pPr>
            <a:r>
              <a:rPr lang="es-MX" sz="2400" dirty="0"/>
              <a:t>El </a:t>
            </a:r>
            <a:r>
              <a:rPr lang="es-MX" sz="2400" b="1" dirty="0"/>
              <a:t>reconocimiento social de los bebés y niños pequeños como sujetos de derecho </a:t>
            </a:r>
            <a:r>
              <a:rPr lang="es-MX" sz="2400" dirty="0"/>
              <a:t>y aprendices competentes.</a:t>
            </a:r>
          </a:p>
          <a:p>
            <a:pPr marL="914377" lvl="1" indent="-457189" algn="just">
              <a:buFont typeface="+mj-lt"/>
              <a:buAutoNum type="arabicPeriod"/>
            </a:pPr>
            <a:r>
              <a:rPr lang="es-MX" sz="2400" dirty="0"/>
              <a:t>Superar la forma de concebir la atención que se presta a NN menores de 3 años como derecho exclusivo de la madre trabajadora, para plantearla además como el derecho fundamental de los niños de recibir educación y cuidados desde su nacimiento.</a:t>
            </a:r>
          </a:p>
          <a:p>
            <a:pPr marL="914377" lvl="1" indent="-457189" algn="just">
              <a:buFont typeface="+mj-lt"/>
              <a:buAutoNum type="arabicPeriod"/>
            </a:pPr>
            <a:r>
              <a:rPr lang="es-MX" sz="2400" dirty="0"/>
              <a:t>Segmentación entre las acciones de tipo asistencial y las educativas para mirar hacia una </a:t>
            </a:r>
            <a:r>
              <a:rPr lang="es-MX" sz="2400" b="1" dirty="0"/>
              <a:t>atención integral que responda a las necesidades de NN, tanto en el plano educativo, como en la provisión de seguridad y cuidados afectivos</a:t>
            </a:r>
            <a:r>
              <a:rPr lang="es-MX" sz="2400" dirty="0"/>
              <a:t>.</a:t>
            </a:r>
          </a:p>
          <a:p>
            <a:pPr marL="914377" lvl="1" indent="-457189" algn="just">
              <a:buFont typeface="+mj-lt"/>
              <a:buAutoNum type="arabicPeriod"/>
            </a:pPr>
            <a:r>
              <a:rPr lang="es-MX" sz="2400" b="1" dirty="0"/>
              <a:t>Articular los esfuerzos de instituciones y organizaciones sociales </a:t>
            </a:r>
            <a:r>
              <a:rPr lang="es-MX" sz="2400" dirty="0"/>
              <a:t>que ofertan la Educación Inicial desde una sola mirada de lo que debe ser la atención, la educación y el cuidado de NN pequeños.”</a:t>
            </a:r>
          </a:p>
          <a:p>
            <a:pPr lvl="1" algn="r"/>
            <a:endParaRPr lang="es-MX" sz="2400" dirty="0"/>
          </a:p>
          <a:p>
            <a:pPr lvl="1" algn="r"/>
            <a:r>
              <a:rPr lang="es-MX" sz="2400" dirty="0"/>
              <a:t> </a:t>
            </a:r>
          </a:p>
          <a:p>
            <a:pPr marL="914377" lvl="1" indent="-457189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599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0242" y="274639"/>
            <a:ext cx="11643833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s-MX" sz="4267" b="1" dirty="0">
                <a:solidFill>
                  <a:srgbClr val="00B0F0"/>
                </a:solidFill>
                <a:latin typeface="Calibri Light" panose="020F0302020204030204"/>
              </a:rPr>
              <a:t>Objetivo de Desarrollo Sostenible #4: Educación de Calidad</a:t>
            </a:r>
          </a:p>
          <a:p>
            <a:pPr defTabSz="914377"/>
            <a:r>
              <a:rPr lang="es-MX" sz="4267" b="1" dirty="0">
                <a:solidFill>
                  <a:prstClr val="white"/>
                </a:solidFill>
                <a:latin typeface="Calibri Light" panose="020F0302020204030204"/>
              </a:rPr>
              <a:t>contra NNA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280748" y="1422153"/>
            <a:ext cx="7301653" cy="491591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</a:pPr>
            <a:endParaRPr lang="fr-CH" sz="2667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053" y="6344420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pPr defTabSz="914377"/>
            <a:fld id="{C15E4355-C1EE-2A42-B28B-63C6333920E9}" type="slidenum">
              <a:rPr lang="en-US">
                <a:latin typeface="Calibri" panose="020F0502020204030204"/>
              </a:rPr>
              <a:pPr defTabSz="914377"/>
              <a:t>7</a:t>
            </a:fld>
            <a:endParaRPr lang="en-US" dirty="0"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76127" y="2157626"/>
            <a:ext cx="2552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Add an image that is relevant to the subject matter. 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Size of image: 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Width 7cm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Height 10cm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72dpi</a:t>
            </a: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Make sure all photos are credited.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3" y="2007149"/>
            <a:ext cx="3149600" cy="319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64000" y="1117601"/>
            <a:ext cx="7924800" cy="501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s-ES" sz="2667" b="1" dirty="0">
                <a:solidFill>
                  <a:prstClr val="black"/>
                </a:solidFill>
                <a:latin typeface="Calibri" panose="020F0502020204030204"/>
              </a:rPr>
              <a:t>Para 2030, velar porque todas las niñas y todos los niños tengan acceso a servicios de atención y desarrollo en la primera infancia </a:t>
            </a:r>
            <a:r>
              <a:rPr lang="es-ES" sz="2667" b="1" dirty="0">
                <a:solidFill>
                  <a:srgbClr val="0070C0"/>
                </a:solidFill>
                <a:latin typeface="Calibri" panose="020F0502020204030204"/>
              </a:rPr>
              <a:t>de calidad </a:t>
            </a:r>
            <a:r>
              <a:rPr lang="es-ES" sz="2667" b="1" dirty="0">
                <a:solidFill>
                  <a:prstClr val="black"/>
                </a:solidFill>
                <a:latin typeface="Calibri" panose="020F0502020204030204"/>
              </a:rPr>
              <a:t>y a una enseñanza preescolar de calidad, a fin de que estén preparados para la enseñanza primaria</a:t>
            </a:r>
          </a:p>
          <a:p>
            <a:pPr defTabSz="914377">
              <a:defRPr/>
            </a:pPr>
            <a:endParaRPr lang="es-ES" sz="2667" dirty="0">
              <a:solidFill>
                <a:prstClr val="black"/>
              </a:solidFill>
              <a:latin typeface="Calibri" panose="020F0502020204030204"/>
            </a:endParaRPr>
          </a:p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s-ES" sz="2667" dirty="0">
                <a:solidFill>
                  <a:prstClr val="black"/>
                </a:solidFill>
                <a:latin typeface="Calibri" panose="020F0502020204030204"/>
              </a:rPr>
              <a:t>Para 2030, garantizar que todos los alumnos adquieran los conocimientos teóricos y prácticos necesarios para promover el desarrollo sostenible</a:t>
            </a:r>
          </a:p>
          <a:p>
            <a:pPr defTabSz="914377">
              <a:defRPr/>
            </a:pP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s-ES" sz="2667" dirty="0">
                <a:solidFill>
                  <a:prstClr val="black"/>
                </a:solidFill>
                <a:latin typeface="Calibri" panose="020F0502020204030204"/>
              </a:rPr>
              <a:t>Para 2030, aumentar sustancialmente la oferta de maestros calificados.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207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B6964-75B2-C942-AB27-E63F30C9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LEGISLACIÓN 2019</a:t>
            </a:r>
            <a:endParaRPr lang="es-ES_tradnl" b="1" dirty="0">
              <a:cs typeface="Calibri Light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02942A8-9D1F-9F44-903B-4933AE25CF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035" y="1412868"/>
          <a:ext cx="10835311" cy="476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5065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61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7821" y="0"/>
              <a:ext cx="7274179" cy="10066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CEF Power Point Template 2016 Ver1" id="{27D09125-A34A-9341-98C7-3E09FBC62D5D}" vid="{471FF3B8-C972-AE49-8898-5AB3D4873136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e Office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3679</Words>
  <Application>Microsoft Office PowerPoint</Application>
  <PresentationFormat>Panorámica</PresentationFormat>
  <Paragraphs>344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Tema de Office</vt:lpstr>
      <vt:lpstr>Office Theme</vt:lpstr>
      <vt:lpstr>1_Tema de Office</vt:lpstr>
      <vt:lpstr>1_Office Theme</vt:lpstr>
      <vt:lpstr>3_Tema de Office</vt:lpstr>
      <vt:lpstr>5_Tema de Office</vt:lpstr>
      <vt:lpstr>Espiral</vt:lpstr>
      <vt:lpstr> Políticas Educativas a favor de la Primera Infancia, un marco normativo que garantiza derechos. </vt:lpstr>
      <vt:lpstr>DESTINATARIOS  Niñas y niños   Padres de familia   Comunidad    </vt:lpstr>
      <vt:lpstr>DE 8.7 MILLONES DE NIÑAS Y NIÑOS DE 0 A 3 AÑOS DE EDAD,</vt:lpstr>
      <vt:lpstr>PRINCIPALES PROBLEMAS Y DESAFÍOS</vt:lpstr>
      <vt:lpstr>PRINCIPALES PROBLEMAS Y DESAFÍOS</vt:lpstr>
      <vt:lpstr>Presentación de PowerPoint</vt:lpstr>
      <vt:lpstr>Presentación de PowerPoint</vt:lpstr>
      <vt:lpstr>LEGISLACIÓN 2019</vt:lpstr>
      <vt:lpstr>Presentación de PowerPoint</vt:lpstr>
      <vt:lpstr>Ley General  de Educación La función de la Nueva Escuela Mexicana</vt:lpstr>
      <vt:lpstr> Educación Inicial </vt:lpstr>
      <vt:lpstr>Objetivos  de la  Educación  Inicial</vt:lpstr>
      <vt:lpstr> Principios Rectores </vt:lpstr>
      <vt:lpstr>Concepto de niña/o</vt:lpstr>
      <vt:lpstr> Modalidades </vt:lpstr>
      <vt:lpstr> Propósitos </vt:lpstr>
      <vt:lpstr> Propósito 1 </vt:lpstr>
      <vt:lpstr>Principales Hallazgos</vt:lpstr>
      <vt:lpstr>Brechas de Atención en Educación Inicial a población  de 0 a 3 años</vt:lpstr>
      <vt:lpstr>Costo</vt:lpstr>
      <vt:lpstr>Estimación de costos para cerrar la brecha de atención (2020), según modalidad de  educación inicial (millones de pesos)</vt:lpstr>
      <vt:lpstr>Recomendación # 1 Mejorar marcos de operación</vt:lpstr>
      <vt:lpstr>Recomendación # 2  Mejorar ejercicio de gasto</vt:lpstr>
      <vt:lpstr>Recomendación # 3  Verificar presupuesto</vt:lpstr>
      <vt:lpstr>Recomendación # 4  Mejorar la información</vt:lpstr>
      <vt:lpstr> TRABAJO COLABORATIVO  SIPINNA/ ORGANISMOS INTERNACIONALES/ SEP/SOCIEDAD CIVIL </vt:lpstr>
      <vt:lpstr> Propósito 2 </vt:lpstr>
      <vt:lpstr>Aseguramiento de la calidad y la excelencia</vt:lpstr>
      <vt:lpstr> Propósito 3 </vt:lpstr>
      <vt:lpstr> « La FUNCIÓN MATERNANTE de la sociedad»</vt:lpstr>
      <vt:lpstr>Capacidad de maternar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Irma Luna Fuentes</cp:lastModifiedBy>
  <cp:revision>71</cp:revision>
  <cp:lastPrinted>2022-08-10T23:49:56Z</cp:lastPrinted>
  <dcterms:created xsi:type="dcterms:W3CDTF">2018-12-04T03:27:02Z</dcterms:created>
  <dcterms:modified xsi:type="dcterms:W3CDTF">2022-09-21T11:37:34Z</dcterms:modified>
</cp:coreProperties>
</file>