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5"/>
  </p:sldMasterIdLst>
  <p:notesMasterIdLst>
    <p:notesMasterId r:id="rId20"/>
  </p:notesMasterIdLst>
  <p:handoutMasterIdLst>
    <p:handoutMasterId r:id="rId21"/>
  </p:handoutMasterIdLst>
  <p:sldIdLst>
    <p:sldId id="1046" r:id="rId6"/>
    <p:sldId id="330" r:id="rId7"/>
    <p:sldId id="1076" r:id="rId8"/>
    <p:sldId id="339" r:id="rId9"/>
    <p:sldId id="1077" r:id="rId10"/>
    <p:sldId id="340" r:id="rId11"/>
    <p:sldId id="1078" r:id="rId12"/>
    <p:sldId id="1079" r:id="rId13"/>
    <p:sldId id="1080" r:id="rId14"/>
    <p:sldId id="1082" r:id="rId15"/>
    <p:sldId id="1084" r:id="rId16"/>
    <p:sldId id="1085" r:id="rId17"/>
    <p:sldId id="342" r:id="rId18"/>
    <p:sldId id="108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vel, Matthieu" initials="GM" lastIdx="5" clrIdx="0">
    <p:extLst>
      <p:ext uri="{19B8F6BF-5375-455C-9EA6-DF929625EA0E}">
        <p15:presenceInfo xmlns:p15="http://schemas.microsoft.com/office/powerpoint/2012/main" userId="S::m.guevel@unesco.org::59e580ac-477c-44d0-8c02-a45964b90a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BA"/>
    <a:srgbClr val="007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08" autoAdjust="0"/>
    <p:restoredTop sz="86732" autoAdjust="0"/>
  </p:normalViewPr>
  <p:slideViewPr>
    <p:cSldViewPr snapToGrid="0" showGuides="1">
      <p:cViewPr varScale="1">
        <p:scale>
          <a:sx n="74" d="100"/>
          <a:sy n="74" d="100"/>
        </p:scale>
        <p:origin x="379" y="72"/>
      </p:cViewPr>
      <p:guideLst>
        <p:guide orient="horz" pos="2137"/>
        <p:guide pos="3931"/>
      </p:guideLst>
    </p:cSldViewPr>
  </p:slideViewPr>
  <p:outlineViewPr>
    <p:cViewPr>
      <p:scale>
        <a:sx n="100" d="100"/>
        <a:sy n="100" d="100"/>
      </p:scale>
      <p:origin x="0" y="-4147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4D37D-97F2-475C-A1E2-537E803ECE8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CE3AA-5C90-4B1E-BB30-5DBE87DD281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00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F0453-48F6-41C1-944E-EB020FF094E5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205E-CD73-4305-88CF-892B440D76A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74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5E886AEF-BA12-4442-B958-F1FFD2272F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1525" indent="-296863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450" indent="-236538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3700" indent="-236538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8363" indent="-236538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5563" indent="-236538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2763" indent="-236538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9963" indent="-236538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7163" indent="-236538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0F8AA51-4061-4940-89CA-89EBF7825285}" type="slidenum">
              <a:rPr lang="es-ES" altLang="es-AR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s-ES" altLang="es-AR">
              <a:latin typeface="Tahoma" panose="020B060403050404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C1C466B-44FC-4016-8BC9-6B41FCD2F9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4412FA94-19B0-4D7E-BA9D-3678F95228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765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5E886AEF-BA12-4442-B958-F1FFD2272F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1525" indent="-296863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450" indent="-236538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3700" indent="-236538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8363" indent="-236538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5563" indent="-236538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2763" indent="-236538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9963" indent="-236538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7163" indent="-236538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0F8AA51-4061-4940-89CA-89EBF7825285}" type="slidenum">
              <a:rPr lang="es-ES" altLang="es-AR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s-ES" altLang="es-AR">
              <a:latin typeface="Tahoma" panose="020B060403050404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C1C466B-44FC-4016-8BC9-6B41FCD2F9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4412FA94-19B0-4D7E-BA9D-3678F95228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992505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es.unesco.org/themes/education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9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9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59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 con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>
            <a:extLst>
              <a:ext uri="{FF2B5EF4-FFF2-40B4-BE49-F238E27FC236}">
                <a16:creationId xmlns:a16="http://schemas.microsoft.com/office/drawing/2014/main" id="{6A20B45A-4E71-40A6-9C7B-CFF90D2AF4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0"/>
            <a:ext cx="960967" cy="6858000"/>
          </a:xfrm>
          <a:prstGeom prst="rect">
            <a:avLst/>
          </a:prstGeom>
          <a:solidFill>
            <a:srgbClr val="0066CC"/>
          </a:solidFill>
          <a:ln w="9525" algn="ctr">
            <a:solidFill>
              <a:srgbClr val="0066CC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AR" altLang="es-AR" sz="2400"/>
          </a:p>
        </p:txBody>
      </p:sp>
    </p:spTree>
    <p:extLst>
      <p:ext uri="{BB962C8B-B14F-4D97-AF65-F5344CB8AC3E}">
        <p14:creationId xmlns:p14="http://schemas.microsoft.com/office/powerpoint/2010/main" val="1866921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7D9E65D-2E58-4CF1-80D7-A1321325AF62}"/>
              </a:ext>
            </a:extLst>
          </p:cNvPr>
          <p:cNvSpPr/>
          <p:nvPr userDrawn="1"/>
        </p:nvSpPr>
        <p:spPr>
          <a:xfrm>
            <a:off x="-1065" y="-26606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17336C9A-B076-4656-8BBA-963E90A9405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AA8FC206-02A5-43F9-849D-DC76261D0734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pic>
        <p:nvPicPr>
          <p:cNvPr id="16" name="Picture 37">
            <a:extLst>
              <a:ext uri="{FF2B5EF4-FFF2-40B4-BE49-F238E27FC236}">
                <a16:creationId xmlns:a16="http://schemas.microsoft.com/office/drawing/2014/main" id="{4B6AE06A-6A3E-2648-9169-1D57765FB9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549" y="6397976"/>
            <a:ext cx="1032052" cy="4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4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3B92DCAA-B458-4038-950D-347C976812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52" y="181925"/>
            <a:ext cx="2909069" cy="459711"/>
          </a:xfrm>
          <a:prstGeom prst="rect">
            <a:avLst/>
          </a:prstGeom>
        </p:spPr>
      </p:pic>
      <p:pic>
        <p:nvPicPr>
          <p:cNvPr id="7" name="Picture 37">
            <a:extLst>
              <a:ext uri="{FF2B5EF4-FFF2-40B4-BE49-F238E27FC236}">
                <a16:creationId xmlns:a16="http://schemas.microsoft.com/office/drawing/2014/main" id="{DE574832-0A60-814C-99F5-52CDC7E0ED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549" y="6397976"/>
            <a:ext cx="1032052" cy="41655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54A8F7A-FC2C-A549-9CFF-9331810B31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0" y="2289814"/>
            <a:ext cx="11153951" cy="459711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7F872B5-C73D-5644-A3DF-6F32D67B13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988881"/>
            <a:ext cx="11181043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2181832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790832"/>
            <a:ext cx="12192000" cy="6067167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  <p:pic>
        <p:nvPicPr>
          <p:cNvPr id="7" name="Picture 6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ABCB3575-9C8A-4FFF-AFDC-A370AC158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52" y="181925"/>
            <a:ext cx="2909069" cy="459710"/>
          </a:xfrm>
          <a:prstGeom prst="rect">
            <a:avLst/>
          </a:prstGeom>
        </p:spPr>
      </p:pic>
      <p:pic>
        <p:nvPicPr>
          <p:cNvPr id="9" name="Picture 37">
            <a:extLst>
              <a:ext uri="{FF2B5EF4-FFF2-40B4-BE49-F238E27FC236}">
                <a16:creationId xmlns:a16="http://schemas.microsoft.com/office/drawing/2014/main" id="{A286FB59-CFDD-5847-8A57-D573600FF5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549" y="6397976"/>
            <a:ext cx="1032052" cy="4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92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293708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Main Title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Subtext</a:t>
            </a:r>
          </a:p>
        </p:txBody>
      </p:sp>
      <p:pic>
        <p:nvPicPr>
          <p:cNvPr id="6" name="Picture 5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6363F9A0-BB9D-43B1-994D-76177DE1B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53" y="6382354"/>
            <a:ext cx="2615251" cy="413280"/>
          </a:xfrm>
          <a:prstGeom prst="rect">
            <a:avLst/>
          </a:prstGeom>
        </p:spPr>
      </p:pic>
      <p:pic>
        <p:nvPicPr>
          <p:cNvPr id="7" name="Picture 37">
            <a:extLst>
              <a:ext uri="{FF2B5EF4-FFF2-40B4-BE49-F238E27FC236}">
                <a16:creationId xmlns:a16="http://schemas.microsoft.com/office/drawing/2014/main" id="{EEFE791F-410F-5047-B608-250191427F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718" y="6398087"/>
            <a:ext cx="1031713" cy="4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9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8B59B52-C699-4CE7-97BA-027ACF8FB42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90876" y="971034"/>
            <a:ext cx="4711701" cy="512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E5920-4B6F-486E-9F0D-C1AE18D062F5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82461B7-A290-474F-927F-9060159C89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877" y="959561"/>
            <a:ext cx="5675123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00971C8-FA64-4742-8A38-BC2A6D7AB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 of the slide</a:t>
            </a:r>
            <a:endParaRPr lang="en-US" dirty="0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D1032CB-C952-47D3-91F1-1B8184F497BD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1B16DB7F-771E-420A-851F-0FA465E115CA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2C62350-66C0-43CB-B125-42F2FF7750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7" name="Picture 16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7F68486-B587-714E-A8E4-8CEF2E6437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6" y="6393180"/>
            <a:ext cx="2621991" cy="414345"/>
          </a:xfrm>
          <a:prstGeom prst="rect">
            <a:avLst/>
          </a:prstGeom>
        </p:spPr>
      </p:pic>
      <p:pic>
        <p:nvPicPr>
          <p:cNvPr id="18" name="Picture 37">
            <a:extLst>
              <a:ext uri="{FF2B5EF4-FFF2-40B4-BE49-F238E27FC236}">
                <a16:creationId xmlns:a16="http://schemas.microsoft.com/office/drawing/2014/main" id="{608C33B8-B067-6748-97E4-67241D32AC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549" y="6397976"/>
            <a:ext cx="1032052" cy="4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7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065" y="0"/>
            <a:ext cx="12193065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595117" y="1777527"/>
            <a:ext cx="9183979" cy="2978286"/>
          </a:xfrm>
          <a:prstGeom prst="rect">
            <a:avLst/>
          </a:prstGeom>
          <a:noFill/>
          <a:ln w="19050">
            <a:noFill/>
          </a:ln>
          <a:effectLst/>
        </p:spPr>
        <p:txBody>
          <a:bodyPr/>
          <a:lstStyle>
            <a:lvl1pPr marL="0" indent="0" algn="l">
              <a:buNone/>
              <a:defRPr sz="2700">
                <a:solidFill>
                  <a:srgbClr val="EEF3FA"/>
                </a:solidFill>
              </a:defRPr>
            </a:lvl1pPr>
            <a:lvl2pPr marL="342848" indent="0" algn="r">
              <a:buNone/>
              <a:defRPr sz="1800">
                <a:solidFill>
                  <a:srgbClr val="EEF3FA"/>
                </a:solidFill>
              </a:defRPr>
            </a:lvl2pPr>
          </a:lstStyle>
          <a:p>
            <a:pPr lvl="0"/>
            <a:r>
              <a:rPr lang="en-US" dirty="0"/>
              <a:t>Quotations are commonly printed as a means for inspiration and to invoke philosophical thoughts from the reader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1"/>
            <a:r>
              <a:rPr lang="fr-FR" dirty="0"/>
              <a:t>					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7452428" y="5003641"/>
            <a:ext cx="3326669" cy="547688"/>
          </a:xfrm>
          <a:prstGeom prst="rect">
            <a:avLst/>
          </a:prstGeom>
          <a:effectLst/>
        </p:spPr>
        <p:txBody>
          <a:bodyPr/>
          <a:lstStyle>
            <a:lvl1pPr marL="0" indent="0" algn="r">
              <a:buNone/>
              <a:defRPr sz="1500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Source Name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701900" y="1433374"/>
            <a:ext cx="752029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sz="7200" dirty="0">
                <a:solidFill>
                  <a:srgbClr val="EEF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3" name="Picture 12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647E4E61-5402-514A-A3F9-E5A50B3EE6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6" y="6393180"/>
            <a:ext cx="2621991" cy="414345"/>
          </a:xfrm>
          <a:prstGeom prst="rect">
            <a:avLst/>
          </a:prstGeom>
        </p:spPr>
      </p:pic>
      <p:pic>
        <p:nvPicPr>
          <p:cNvPr id="12" name="Picture 37">
            <a:extLst>
              <a:ext uri="{FF2B5EF4-FFF2-40B4-BE49-F238E27FC236}">
                <a16:creationId xmlns:a16="http://schemas.microsoft.com/office/drawing/2014/main" id="{FEEF7EC6-EA16-A047-ADCB-DA716F7B3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549" y="6397976"/>
            <a:ext cx="1032052" cy="4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8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7052615" y="4627245"/>
            <a:ext cx="3326669" cy="5476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fr-FR" dirty="0"/>
              <a:t>Source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595137" y="1860095"/>
            <a:ext cx="8784167" cy="5813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fr-FR" dirty="0"/>
              <a:t>USE BIG NUMBERS FOR BIG IMPACT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150854" y="2700941"/>
            <a:ext cx="9605473" cy="1401071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None/>
              <a:defRPr lang="fr-FR" sz="7200" b="1" kern="1200" baseline="0" dirty="0" smtClean="0">
                <a:solidFill>
                  <a:srgbClr val="0077D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$ 500.030.001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5" name="Picture 14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A396A9C1-92CB-5340-965D-A0BC93DE4C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5" y="6401504"/>
            <a:ext cx="2615251" cy="413280"/>
          </a:xfrm>
          <a:prstGeom prst="rect">
            <a:avLst/>
          </a:prstGeom>
        </p:spPr>
      </p:pic>
      <p:pic>
        <p:nvPicPr>
          <p:cNvPr id="10" name="Picture 37">
            <a:extLst>
              <a:ext uri="{FF2B5EF4-FFF2-40B4-BE49-F238E27FC236}">
                <a16:creationId xmlns:a16="http://schemas.microsoft.com/office/drawing/2014/main" id="{EE24BF41-EBA1-BF4F-82FB-FBBA72A652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718" y="6398087"/>
            <a:ext cx="1031713" cy="4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44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65" y="31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146291" y="3655002"/>
            <a:ext cx="7897284" cy="60669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="1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en-US" dirty="0"/>
              <a:t>Transition Slide Headline</a:t>
            </a:r>
            <a:endParaRPr lang="fr-FR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146291" y="4444580"/>
            <a:ext cx="7897284" cy="606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en-US" dirty="0"/>
              <a:t>Additional details</a:t>
            </a:r>
            <a:endParaRPr lang="fr-FR" dirty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2146291" y="1845100"/>
            <a:ext cx="1499196" cy="1155593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X.</a:t>
            </a:r>
            <a:endParaRPr lang="fr-FR" dirty="0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2CB077F-C1D5-4E1E-BAAD-0EEA4B0940F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8F0A3B2-AC19-4C50-99B8-8ED9D3AC1147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EB745C22-0374-44D0-9FFA-C71B9E5A5145}"/>
              </a:ext>
            </a:extLst>
          </p:cNvPr>
          <p:cNvCxnSpPr/>
          <p:nvPr userDrawn="1"/>
        </p:nvCxnSpPr>
        <p:spPr>
          <a:xfrm>
            <a:off x="3061471" y="6324867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7" name="Picture 16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F4627CBD-F113-384F-876A-A7D4F6E22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5" y="6401504"/>
            <a:ext cx="2615251" cy="413280"/>
          </a:xfrm>
          <a:prstGeom prst="rect">
            <a:avLst/>
          </a:prstGeom>
        </p:spPr>
      </p:pic>
      <p:pic>
        <p:nvPicPr>
          <p:cNvPr id="15" name="Picture 37">
            <a:extLst>
              <a:ext uri="{FF2B5EF4-FFF2-40B4-BE49-F238E27FC236}">
                <a16:creationId xmlns:a16="http://schemas.microsoft.com/office/drawing/2014/main" id="{40086BFC-29CE-C24B-ADDD-45CFF1DA0F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718" y="6398087"/>
            <a:ext cx="1031713" cy="4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02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-18483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296193" y="1904387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4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278813" y="1904387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2</a:t>
            </a:r>
          </a:p>
        </p:txBody>
      </p:sp>
      <p:sp>
        <p:nvSpPr>
          <p:cNvPr id="34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9340809" y="1901409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290389" y="247956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4273009" y="247956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3</a:t>
            </a:r>
          </a:p>
        </p:txBody>
      </p:sp>
      <p:sp>
        <p:nvSpPr>
          <p:cNvPr id="34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9335005" y="247658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57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3296195" y="3051759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58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4278817" y="3051759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4</a:t>
            </a:r>
          </a:p>
        </p:txBody>
      </p:sp>
      <p:sp>
        <p:nvSpPr>
          <p:cNvPr id="359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9340811" y="3048781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67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3290388" y="362790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368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4273009" y="362790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5</a:t>
            </a:r>
          </a:p>
        </p:txBody>
      </p:sp>
      <p:sp>
        <p:nvSpPr>
          <p:cNvPr id="369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9335004" y="362492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72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296196" y="419321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373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4278817" y="419321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6</a:t>
            </a:r>
          </a:p>
        </p:txBody>
      </p:sp>
      <p:sp>
        <p:nvSpPr>
          <p:cNvPr id="374" name="Text Placeholder 13"/>
          <p:cNvSpPr>
            <a:spLocks noGrp="1"/>
          </p:cNvSpPr>
          <p:nvPr>
            <p:ph type="body" sz="quarter" idx="43" hasCustomPrompt="1"/>
          </p:nvPr>
        </p:nvSpPr>
        <p:spPr>
          <a:xfrm>
            <a:off x="9340812" y="419023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77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3301997" y="136392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78" name="Text Placeholder 13"/>
          <p:cNvSpPr>
            <a:spLocks noGrp="1"/>
          </p:cNvSpPr>
          <p:nvPr>
            <p:ph type="body" sz="quarter" idx="45" hasCustomPrompt="1"/>
          </p:nvPr>
        </p:nvSpPr>
        <p:spPr>
          <a:xfrm>
            <a:off x="4284617" y="136392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379" name="Text Placeholder 13"/>
          <p:cNvSpPr>
            <a:spLocks noGrp="1"/>
          </p:cNvSpPr>
          <p:nvPr>
            <p:ph type="body" sz="quarter" idx="46" hasCustomPrompt="1"/>
          </p:nvPr>
        </p:nvSpPr>
        <p:spPr>
          <a:xfrm>
            <a:off x="9346613" y="136094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pic>
        <p:nvPicPr>
          <p:cNvPr id="24" name="Picture 23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C47E770F-C517-E14F-BBFB-A0B426A8CA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6" y="6383753"/>
            <a:ext cx="2621991" cy="414345"/>
          </a:xfrm>
          <a:prstGeom prst="rect">
            <a:avLst/>
          </a:prstGeom>
        </p:spPr>
      </p:pic>
      <p:pic>
        <p:nvPicPr>
          <p:cNvPr id="25" name="Picture 37">
            <a:extLst>
              <a:ext uri="{FF2B5EF4-FFF2-40B4-BE49-F238E27FC236}">
                <a16:creationId xmlns:a16="http://schemas.microsoft.com/office/drawing/2014/main" id="{BD95D4EC-A9A2-4E4F-BAA5-B57FADD60C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718" y="6398087"/>
            <a:ext cx="1031713" cy="4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30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2C15B89-4A37-463A-9D62-7972F7D8C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900" kern="1200" baseline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Edit </a:t>
            </a:r>
            <a:r>
              <a:rPr lang="fr-FR" err="1"/>
              <a:t>this</a:t>
            </a:r>
            <a:r>
              <a:rPr lang="fr-FR"/>
              <a:t> part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name</a:t>
            </a:r>
            <a:r>
              <a:rPr lang="fr-FR"/>
              <a:t> of division/</a:t>
            </a:r>
            <a:r>
              <a:rPr lang="fr-FR" err="1"/>
              <a:t>subject</a:t>
            </a:r>
            <a:r>
              <a:rPr lang="fr-FR"/>
              <a:t>/</a:t>
            </a:r>
          </a:p>
        </p:txBody>
      </p:sp>
      <p:pic>
        <p:nvPicPr>
          <p:cNvPr id="25" name="Picture 24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2A91A1BA-0234-483C-92F3-9DFD6C4954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6" y="6393180"/>
            <a:ext cx="2621991" cy="414345"/>
          </a:xfrm>
          <a:prstGeom prst="rect">
            <a:avLst/>
          </a:prstGeom>
        </p:spPr>
      </p:pic>
      <p:pic>
        <p:nvPicPr>
          <p:cNvPr id="7" name="Picture 37">
            <a:extLst>
              <a:ext uri="{FF2B5EF4-FFF2-40B4-BE49-F238E27FC236}">
                <a16:creationId xmlns:a16="http://schemas.microsoft.com/office/drawing/2014/main" id="{EFD316E0-95B5-D240-BACC-FC7D1C1C3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718" y="6398087"/>
            <a:ext cx="1031713" cy="4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84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A0008D9-C6FD-4824-A2C9-CC0555A4E37A}"/>
              </a:ext>
            </a:extLst>
          </p:cNvPr>
          <p:cNvSpPr/>
          <p:nvPr userDrawn="1"/>
        </p:nvSpPr>
        <p:spPr>
          <a:xfrm>
            <a:off x="-1065" y="31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id="{A9EBAC2D-9312-4A68-8BB3-1DB25802C369}"/>
              </a:ext>
            </a:extLst>
          </p:cNvPr>
          <p:cNvCxnSpPr/>
          <p:nvPr userDrawn="1"/>
        </p:nvCxnSpPr>
        <p:spPr>
          <a:xfrm>
            <a:off x="3061471" y="6324867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10560519" y="6314540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0" y="1065816"/>
            <a:ext cx="12192000" cy="1672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GB" sz="11000" dirty="0">
                <a:solidFill>
                  <a:schemeClr val="bg1"/>
                </a:solidFill>
              </a:rPr>
              <a:t>Gracias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024278" y="3610966"/>
            <a:ext cx="6241639" cy="1665617"/>
            <a:chOff x="2268208" y="2796770"/>
            <a:chExt cx="4681229" cy="1665617"/>
          </a:xfrm>
        </p:grpSpPr>
        <p:sp>
          <p:nvSpPr>
            <p:cNvPr id="14" name="TextBox 13"/>
            <p:cNvSpPr txBox="1"/>
            <p:nvPr/>
          </p:nvSpPr>
          <p:spPr>
            <a:xfrm>
              <a:off x="2268208" y="2796770"/>
              <a:ext cx="4681229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s-ES_tradnl" sz="2200" noProof="0" dirty="0"/>
                <a:t>Más información: </a:t>
              </a:r>
              <a:r>
                <a:rPr lang="es-ES_tradnl" sz="2200" noProof="0" dirty="0">
                  <a:hlinkClick r:id="rId2"/>
                </a:rPr>
                <a:t>https://es.unesco.org/themes/education</a:t>
              </a:r>
              <a:r>
                <a:rPr lang="es-ES_tradnl" sz="2200" noProof="0" dirty="0"/>
                <a:t> </a:t>
              </a:r>
            </a:p>
          </p:txBody>
        </p:sp>
        <p:pic>
          <p:nvPicPr>
            <p:cNvPr id="15" name="Picture 14" descr="twitter-logo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8995" y="3569124"/>
              <a:ext cx="746594" cy="66846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944365" y="3692946"/>
              <a:ext cx="27688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200" dirty="0"/>
                <a:t>@UNESCO_es</a:t>
              </a:r>
              <a:br>
                <a:rPr lang="en-US" sz="2200" dirty="0"/>
              </a:br>
              <a:endParaRPr lang="en-US" sz="2200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1756D87-BB67-42D7-A520-52D7763A27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85" y="5118752"/>
            <a:ext cx="2003651" cy="1595086"/>
          </a:xfrm>
          <a:prstGeom prst="rect">
            <a:avLst/>
          </a:prstGeom>
        </p:spPr>
      </p:pic>
      <p:pic>
        <p:nvPicPr>
          <p:cNvPr id="18" name="Picture 37">
            <a:extLst>
              <a:ext uri="{FF2B5EF4-FFF2-40B4-BE49-F238E27FC236}">
                <a16:creationId xmlns:a16="http://schemas.microsoft.com/office/drawing/2014/main" id="{CBE609E3-1DA4-304C-9753-2C9F420F67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718" y="6398087"/>
            <a:ext cx="1031713" cy="4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2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4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5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6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2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1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0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4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7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791" r:id="rId14"/>
    <p:sldLayoutId id="2147483788" r:id="rId15"/>
    <p:sldLayoutId id="2147483789" r:id="rId16"/>
    <p:sldLayoutId id="2147483775" r:id="rId17"/>
    <p:sldLayoutId id="2147483779" r:id="rId18"/>
    <p:sldLayoutId id="2147483780" r:id="rId19"/>
    <p:sldLayoutId id="2147483782" r:id="rId20"/>
    <p:sldLayoutId id="2147483781" r:id="rId21"/>
    <p:sldLayoutId id="2147483783" r:id="rId22"/>
    <p:sldLayoutId id="214748377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iep-baires.econ.uba.ar/publicacion/547" TargetMode="External"/><Relationship Id="rId7" Type="http://schemas.openxmlformats.org/officeDocument/2006/relationships/image" Target="../media/image26.emf"/><Relationship Id="rId2" Type="http://schemas.openxmlformats.org/officeDocument/2006/relationships/hyperlink" Target="https://www.thedialogue.org/analysis/el-impacto-de-la-pandemia-de-covid-19-en-la-inversion-en-primera-infancia-los-casos-de-chile-colombia-y-republica-dominicana/?lang=es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0205C49-BE5D-482B-A290-849AD6AA4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4679" y="4369206"/>
            <a:ext cx="76327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AR" altLang="es-AR" b="1" dirty="0">
                <a:latin typeface="Calibri" panose="020F0502020204030204" pitchFamily="34" charset="0"/>
              </a:rPr>
              <a:t>Javier A. Curcio </a:t>
            </a:r>
          </a:p>
          <a:p>
            <a:pPr algn="r" eaLnBrk="1" hangingPunct="1"/>
            <a:r>
              <a:rPr lang="es-AR" altLang="es-AR" sz="1800" dirty="0">
                <a:latin typeface="Calibri" panose="020F0502020204030204" pitchFamily="34" charset="0"/>
              </a:rPr>
              <a:t>Consultor </a:t>
            </a:r>
            <a:r>
              <a:rPr lang="es-AR" altLang="es-AR" sz="1800" dirty="0" err="1">
                <a:latin typeface="Calibri" panose="020F0502020204030204" pitchFamily="34" charset="0"/>
              </a:rPr>
              <a:t>The</a:t>
            </a:r>
            <a:r>
              <a:rPr lang="es-AR" altLang="es-AR" sz="1800" dirty="0">
                <a:latin typeface="Calibri" panose="020F0502020204030204" pitchFamily="34" charset="0"/>
              </a:rPr>
              <a:t> Dialogue</a:t>
            </a:r>
          </a:p>
          <a:p>
            <a:pPr algn="r" eaLnBrk="1" hangingPunct="1"/>
            <a:r>
              <a:rPr lang="es-AR" altLang="es-AR" sz="1800" dirty="0">
                <a:latin typeface="Calibri" panose="020F0502020204030204" pitchFamily="34" charset="0"/>
              </a:rPr>
              <a:t>Director Departamento de Economía FCE-UBA</a:t>
            </a:r>
          </a:p>
          <a:p>
            <a:pPr algn="r" eaLnBrk="1" hangingPunct="1"/>
            <a:r>
              <a:rPr lang="es-AR" altLang="es-AR" sz="1800" dirty="0">
                <a:latin typeface="Calibri" panose="020F0502020204030204" pitchFamily="34" charset="0"/>
              </a:rPr>
              <a:t>Investigador IIEP UBA-CONICET</a:t>
            </a:r>
          </a:p>
          <a:p>
            <a:pPr algn="r" eaLnBrk="1" hangingPunct="1"/>
            <a:r>
              <a:rPr lang="es-AR" altLang="es-AR" sz="1800" dirty="0">
                <a:latin typeface="Calibri" panose="020F0502020204030204" pitchFamily="34" charset="0"/>
              </a:rPr>
              <a:t>javiercurcio@gmail.com; jcurcio@economicas.uba.ar</a:t>
            </a:r>
          </a:p>
        </p:txBody>
      </p:sp>
      <p:sp>
        <p:nvSpPr>
          <p:cNvPr id="6147" name="Line 14">
            <a:extLst>
              <a:ext uri="{FF2B5EF4-FFF2-40B4-BE49-F238E27FC236}">
                <a16:creationId xmlns:a16="http://schemas.microsoft.com/office/drawing/2014/main" id="{0D69503D-3D8C-424D-B10A-49EF83704E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6531" y="2174420"/>
            <a:ext cx="10080000" cy="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6148" name="Rectangle 8">
            <a:extLst>
              <a:ext uri="{FF2B5EF4-FFF2-40B4-BE49-F238E27FC236}">
                <a16:creationId xmlns:a16="http://schemas.microsoft.com/office/drawing/2014/main" id="{4267DD4D-0CA8-4AF0-B4F8-D85DF2C72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445" y="2696553"/>
            <a:ext cx="1007999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AR" sz="3800" b="1" dirty="0">
                <a:solidFill>
                  <a:srgbClr val="0066CC"/>
                </a:solidFill>
                <a:latin typeface="Calibri" panose="020F0502020204030204" pitchFamily="34" charset="0"/>
              </a:rPr>
              <a:t>Tendencias del financiamiento</a:t>
            </a:r>
            <a:br>
              <a:rPr lang="es-ES" altLang="es-AR" sz="3800" b="1" dirty="0">
                <a:solidFill>
                  <a:srgbClr val="0066CC"/>
                </a:solidFill>
                <a:latin typeface="Calibri" panose="020F0502020204030204" pitchFamily="34" charset="0"/>
              </a:rPr>
            </a:br>
            <a:r>
              <a:rPr lang="es-ES" altLang="es-AR" sz="3800" b="1" dirty="0">
                <a:solidFill>
                  <a:srgbClr val="0066CC"/>
                </a:solidFill>
                <a:latin typeface="Calibri" panose="020F0502020204030204" pitchFamily="34" charset="0"/>
              </a:rPr>
              <a:t>en cuidado y educación en la primera infancia</a:t>
            </a:r>
            <a:endParaRPr lang="es-AR" altLang="es-AR" sz="3800" b="1" dirty="0">
              <a:solidFill>
                <a:srgbClr val="0066CC"/>
              </a:solidFill>
              <a:latin typeface="Calibri" panose="020F0502020204030204" pitchFamily="34" charset="0"/>
            </a:endParaRPr>
          </a:p>
        </p:txBody>
      </p:sp>
      <p:sp>
        <p:nvSpPr>
          <p:cNvPr id="6149" name="Rectangle 8">
            <a:extLst>
              <a:ext uri="{FF2B5EF4-FFF2-40B4-BE49-F238E27FC236}">
                <a16:creationId xmlns:a16="http://schemas.microsoft.com/office/drawing/2014/main" id="{C636A926-FA0B-4C74-9057-EC8CBA1CD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316" y="6237313"/>
            <a:ext cx="84244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AR" altLang="es-AR" sz="2200" dirty="0">
                <a:solidFill>
                  <a:srgbClr val="0066CC"/>
                </a:solidFill>
                <a:latin typeface="Calibri" panose="020F0502020204030204" pitchFamily="34" charset="0"/>
              </a:rPr>
              <a:t>Ciudad de Monterrey, Estado de Nuevo León - México, Septiembre 2022</a:t>
            </a:r>
            <a:endParaRPr lang="es-ES" altLang="es-AR" sz="2200" dirty="0">
              <a:solidFill>
                <a:srgbClr val="0066CC"/>
              </a:solidFill>
              <a:latin typeface="Calibri" panose="020F0502020204030204" pitchFamily="34" charset="0"/>
            </a:endParaRPr>
          </a:p>
        </p:txBody>
      </p:sp>
      <p:pic>
        <p:nvPicPr>
          <p:cNvPr id="6152" name="Picture 2">
            <a:extLst>
              <a:ext uri="{FF2B5EF4-FFF2-40B4-BE49-F238E27FC236}">
                <a16:creationId xmlns:a16="http://schemas.microsoft.com/office/drawing/2014/main" id="{159534CA-8DE2-42C3-AFB9-A874CAF62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1027" y="272563"/>
            <a:ext cx="2793499" cy="8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2">
            <a:extLst>
              <a:ext uri="{FF2B5EF4-FFF2-40B4-BE49-F238E27FC236}">
                <a16:creationId xmlns:a16="http://schemas.microsoft.com/office/drawing/2014/main" id="{17AAAC86-F21E-4298-BFEE-AEA56B5F4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654" y="1340768"/>
            <a:ext cx="110143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AR" sz="2100" b="1" dirty="0">
                <a:solidFill>
                  <a:srgbClr val="0066CC"/>
                </a:solidFill>
                <a:latin typeface="Calibri" panose="020F0502020204030204" pitchFamily="34" charset="0"/>
              </a:rPr>
              <a:t>Construyendo una agenda regional compartida:</a:t>
            </a:r>
            <a:br>
              <a:rPr lang="es-ES" altLang="es-AR" sz="2100" b="1" dirty="0">
                <a:solidFill>
                  <a:srgbClr val="0066CC"/>
                </a:solidFill>
                <a:latin typeface="Calibri" panose="020F0502020204030204" pitchFamily="34" charset="0"/>
              </a:rPr>
            </a:br>
            <a:r>
              <a:rPr lang="es-ES" altLang="es-AR" sz="2100" b="1" dirty="0">
                <a:solidFill>
                  <a:srgbClr val="0066CC"/>
                </a:solidFill>
                <a:latin typeface="Calibri" panose="020F0502020204030204" pitchFamily="34" charset="0"/>
              </a:rPr>
              <a:t>el financiamiento de los servicios de educación y cuidado de la primera infancia en América Latina</a:t>
            </a:r>
            <a:endParaRPr lang="es-AR" altLang="es-AR" sz="2100" b="1" dirty="0">
              <a:solidFill>
                <a:srgbClr val="0066CC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6A3473-D91D-4063-BABE-B8B53AE640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725" b="26280"/>
          <a:stretch/>
        </p:blipFill>
        <p:spPr>
          <a:xfrm>
            <a:off x="8556448" y="75457"/>
            <a:ext cx="2756079" cy="12961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842D064A-DDAC-421A-BA7A-58D67D90C79F}"/>
              </a:ext>
            </a:extLst>
          </p:cNvPr>
          <p:cNvSpPr/>
          <p:nvPr/>
        </p:nvSpPr>
        <p:spPr>
          <a:xfrm>
            <a:off x="412173" y="873332"/>
            <a:ext cx="1148541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spcBef>
                <a:spcPts val="900"/>
              </a:spcBef>
              <a:spcAft>
                <a:spcPts val="900"/>
              </a:spcAft>
              <a:buClr>
                <a:srgbClr val="2D425B"/>
              </a:buClr>
              <a:buFont typeface="Wingdings" panose="05000000000000000000" pitchFamily="2" charset="2"/>
              <a:buChar char="ü"/>
            </a:pPr>
            <a:r>
              <a:rPr lang="es-ES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crisis generada por la epidemia de COVID19 durante 2020 </a:t>
            </a:r>
            <a:r>
              <a:rPr lang="es-ES" sz="2200" b="1" dirty="0">
                <a:solidFill>
                  <a:srgbClr val="0068B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impactó de manera significativa sobre la primera infancia</a:t>
            </a:r>
            <a:r>
              <a:rPr lang="es-ES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especialmente a través de la afectación del empleo y los </a:t>
            </a:r>
            <a:r>
              <a:rPr lang="es-ES" sz="2200" b="1" dirty="0">
                <a:solidFill>
                  <a:srgbClr val="0068B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ingresos disponibles en los hogares</a:t>
            </a:r>
            <a:r>
              <a:rPr lang="es-ES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las dificultades relacionadas con el </a:t>
            </a:r>
            <a:r>
              <a:rPr lang="es-ES" sz="2200" b="1" dirty="0">
                <a:solidFill>
                  <a:srgbClr val="0068B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 educativo y de desarrollo infantil</a:t>
            </a:r>
            <a:r>
              <a:rPr lang="es-ES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 la afectación de las </a:t>
            </a:r>
            <a:r>
              <a:rPr lang="es-ES" sz="2200" b="1" dirty="0">
                <a:solidFill>
                  <a:srgbClr val="0068B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dinámicas familiares</a:t>
            </a:r>
            <a:r>
              <a:rPr lang="es-ES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complejizando la </a:t>
            </a:r>
            <a:r>
              <a:rPr lang="es-ES" sz="2200" b="1" dirty="0">
                <a:solidFill>
                  <a:srgbClr val="0068B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distribución de las tareas al interior del hogar y el cuidado</a:t>
            </a:r>
            <a:r>
              <a:rPr lang="es-ES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las niñas y los niños, entre otros.</a:t>
            </a:r>
          </a:p>
          <a:p>
            <a:pPr marL="257175" indent="-257175" algn="just">
              <a:spcBef>
                <a:spcPts val="900"/>
              </a:spcBef>
              <a:spcAft>
                <a:spcPts val="900"/>
              </a:spcAft>
              <a:buClr>
                <a:srgbClr val="2D425B"/>
              </a:buClr>
              <a:buFont typeface="Wingdings" panose="05000000000000000000" pitchFamily="2" charset="2"/>
              <a:buChar char="ü"/>
            </a:pPr>
            <a:r>
              <a:rPr lang="es-ES" sz="2200" b="1" dirty="0">
                <a:solidFill>
                  <a:srgbClr val="0068B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Todos los grupos etarios y dimensiones fueron afectados</a:t>
            </a:r>
            <a:r>
              <a:rPr lang="es-ES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alguna manera como consecuencia de la pandemia, generando </a:t>
            </a:r>
            <a:r>
              <a:rPr lang="es-ES" sz="2200" b="1" dirty="0">
                <a:solidFill>
                  <a:srgbClr val="0068B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adecuaciones presupuestarias y reasignaciones </a:t>
            </a:r>
            <a:r>
              <a:rPr lang="es-ES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función de la emergencia y las demandas asociadas.</a:t>
            </a:r>
          </a:p>
          <a:p>
            <a:pPr marL="257175" indent="-257175" algn="just">
              <a:spcBef>
                <a:spcPts val="900"/>
              </a:spcBef>
              <a:spcAft>
                <a:spcPts val="900"/>
              </a:spcAft>
              <a:buClr>
                <a:srgbClr val="2D425B"/>
              </a:buClr>
              <a:buFont typeface="Wingdings" panose="05000000000000000000" pitchFamily="2" charset="2"/>
              <a:buChar char="ü"/>
            </a:pPr>
            <a:r>
              <a:rPr lang="es-E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Los programas de transferencias monetarias se vieron en general incrementados en respuesta a la reducción de empleo e ingresos, mientras </a:t>
            </a:r>
            <a:r>
              <a:rPr lang="es-ES" sz="2200" b="1" dirty="0">
                <a:solidFill>
                  <a:srgbClr val="0068B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que la función más afectada se relaciona con la educación y los cuidados que frente a los confinamientos y a la discontinuidad de actividades presenciales</a:t>
            </a:r>
            <a:r>
              <a:rPr lang="es-E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57175" indent="-257175" algn="just">
              <a:spcBef>
                <a:spcPts val="900"/>
              </a:spcBef>
              <a:spcAft>
                <a:spcPts val="900"/>
              </a:spcAft>
              <a:buClr>
                <a:srgbClr val="2D425B"/>
              </a:buClr>
              <a:buFont typeface="Wingdings" panose="05000000000000000000" pitchFamily="2" charset="2"/>
              <a:buChar char="ü"/>
            </a:pPr>
            <a:r>
              <a:rPr lang="es-ES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magnitud </a:t>
            </a:r>
            <a:r>
              <a:rPr lang="es-E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de los efectos generados por la pandemia se extiende en el tiempo afectando especialmente a la región </a:t>
            </a:r>
            <a:r>
              <a:rPr lang="es-ES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latinoamericana e interpela a </a:t>
            </a:r>
            <a:r>
              <a:rPr lang="es-ES" sz="2200" b="1" dirty="0">
                <a:solidFill>
                  <a:srgbClr val="0068B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profundizar las respuestas en materia de políticas públicas reforzando especialmente a la educación y el cuidado de la primera infancia</a:t>
            </a:r>
            <a:r>
              <a:rPr lang="es-ES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040359-1889-45B3-B7EA-B0D6B8C5F4CB}"/>
              </a:ext>
            </a:extLst>
          </p:cNvPr>
          <p:cNvSpPr txBox="1">
            <a:spLocks/>
          </p:cNvSpPr>
          <p:nvPr/>
        </p:nvSpPr>
        <p:spPr>
          <a:xfrm>
            <a:off x="1701967" y="52768"/>
            <a:ext cx="8775700" cy="577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El impacto de la pandemia de COVID19 en la ISPI (2de2)</a:t>
            </a:r>
            <a:endParaRPr lang="en-GB" sz="2800" b="1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07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85793" y="917913"/>
            <a:ext cx="1142867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ts val="1200"/>
              </a:spcBef>
              <a:spcAft>
                <a:spcPts val="1200"/>
              </a:spcAft>
              <a:buClr>
                <a:srgbClr val="0068BA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400" dirty="0">
                <a:latin typeface="Calibri" panose="020F0502020204030204" pitchFamily="34" charset="0"/>
                <a:cs typeface="Arial" panose="020B0604020202020204" pitchFamily="34" charset="0"/>
              </a:rPr>
              <a:t>Es necesario </a:t>
            </a:r>
            <a:r>
              <a:rPr lang="es-ES" sz="2400" b="1" dirty="0">
                <a:solidFill>
                  <a:srgbClr val="0068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definir y financiar de manera sostenida paquetes básicos de prestaciones integrales de calidad para la primera infancia</a:t>
            </a:r>
            <a:r>
              <a:rPr lang="es-ES" sz="24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 fontAlgn="base">
              <a:spcBef>
                <a:spcPts val="1200"/>
              </a:spcBef>
              <a:spcAft>
                <a:spcPts val="1200"/>
              </a:spcAft>
              <a:buClr>
                <a:srgbClr val="0068BA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400" dirty="0">
                <a:latin typeface="Calibri" panose="020F0502020204030204" pitchFamily="34" charset="0"/>
                <a:cs typeface="Arial" panose="020B0604020202020204" pitchFamily="34" charset="0"/>
              </a:rPr>
              <a:t>Mejorar no solo los </a:t>
            </a:r>
            <a:r>
              <a:rPr lang="es-ES" sz="2400" b="1" dirty="0">
                <a:solidFill>
                  <a:srgbClr val="0068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niveles de cobertura </a:t>
            </a:r>
            <a:r>
              <a:rPr lang="es-ES" sz="2400" dirty="0">
                <a:latin typeface="Calibri" panose="020F0502020204030204" pitchFamily="34" charset="0"/>
                <a:cs typeface="Arial" panose="020B0604020202020204" pitchFamily="34" charset="0"/>
              </a:rPr>
              <a:t>con su correspondiente impacto en la </a:t>
            </a:r>
            <a:r>
              <a:rPr lang="es-ES" sz="2400" b="1" dirty="0">
                <a:solidFill>
                  <a:srgbClr val="0068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equidad y la inclusión</a:t>
            </a:r>
            <a:r>
              <a:rPr lang="es-ES" sz="2400" dirty="0">
                <a:latin typeface="Calibri" panose="020F0502020204030204" pitchFamily="34" charset="0"/>
                <a:cs typeface="Arial" panose="020B0604020202020204" pitchFamily="34" charset="0"/>
              </a:rPr>
              <a:t>, sino también el cumplimiento de </a:t>
            </a:r>
            <a:r>
              <a:rPr lang="es-ES" sz="2400" b="1" dirty="0">
                <a:solidFill>
                  <a:srgbClr val="0068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estándares mínimos de calidad</a:t>
            </a:r>
            <a:r>
              <a:rPr lang="es-ES" sz="24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 fontAlgn="base">
              <a:spcBef>
                <a:spcPts val="1200"/>
              </a:spcBef>
              <a:spcAft>
                <a:spcPts val="1200"/>
              </a:spcAft>
              <a:buClr>
                <a:srgbClr val="0068BA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400" dirty="0">
                <a:latin typeface="Calibri" panose="020F0502020204030204" pitchFamily="34" charset="0"/>
                <a:cs typeface="Arial" panose="020B0604020202020204" pitchFamily="34" charset="0"/>
              </a:rPr>
              <a:t>Para lograr la universalización efectiva se requiere </a:t>
            </a:r>
            <a:r>
              <a:rPr lang="es-ES" sz="2400" b="1" dirty="0">
                <a:solidFill>
                  <a:srgbClr val="0068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contemplar los diferentes contextos y diseños necesarios </a:t>
            </a:r>
            <a:r>
              <a:rPr lang="es-ES" sz="2400" dirty="0">
                <a:latin typeface="Calibri" panose="020F0502020204030204" pitchFamily="34" charset="0"/>
                <a:cs typeface="Arial" panose="020B0604020202020204" pitchFamily="34" charset="0"/>
              </a:rPr>
              <a:t>(estrategias innovativas, incorporación de nuevas tecnologías, alianzas con actores relevantes, </a:t>
            </a:r>
            <a:r>
              <a:rPr lang="es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es-ES" sz="2400" dirty="0">
                <a:latin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 algn="just" fontAlgn="base">
              <a:spcBef>
                <a:spcPts val="1200"/>
              </a:spcBef>
              <a:spcAft>
                <a:spcPts val="1200"/>
              </a:spcAft>
              <a:buClr>
                <a:srgbClr val="0068BA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rgbClr val="0068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Fortalecer la capacidad institucional </a:t>
            </a:r>
            <a:r>
              <a:rPr lang="es-ES" sz="2400" dirty="0">
                <a:latin typeface="Calibri" panose="020F0502020204030204" pitchFamily="34" charset="0"/>
                <a:cs typeface="Arial" panose="020B0604020202020204" pitchFamily="34" charset="0"/>
              </a:rPr>
              <a:t>en cada nivel de gobierno y áreas participantes (especialmente en relación con los recursos humanos).</a:t>
            </a:r>
          </a:p>
          <a:p>
            <a:pPr marL="342900" indent="-342900" algn="just" fontAlgn="base">
              <a:spcBef>
                <a:spcPts val="1200"/>
              </a:spcBef>
              <a:spcAft>
                <a:spcPts val="1200"/>
              </a:spcAft>
              <a:buClr>
                <a:srgbClr val="0068BA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400" dirty="0">
                <a:latin typeface="Calibri" panose="020F0502020204030204" pitchFamily="34" charset="0"/>
                <a:cs typeface="Arial" panose="020B0604020202020204" pitchFamily="34" charset="0"/>
              </a:rPr>
              <a:t>Profundizar la </a:t>
            </a:r>
            <a:r>
              <a:rPr lang="es-ES" sz="2400" b="1" dirty="0">
                <a:solidFill>
                  <a:srgbClr val="0068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regulación y articulación con los prestadores de servicios que corresponden a sectores no estatales </a:t>
            </a:r>
            <a:r>
              <a:rPr lang="es-ES" sz="2400" dirty="0">
                <a:latin typeface="Calibri" panose="020F0502020204030204" pitchFamily="34" charset="0"/>
                <a:cs typeface="Arial" panose="020B0604020202020204" pitchFamily="34" charset="0"/>
              </a:rPr>
              <a:t>(asegurar estándares de calidad, minimizar la fragmentación y solapamientos, y favorecer la integralidad).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31B1F5-CC76-4B7F-BE45-C9866AB9D132}"/>
              </a:ext>
            </a:extLst>
          </p:cNvPr>
          <p:cNvSpPr txBox="1">
            <a:spLocks/>
          </p:cNvSpPr>
          <p:nvPr/>
        </p:nvSpPr>
        <p:spPr>
          <a:xfrm>
            <a:off x="1653485" y="-62345"/>
            <a:ext cx="8903678" cy="8070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800" b="1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Recomendaciones para la financiación de educación y cuidado en América Latina y el Caribe (1de2)</a:t>
            </a:r>
            <a:endParaRPr lang="en-GB" sz="2800" b="1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393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06574" y="886740"/>
            <a:ext cx="1121046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ts val="1200"/>
              </a:spcBef>
              <a:spcAft>
                <a:spcPts val="1200"/>
              </a:spcAft>
              <a:buClr>
                <a:srgbClr val="0068BA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400" dirty="0">
                <a:latin typeface="Calibri" panose="020F0502020204030204" pitchFamily="34" charset="0"/>
                <a:cs typeface="Arial" panose="020B0604020202020204" pitchFamily="34" charset="0"/>
              </a:rPr>
              <a:t>Mejorar la </a:t>
            </a:r>
            <a:r>
              <a:rPr lang="es-ES" sz="2400" b="1" dirty="0">
                <a:solidFill>
                  <a:srgbClr val="0068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planificación estratégica y la presupuestación orientada a resultados</a:t>
            </a:r>
            <a:r>
              <a:rPr lang="es-ES" sz="2400" dirty="0">
                <a:latin typeface="Calibri" panose="020F0502020204030204" pitchFamily="34" charset="0"/>
                <a:cs typeface="Arial" panose="020B0604020202020204" pitchFamily="34" charset="0"/>
              </a:rPr>
              <a:t>, que permitan reconocer los avances y dificultades, favorecer la rendición de cuentas, fomentar la transparencia y extraer aprendizajes y oportunidades.</a:t>
            </a:r>
          </a:p>
          <a:p>
            <a:pPr marL="342900" indent="-342900" algn="just" fontAlgn="base">
              <a:spcBef>
                <a:spcPts val="1200"/>
              </a:spcBef>
              <a:spcAft>
                <a:spcPts val="1200"/>
              </a:spcAft>
              <a:buClr>
                <a:srgbClr val="0068BA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400" dirty="0">
                <a:latin typeface="Calibri" panose="020F0502020204030204" pitchFamily="34" charset="0"/>
                <a:cs typeface="Arial" panose="020B0604020202020204" pitchFamily="34" charset="0"/>
              </a:rPr>
              <a:t>Fortalecer las respuestas frente a la intensificación de los problemas señalados como consecuencia de la </a:t>
            </a:r>
            <a:r>
              <a:rPr lang="es-ES" sz="2400" b="1" dirty="0">
                <a:solidFill>
                  <a:srgbClr val="0068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crisis mundial de energía y alimentos </a:t>
            </a:r>
            <a:r>
              <a:rPr lang="es-ES" sz="2400" dirty="0">
                <a:latin typeface="Calibri" panose="020F0502020204030204" pitchFamily="34" charset="0"/>
                <a:cs typeface="Arial" panose="020B0604020202020204" pitchFamily="34" charset="0"/>
              </a:rPr>
              <a:t>que impacta en la región, afectando a los niños y niñas más pequeños en mayor proporción a la población en general. </a:t>
            </a:r>
          </a:p>
          <a:p>
            <a:pPr marL="342900" indent="-342900" algn="just" fontAlgn="base">
              <a:spcBef>
                <a:spcPts val="1200"/>
              </a:spcBef>
              <a:spcAft>
                <a:spcPts val="1200"/>
              </a:spcAft>
              <a:buClr>
                <a:srgbClr val="0068BA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El seguimiento presupuestario y de cumplimiento de objetivos y metas d</a:t>
            </a:r>
            <a:r>
              <a:rPr lang="es-E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2400" b="1" dirty="0">
                <a:solidFill>
                  <a:srgbClr val="0068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paquetes básicos de prestaciones integrales de calidad para la primera infancia</a:t>
            </a:r>
            <a:r>
              <a:rPr lang="es-E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realizado con periodicidad permitiría contar con herramientas para identificar </a:t>
            </a:r>
            <a:r>
              <a:rPr lang="es-ES" sz="2400" b="1" dirty="0">
                <a:solidFill>
                  <a:srgbClr val="0068B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avances, retrocesos y brechas de manera de orientar modificaciones de política</a:t>
            </a:r>
            <a:r>
              <a:rPr lang="es-ES" sz="2400" b="1" dirty="0">
                <a:solidFill>
                  <a:srgbClr val="2D425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proceso sostenido en este sentido favorecería </a:t>
            </a:r>
            <a:r>
              <a:rPr lang="es-ES" sz="2400" b="1" dirty="0">
                <a:solidFill>
                  <a:srgbClr val="0068B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mejoramiento de las respuestas en materia de AEPI </a:t>
            </a:r>
            <a:r>
              <a:rPr lang="es-E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tendientes a un </a:t>
            </a:r>
            <a:r>
              <a:rPr lang="es-ES" sz="2400" b="1" dirty="0">
                <a:solidFill>
                  <a:srgbClr val="0068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mayor desarrollo de la primera infancia y un cumplimiento efectivo de sus derechos</a:t>
            </a:r>
            <a:r>
              <a:rPr lang="es-E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31B1F5-CC76-4B7F-BE45-C9866AB9D132}"/>
              </a:ext>
            </a:extLst>
          </p:cNvPr>
          <p:cNvSpPr txBox="1">
            <a:spLocks/>
          </p:cNvSpPr>
          <p:nvPr/>
        </p:nvSpPr>
        <p:spPr>
          <a:xfrm>
            <a:off x="1653485" y="-62345"/>
            <a:ext cx="8903678" cy="8070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800" b="1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Recomendaciones para la financiación de educación y cuidado en América Latina y el Caribe (2de2)</a:t>
            </a:r>
            <a:endParaRPr lang="en-GB" sz="2800" b="1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648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82E1E10-1BED-4815-BFD5-D7AE8F93161B}"/>
              </a:ext>
            </a:extLst>
          </p:cNvPr>
          <p:cNvSpPr txBox="1">
            <a:spLocks/>
          </p:cNvSpPr>
          <p:nvPr/>
        </p:nvSpPr>
        <p:spPr>
          <a:xfrm>
            <a:off x="875232" y="-69270"/>
            <a:ext cx="10441535" cy="8070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Matriz para relevar información de servicios de cuidados y educación para la primera infancia en cada país</a:t>
            </a:r>
            <a:endParaRPr lang="en-GB" sz="2800" b="1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1E175F-0444-41C8-A49A-FB4F43AAF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40" y="862572"/>
            <a:ext cx="10533341" cy="5912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2407138-80B8-4AB8-B0CF-65CC86142204}"/>
              </a:ext>
            </a:extLst>
          </p:cNvPr>
          <p:cNvSpPr txBox="1">
            <a:spLocks/>
          </p:cNvSpPr>
          <p:nvPr/>
        </p:nvSpPr>
        <p:spPr>
          <a:xfrm>
            <a:off x="765468" y="1939634"/>
            <a:ext cx="2554833" cy="4814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rgbClr val="0068BA"/>
                </a:solidFill>
                <a:latin typeface="Calibri" panose="020F0502020204030204"/>
                <a:ea typeface="+mn-ea"/>
                <a:cs typeface="+mn-cs"/>
              </a:rPr>
              <a:t>Dimensión 0 a 2 años</a:t>
            </a:r>
            <a:endParaRPr lang="en-GB" sz="2000" b="1" dirty="0">
              <a:solidFill>
                <a:srgbClr val="0068BA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AB92E25-AEBF-49F5-A94E-33A0596A42F5}"/>
              </a:ext>
            </a:extLst>
          </p:cNvPr>
          <p:cNvSpPr txBox="1">
            <a:spLocks/>
          </p:cNvSpPr>
          <p:nvPr/>
        </p:nvSpPr>
        <p:spPr>
          <a:xfrm>
            <a:off x="762003" y="4242956"/>
            <a:ext cx="2554833" cy="4814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rgbClr val="0068BA"/>
                </a:solidFill>
                <a:latin typeface="Calibri" panose="020F0502020204030204"/>
                <a:ea typeface="+mn-ea"/>
                <a:cs typeface="+mn-cs"/>
              </a:rPr>
              <a:t>Dimensión 3 a 6 años</a:t>
            </a:r>
            <a:endParaRPr lang="en-GB" sz="2000" b="1" dirty="0">
              <a:solidFill>
                <a:srgbClr val="0068BA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181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0205C49-BE5D-482B-A290-849AD6AA4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4679" y="4369206"/>
            <a:ext cx="76327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AR" altLang="es-AR" b="1" dirty="0">
                <a:latin typeface="Calibri" panose="020F0502020204030204" pitchFamily="34" charset="0"/>
              </a:rPr>
              <a:t>Javier A. Curcio </a:t>
            </a:r>
          </a:p>
          <a:p>
            <a:pPr algn="r" eaLnBrk="1" hangingPunct="1"/>
            <a:r>
              <a:rPr lang="es-AR" altLang="es-AR" sz="1800" dirty="0">
                <a:latin typeface="Calibri" panose="020F0502020204030204" pitchFamily="34" charset="0"/>
              </a:rPr>
              <a:t>Consultor </a:t>
            </a:r>
            <a:r>
              <a:rPr lang="es-AR" altLang="es-AR" sz="1800" dirty="0" err="1">
                <a:latin typeface="Calibri" panose="020F0502020204030204" pitchFamily="34" charset="0"/>
              </a:rPr>
              <a:t>The</a:t>
            </a:r>
            <a:r>
              <a:rPr lang="es-AR" altLang="es-AR" sz="1800" dirty="0">
                <a:latin typeface="Calibri" panose="020F0502020204030204" pitchFamily="34" charset="0"/>
              </a:rPr>
              <a:t> Dialogue</a:t>
            </a:r>
          </a:p>
          <a:p>
            <a:pPr algn="r" eaLnBrk="1" hangingPunct="1"/>
            <a:r>
              <a:rPr lang="es-AR" altLang="es-AR" sz="1800" dirty="0">
                <a:latin typeface="Calibri" panose="020F0502020204030204" pitchFamily="34" charset="0"/>
              </a:rPr>
              <a:t>Director Departamento de Economía FCE-UBA</a:t>
            </a:r>
          </a:p>
          <a:p>
            <a:pPr algn="r" eaLnBrk="1" hangingPunct="1"/>
            <a:r>
              <a:rPr lang="es-AR" altLang="es-AR" sz="1800" dirty="0">
                <a:latin typeface="Calibri" panose="020F0502020204030204" pitchFamily="34" charset="0"/>
              </a:rPr>
              <a:t>Investigador IIEP UBA-CONICET</a:t>
            </a:r>
          </a:p>
          <a:p>
            <a:pPr algn="r" eaLnBrk="1" hangingPunct="1"/>
            <a:r>
              <a:rPr lang="es-AR" altLang="es-AR" sz="1800" dirty="0">
                <a:latin typeface="Calibri" panose="020F0502020204030204" pitchFamily="34" charset="0"/>
              </a:rPr>
              <a:t>javiercurcio@gmail.com; jcurcio@economicas.uba.ar</a:t>
            </a:r>
          </a:p>
        </p:txBody>
      </p:sp>
      <p:sp>
        <p:nvSpPr>
          <p:cNvPr id="6147" name="Line 14">
            <a:extLst>
              <a:ext uri="{FF2B5EF4-FFF2-40B4-BE49-F238E27FC236}">
                <a16:creationId xmlns:a16="http://schemas.microsoft.com/office/drawing/2014/main" id="{0D69503D-3D8C-424D-B10A-49EF83704E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6531" y="2174420"/>
            <a:ext cx="10080000" cy="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6149" name="Rectangle 8">
            <a:extLst>
              <a:ext uri="{FF2B5EF4-FFF2-40B4-BE49-F238E27FC236}">
                <a16:creationId xmlns:a16="http://schemas.microsoft.com/office/drawing/2014/main" id="{C636A926-FA0B-4C74-9057-EC8CBA1CD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316" y="6237313"/>
            <a:ext cx="84244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AR" altLang="es-AR" sz="2200" dirty="0">
                <a:solidFill>
                  <a:srgbClr val="0066CC"/>
                </a:solidFill>
                <a:latin typeface="Calibri" panose="020F0502020204030204" pitchFamily="34" charset="0"/>
              </a:rPr>
              <a:t>Ciudad de Monterrey, Estado de Nuevo León - México, Septiembre 2022</a:t>
            </a:r>
            <a:endParaRPr lang="es-ES" altLang="es-AR" sz="2200" dirty="0">
              <a:solidFill>
                <a:srgbClr val="0066CC"/>
              </a:solidFill>
              <a:latin typeface="Calibri" panose="020F0502020204030204" pitchFamily="34" charset="0"/>
            </a:endParaRPr>
          </a:p>
        </p:txBody>
      </p:sp>
      <p:pic>
        <p:nvPicPr>
          <p:cNvPr id="6152" name="Picture 2">
            <a:extLst>
              <a:ext uri="{FF2B5EF4-FFF2-40B4-BE49-F238E27FC236}">
                <a16:creationId xmlns:a16="http://schemas.microsoft.com/office/drawing/2014/main" id="{159534CA-8DE2-42C3-AFB9-A874CAF62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1027" y="272563"/>
            <a:ext cx="2793499" cy="8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2">
            <a:extLst>
              <a:ext uri="{FF2B5EF4-FFF2-40B4-BE49-F238E27FC236}">
                <a16:creationId xmlns:a16="http://schemas.microsoft.com/office/drawing/2014/main" id="{17AAAC86-F21E-4298-BFEE-AEA56B5F4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654" y="1340768"/>
            <a:ext cx="110143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AR" sz="2100" b="1" dirty="0">
                <a:solidFill>
                  <a:srgbClr val="0066CC"/>
                </a:solidFill>
                <a:latin typeface="Calibri" panose="020F0502020204030204" pitchFamily="34" charset="0"/>
              </a:rPr>
              <a:t>Construyendo una agenda regional compartida:</a:t>
            </a:r>
            <a:br>
              <a:rPr lang="es-ES" altLang="es-AR" sz="2100" b="1" dirty="0">
                <a:solidFill>
                  <a:srgbClr val="0066CC"/>
                </a:solidFill>
                <a:latin typeface="Calibri" panose="020F0502020204030204" pitchFamily="34" charset="0"/>
              </a:rPr>
            </a:br>
            <a:r>
              <a:rPr lang="es-ES" altLang="es-AR" sz="2100" b="1" dirty="0">
                <a:solidFill>
                  <a:srgbClr val="0066CC"/>
                </a:solidFill>
                <a:latin typeface="Calibri" panose="020F0502020204030204" pitchFamily="34" charset="0"/>
              </a:rPr>
              <a:t>el financiamiento de los servicios de educación y cuidado de la primera infancia en América Latina</a:t>
            </a:r>
            <a:endParaRPr lang="es-AR" altLang="es-AR" sz="2100" b="1" dirty="0">
              <a:solidFill>
                <a:srgbClr val="0066CC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6A3473-D91D-4063-BABE-B8B53AE640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725" b="26280"/>
          <a:stretch/>
        </p:blipFill>
        <p:spPr>
          <a:xfrm>
            <a:off x="8556448" y="75457"/>
            <a:ext cx="2756079" cy="1296145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2372BF51-4BCC-4EB3-A534-EC7C5D6B5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138" y="3008095"/>
            <a:ext cx="68945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AR" sz="5200" b="1" dirty="0">
                <a:solidFill>
                  <a:srgbClr val="0068BA"/>
                </a:solidFill>
                <a:latin typeface="Calibri" panose="020F0502020204030204" pitchFamily="34" charset="0"/>
              </a:rPr>
              <a:t>¡ Muchas gracias !</a:t>
            </a:r>
            <a:endParaRPr lang="es-AR" altLang="es-AR" sz="5200" b="1" dirty="0">
              <a:solidFill>
                <a:srgbClr val="0068B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72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417888" y="82550"/>
            <a:ext cx="8774112" cy="530225"/>
          </a:xfrm>
          <a:prstGeom prst="rect">
            <a:avLst/>
          </a:prstGeom>
        </p:spPr>
        <p:txBody>
          <a:bodyPr/>
          <a:lstStyle/>
          <a:p>
            <a:r>
              <a:rPr lang="es-CL" sz="2800" b="1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Argumentos favorables al financiamiento de la AEPI</a:t>
            </a:r>
            <a:endParaRPr lang="en-GB" sz="2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39671" y="947750"/>
            <a:ext cx="7726643" cy="494570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43766" y="927389"/>
            <a:ext cx="11460308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0068BA"/>
              </a:buClr>
              <a:buSzPct val="120000"/>
              <a:buFont typeface="Wingdings" panose="05000000000000000000" pitchFamily="2" charset="2"/>
              <a:buChar char="ü"/>
            </a:pPr>
            <a:r>
              <a:rPr lang="es-CO" sz="2100" b="1" dirty="0">
                <a:solidFill>
                  <a:srgbClr val="0068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Invertir en el desarrollo de la primera infancia </a:t>
            </a:r>
            <a:r>
              <a:rPr lang="es-CO" sz="2100" dirty="0">
                <a:latin typeface="Calibri" panose="020F0502020204030204" pitchFamily="34" charset="0"/>
                <a:cs typeface="Arial" panose="020B0604020202020204" pitchFamily="34" charset="0"/>
              </a:rPr>
              <a:t>está ampliamente reconocido como una estrategia </a:t>
            </a:r>
            <a:r>
              <a:rPr lang="es-CO" sz="2100" b="1" dirty="0">
                <a:solidFill>
                  <a:srgbClr val="0068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costo-efectiva</a:t>
            </a:r>
            <a:r>
              <a:rPr lang="es-CO" sz="2100" dirty="0">
                <a:latin typeface="Calibri" panose="020F0502020204030204" pitchFamily="34" charset="0"/>
                <a:cs typeface="Arial" panose="020B0604020202020204" pitchFamily="34" charset="0"/>
              </a:rPr>
              <a:t> (UNESCO, 2007; </a:t>
            </a:r>
            <a:r>
              <a:rPr lang="es-CO" sz="2100" dirty="0" err="1">
                <a:latin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s-CO" sz="2100" dirty="0">
                <a:latin typeface="Calibri" panose="020F0502020204030204" pitchFamily="34" charset="0"/>
                <a:cs typeface="Arial" panose="020B0604020202020204" pitchFamily="34" charset="0"/>
              </a:rPr>
              <a:t> Lancet, 2016; UNICEF, 2017; etc.).</a:t>
            </a:r>
            <a:endParaRPr lang="es-AR" sz="21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0068BA"/>
              </a:buClr>
              <a:buSzPct val="120000"/>
              <a:buFont typeface="Wingdings" panose="05000000000000000000" pitchFamily="2" charset="2"/>
              <a:buChar char="ü"/>
            </a:pPr>
            <a:r>
              <a:rPr lang="es-CO" sz="2100" dirty="0">
                <a:latin typeface="Calibri" panose="020F0502020204030204" pitchFamily="34" charset="0"/>
                <a:cs typeface="Arial" panose="020B0604020202020204" pitchFamily="34" charset="0"/>
              </a:rPr>
              <a:t>Genera </a:t>
            </a:r>
            <a:r>
              <a:rPr lang="es-CO" sz="2100" b="1" dirty="0">
                <a:solidFill>
                  <a:srgbClr val="0068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rendimientos económicos sustanciales</a:t>
            </a:r>
            <a:r>
              <a:rPr lang="es-CO" sz="2100" dirty="0">
                <a:latin typeface="Calibri" panose="020F0502020204030204" pitchFamily="34" charset="0"/>
                <a:cs typeface="Arial" panose="020B0604020202020204" pitchFamily="34" charset="0"/>
              </a:rPr>
              <a:t>. Por cada dólar invertido en la primera infancia se obtuvieron retornos de entre US$6 y US$17 a lo largo de la vida (García et al, 2016 y UNICEF, 2017). </a:t>
            </a:r>
            <a:endParaRPr lang="es-AR" sz="21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0068BA"/>
              </a:buClr>
              <a:buSzPct val="120000"/>
              <a:buFont typeface="Wingdings" panose="05000000000000000000" pitchFamily="2" charset="2"/>
              <a:buChar char="ü"/>
            </a:pPr>
            <a:r>
              <a:rPr lang="es-CO" sz="2100" dirty="0">
                <a:latin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s-CO" sz="2100" b="1" dirty="0">
                <a:solidFill>
                  <a:srgbClr val="0068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costo de no invertir </a:t>
            </a:r>
            <a:r>
              <a:rPr lang="es-CO" sz="2100" dirty="0">
                <a:latin typeface="Calibri" panose="020F0502020204030204" pitchFamily="34" charset="0"/>
                <a:cs typeface="Arial" panose="020B0604020202020204" pitchFamily="34" charset="0"/>
              </a:rPr>
              <a:t>en esta etapa de la es significativo. Puede resultar hasta dos o tres veces más altos que el costo inicial de las inversiones en programas de primera infancia (resultados en educación, salud, inclusión social, ingresos hasta 25% superiores para el futuro).</a:t>
            </a:r>
          </a:p>
          <a:p>
            <a:pPr marL="34290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0068BA"/>
              </a:buClr>
              <a:buSzPct val="120000"/>
              <a:buFont typeface="Wingdings" panose="05000000000000000000" pitchFamily="2" charset="2"/>
              <a:buChar char="ü"/>
            </a:pPr>
            <a:r>
              <a:rPr lang="es-CO" sz="2100" dirty="0">
                <a:latin typeface="Calibri" panose="020F0502020204030204" pitchFamily="34" charset="0"/>
                <a:cs typeface="Arial" panose="020B0604020202020204" pitchFamily="34" charset="0"/>
              </a:rPr>
              <a:t>No invertir en las niñas y niños en la primera infancia y sus familias, especialmente en los más vulnerables, supone </a:t>
            </a:r>
            <a:r>
              <a:rPr lang="es-CO" sz="2100" b="1" dirty="0">
                <a:solidFill>
                  <a:srgbClr val="0068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 negación de derechos básicos y reproducir la desigualdad</a:t>
            </a:r>
            <a:r>
              <a:rPr lang="es-CO" sz="21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0068BA"/>
              </a:buClr>
              <a:buSzPct val="120000"/>
              <a:buFont typeface="Wingdings" panose="05000000000000000000" pitchFamily="2" charset="2"/>
              <a:buChar char="ü"/>
            </a:pPr>
            <a:r>
              <a:rPr lang="es-CO" sz="2100" b="1" dirty="0">
                <a:solidFill>
                  <a:srgbClr val="0068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Inversión en provisión del cuidado</a:t>
            </a:r>
            <a:r>
              <a:rPr lang="es-CO" sz="2100" dirty="0">
                <a:latin typeface="Calibri" panose="020F0502020204030204" pitchFamily="34" charset="0"/>
                <a:cs typeface="Arial" panose="020B0604020202020204" pitchFamily="34" charset="0"/>
              </a:rPr>
              <a:t> tiene un impacto significativo tanto en términos de equidad de género como del cumplimiento de los derechos de los niños y niñas.</a:t>
            </a:r>
          </a:p>
          <a:p>
            <a:pPr marL="34290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0068BA"/>
              </a:buClr>
              <a:buSzPct val="120000"/>
              <a:buFont typeface="Wingdings" panose="05000000000000000000" pitchFamily="2" charset="2"/>
              <a:buChar char="ü"/>
            </a:pPr>
            <a:r>
              <a:rPr lang="es-CO" sz="2100" b="1" dirty="0">
                <a:solidFill>
                  <a:srgbClr val="0068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Compromisos asumidos</a:t>
            </a:r>
            <a:r>
              <a:rPr lang="es-CO" sz="2100" dirty="0">
                <a:latin typeface="Calibri" panose="020F0502020204030204" pitchFamily="34" charset="0"/>
                <a:cs typeface="Arial" panose="020B0604020202020204" pitchFamily="34" charset="0"/>
              </a:rPr>
              <a:t> en Artículo 4º de la Convención sobre los Derechos del Niño (CDN); la Observación General Nro. 19 (OG 19) sobre la elaboración de presupuestos públicos, los Objetivos de Desarrollo Sostenible (ODS) y la “Declaración del Foro Agenda Regional para el Desarrollo Integral de la Primera Infancia” (Colombia, 2017), entre otros.</a:t>
            </a:r>
            <a:endParaRPr lang="es-AR" sz="21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6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23459" y="62779"/>
            <a:ext cx="10889673" cy="5286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s-ES" sz="2800" b="1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Paquetes básicos de prestaciones para la Primera Infancia</a:t>
            </a:r>
            <a:br>
              <a:rPr lang="es-ES" sz="2800" b="1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s-ES" sz="2800" b="1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en países seleccionados de América Latina (2019)</a:t>
            </a:r>
            <a:endParaRPr lang="en-GB" sz="2800" b="1" dirty="0"/>
          </a:p>
        </p:txBody>
      </p:sp>
      <p:pic>
        <p:nvPicPr>
          <p:cNvPr id="8" name="Imagen 12">
            <a:extLst>
              <a:ext uri="{FF2B5EF4-FFF2-40B4-BE49-F238E27FC236}">
                <a16:creationId xmlns:a16="http://schemas.microsoft.com/office/drawing/2014/main" id="{47DBA4F1-6DB4-4BE6-B0D8-83E61E161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9" y="1081880"/>
            <a:ext cx="1863863" cy="241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54A704C-228D-4AF2-8054-55503649B5AC}"/>
              </a:ext>
            </a:extLst>
          </p:cNvPr>
          <p:cNvSpPr txBox="1"/>
          <p:nvPr/>
        </p:nvSpPr>
        <p:spPr>
          <a:xfrm>
            <a:off x="3752993" y="1465555"/>
            <a:ext cx="7808333" cy="2195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835" indent="-198835"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  <a:defRPr/>
            </a:pPr>
            <a:r>
              <a:rPr lang="es-AR" sz="2000" i="1" dirty="0">
                <a:latin typeface="Calibri" panose="020F0502020204030204" pitchFamily="34" charset="0"/>
                <a:cs typeface="Calibri" panose="020F0502020204030204" pitchFamily="34" charset="0"/>
              </a:rPr>
              <a:t>Servicios y atenciones para la </a:t>
            </a:r>
            <a:r>
              <a:rPr lang="es-AR" sz="2000" b="1" i="1" dirty="0">
                <a:solidFill>
                  <a:srgbClr val="66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conformación de los paquetes básicos de prestaciones</a:t>
            </a:r>
            <a:r>
              <a:rPr lang="es-A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98835" indent="-198835"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  <a:defRPr/>
            </a:pPr>
            <a:r>
              <a:rPr lang="es-AR" sz="2000" b="1" i="1" dirty="0">
                <a:solidFill>
                  <a:srgbClr val="66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Condiciones institucionales </a:t>
            </a:r>
            <a:r>
              <a:rPr lang="es-AR" sz="2000" i="1" dirty="0">
                <a:latin typeface="Calibri" panose="020F0502020204030204" pitchFamily="34" charset="0"/>
                <a:cs typeface="Calibri" panose="020F0502020204030204" pitchFamily="34" charset="0"/>
              </a:rPr>
              <a:t>para la implementación de un Paquete Básico de Prestaciones que garanticen el Desarrollo Infantil Temprano.</a:t>
            </a:r>
          </a:p>
          <a:p>
            <a:pPr marL="198835" indent="-198835"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  <a:defRPr/>
            </a:pPr>
            <a:r>
              <a:rPr lang="es-AR" sz="2000" b="1" i="1" dirty="0">
                <a:solidFill>
                  <a:srgbClr val="66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Modelos de financiamiento </a:t>
            </a:r>
            <a:r>
              <a:rPr lang="es-AR" sz="2000" i="1" dirty="0">
                <a:latin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lang="es-A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000" i="1" dirty="0">
                <a:latin typeface="Calibri" panose="020F0502020204030204" pitchFamily="34" charset="0"/>
                <a:cs typeface="Calibri" panose="020F0502020204030204" pitchFamily="34" charset="0"/>
              </a:rPr>
              <a:t>la implementación de un Paquete Básico de Atenciones que garanticen el Desarrollo Infantil Temprano.</a:t>
            </a:r>
            <a:endParaRPr lang="es-AR" sz="2000" dirty="0"/>
          </a:p>
        </p:txBody>
      </p:sp>
      <p:sp>
        <p:nvSpPr>
          <p:cNvPr id="12" name="Rectángulo 16">
            <a:extLst>
              <a:ext uri="{FF2B5EF4-FFF2-40B4-BE49-F238E27FC236}">
                <a16:creationId xmlns:a16="http://schemas.microsoft.com/office/drawing/2014/main" id="{E2055AE1-64F7-4DB4-832F-17DAF26D2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989" y="946874"/>
            <a:ext cx="69797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AR" sz="2200" b="1" dirty="0">
                <a:solidFill>
                  <a:srgbClr val="66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Tópicos analizados para paquetes básicos de prestaciones:</a:t>
            </a:r>
          </a:p>
        </p:txBody>
      </p:sp>
      <p:sp>
        <p:nvSpPr>
          <p:cNvPr id="18" name="Rectángulo 22">
            <a:extLst>
              <a:ext uri="{FF2B5EF4-FFF2-40B4-BE49-F238E27FC236}">
                <a16:creationId xmlns:a16="http://schemas.microsoft.com/office/drawing/2014/main" id="{2017F0C3-9385-428C-9A19-EE5CEB7C5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255" y="1464112"/>
            <a:ext cx="383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s-AR" altLang="es-AR" sz="2000" b="1" i="1" dirty="0">
                <a:solidFill>
                  <a:srgbClr val="66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endParaRPr lang="es-AR" altLang="es-AR" sz="2000" dirty="0"/>
          </a:p>
        </p:txBody>
      </p:sp>
      <p:sp>
        <p:nvSpPr>
          <p:cNvPr id="19" name="4 Subtítulo">
            <a:extLst>
              <a:ext uri="{FF2B5EF4-FFF2-40B4-BE49-F238E27FC236}">
                <a16:creationId xmlns:a16="http://schemas.microsoft.com/office/drawing/2014/main" id="{0E3B8FC4-17C8-40EE-9054-569D94D36B37}"/>
              </a:ext>
            </a:extLst>
          </p:cNvPr>
          <p:cNvSpPr txBox="1">
            <a:spLocks/>
          </p:cNvSpPr>
          <p:nvPr/>
        </p:nvSpPr>
        <p:spPr>
          <a:xfrm>
            <a:off x="595602" y="3540625"/>
            <a:ext cx="2334634" cy="800100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Clr>
                <a:srgbClr val="6076B4"/>
              </a:buClr>
              <a:buNone/>
              <a:defRPr/>
            </a:pPr>
            <a:r>
              <a:rPr lang="es-MX" sz="1100" b="1" kern="0" dirty="0">
                <a:solidFill>
                  <a:srgbClr val="172B4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Disponible en:</a:t>
            </a:r>
            <a:br>
              <a:rPr lang="es-MX" sz="1100" kern="0" dirty="0">
                <a:solidFill>
                  <a:srgbClr val="172B4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1100" kern="0" dirty="0">
                <a:solidFill>
                  <a:srgbClr val="172B4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https://www.thedialogue.org/events/taller-regional-sobre-el-desarrollo-infantil-en-america-latina-paquetes-de-prestaciones-basicas-para-la-primera-infancia/</a:t>
            </a:r>
          </a:p>
        </p:txBody>
      </p:sp>
      <p:pic>
        <p:nvPicPr>
          <p:cNvPr id="20" name="Imagen 11">
            <a:extLst>
              <a:ext uri="{FF2B5EF4-FFF2-40B4-BE49-F238E27FC236}">
                <a16:creationId xmlns:a16="http://schemas.microsoft.com/office/drawing/2014/main" id="{36208963-CDFC-45C6-961E-008418720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96" y="6240976"/>
            <a:ext cx="4422961" cy="47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ángulo 14">
            <a:extLst>
              <a:ext uri="{FF2B5EF4-FFF2-40B4-BE49-F238E27FC236}">
                <a16:creationId xmlns:a16="http://schemas.microsoft.com/office/drawing/2014/main" id="{1894DCAA-8BA4-4330-AC4F-DB303B1B5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7479" y="3808753"/>
            <a:ext cx="21004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AR" sz="2200" b="1" dirty="0">
                <a:solidFill>
                  <a:srgbClr val="66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Grupos de edad definidos</a:t>
            </a:r>
            <a:endParaRPr lang="es-AR" altLang="es-AR" sz="2200" b="1" dirty="0">
              <a:solidFill>
                <a:srgbClr val="666699"/>
              </a:solidFill>
            </a:endParaRPr>
          </a:p>
        </p:txBody>
      </p:sp>
      <p:sp>
        <p:nvSpPr>
          <p:cNvPr id="22" name="Rectángulo 17">
            <a:extLst>
              <a:ext uri="{FF2B5EF4-FFF2-40B4-BE49-F238E27FC236}">
                <a16:creationId xmlns:a16="http://schemas.microsoft.com/office/drawing/2014/main" id="{1EC3EDCA-CC46-4EF4-AA0C-011CE846C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8298" y="3701429"/>
            <a:ext cx="148951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AR" sz="2200" dirty="0">
                <a:latin typeface="Calibri" panose="020F0502020204030204" pitchFamily="34" charset="0"/>
                <a:cs typeface="Calibri" panose="020F0502020204030204" pitchFamily="34" charset="0"/>
              </a:rPr>
              <a:t>- Prenatal</a:t>
            </a:r>
          </a:p>
          <a:p>
            <a:r>
              <a:rPr lang="es-MX" altLang="es-AR" sz="2200" dirty="0">
                <a:latin typeface="Calibri" panose="020F0502020204030204" pitchFamily="34" charset="0"/>
                <a:cs typeface="Calibri" panose="020F0502020204030204" pitchFamily="34" charset="0"/>
              </a:rPr>
              <a:t>- 0 a 3 años</a:t>
            </a:r>
          </a:p>
          <a:p>
            <a:r>
              <a:rPr lang="es-MX" altLang="es-AR" sz="2200" dirty="0">
                <a:latin typeface="Calibri" panose="020F0502020204030204" pitchFamily="34" charset="0"/>
                <a:cs typeface="Calibri" panose="020F0502020204030204" pitchFamily="34" charset="0"/>
              </a:rPr>
              <a:t>- 3 a 6 años</a:t>
            </a:r>
            <a:endParaRPr lang="es-AR" altLang="es-AR" sz="2200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410228B-DE34-486A-9728-47C7F26A4DD2}"/>
              </a:ext>
            </a:extLst>
          </p:cNvPr>
          <p:cNvSpPr/>
          <p:nvPr/>
        </p:nvSpPr>
        <p:spPr>
          <a:xfrm>
            <a:off x="6453852" y="3747465"/>
            <a:ext cx="3733956" cy="106196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sz="2200"/>
          </a:p>
        </p:txBody>
      </p:sp>
      <p:sp>
        <p:nvSpPr>
          <p:cNvPr id="24" name="Rectángulo 19">
            <a:extLst>
              <a:ext uri="{FF2B5EF4-FFF2-40B4-BE49-F238E27FC236}">
                <a16:creationId xmlns:a16="http://schemas.microsoft.com/office/drawing/2014/main" id="{DC261C5D-04F4-4933-BD15-4639190B9A8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8527" y="4977819"/>
            <a:ext cx="16106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AR" sz="2000" b="1" dirty="0">
                <a:solidFill>
                  <a:srgbClr val="66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Ejes transversales</a:t>
            </a:r>
            <a:endParaRPr lang="es-AR" altLang="es-AR" sz="2000" b="1" dirty="0">
              <a:solidFill>
                <a:srgbClr val="666699"/>
              </a:solidFill>
            </a:endParaRPr>
          </a:p>
        </p:txBody>
      </p:sp>
      <p:sp>
        <p:nvSpPr>
          <p:cNvPr id="25" name="Rectángulo 20">
            <a:extLst>
              <a:ext uri="{FF2B5EF4-FFF2-40B4-BE49-F238E27FC236}">
                <a16:creationId xmlns:a16="http://schemas.microsoft.com/office/drawing/2014/main" id="{B75B6D85-DDAC-41F9-82DC-3C771D0FA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780" y="4624045"/>
            <a:ext cx="4071501" cy="136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14313" indent="-214313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MX" altLang="es-AR" sz="2200" dirty="0">
                <a:latin typeface="Calibri" panose="020F0502020204030204" pitchFamily="34" charset="0"/>
                <a:cs typeface="Calibri" panose="020F0502020204030204" pitchFamily="34" charset="0"/>
              </a:rPr>
              <a:t>Calidad</a:t>
            </a:r>
          </a:p>
          <a:p>
            <a:pPr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MX" altLang="es-AR" sz="2200" dirty="0">
                <a:latin typeface="Calibri" panose="020F0502020204030204" pitchFamily="34" charset="0"/>
                <a:cs typeface="Calibri" panose="020F0502020204030204" pitchFamily="34" charset="0"/>
              </a:rPr>
              <a:t>Sistemas de Información</a:t>
            </a:r>
          </a:p>
          <a:p>
            <a:pPr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MX" altLang="es-AR" sz="2200" dirty="0">
                <a:latin typeface="Calibri" panose="020F0502020204030204" pitchFamily="34" charset="0"/>
                <a:cs typeface="Calibri" panose="020F0502020204030204" pitchFamily="34" charset="0"/>
              </a:rPr>
              <a:t>Coordinación interinstitucional</a:t>
            </a:r>
            <a:endParaRPr lang="es-AR" altLang="es-AR" sz="2200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1D24508B-B3CF-4759-95E6-605417905C69}"/>
              </a:ext>
            </a:extLst>
          </p:cNvPr>
          <p:cNvSpPr/>
          <p:nvPr/>
        </p:nvSpPr>
        <p:spPr>
          <a:xfrm>
            <a:off x="551296" y="4512176"/>
            <a:ext cx="4422961" cy="1610606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sz="1500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2BF5E1E-2994-4450-9403-811CEE606BB1}"/>
              </a:ext>
            </a:extLst>
          </p:cNvPr>
          <p:cNvSpPr/>
          <p:nvPr/>
        </p:nvSpPr>
        <p:spPr>
          <a:xfrm>
            <a:off x="6030574" y="4931506"/>
            <a:ext cx="55307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200" b="1" i="1" dirty="0">
                <a:solidFill>
                  <a:srgbClr val="66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Clasificación de las prestaciones según</a:t>
            </a:r>
            <a:br>
              <a:rPr lang="es-AR" sz="2200" b="1" i="1" dirty="0">
                <a:solidFill>
                  <a:srgbClr val="66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AR" sz="2200" b="1" i="1" dirty="0">
                <a:solidFill>
                  <a:srgbClr val="66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áreas funcionales </a:t>
            </a:r>
            <a:r>
              <a:rPr lang="es-AR" sz="2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en:</a:t>
            </a:r>
          </a:p>
          <a:p>
            <a:pPr marL="871538" lvl="7" indent="-267891">
              <a:buFont typeface="+mj-lt"/>
              <a:buAutoNum type="romanLcPeriod"/>
            </a:pPr>
            <a:r>
              <a:rPr lang="es-AR" sz="2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Salud y nutrición;</a:t>
            </a:r>
          </a:p>
          <a:p>
            <a:pPr marL="871538" lvl="7" indent="-267891">
              <a:buAutoNum type="romanLcPeriod"/>
            </a:pPr>
            <a:r>
              <a:rPr lang="es-AR" sz="2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Servicios de cuidados y educación; </a:t>
            </a:r>
          </a:p>
          <a:p>
            <a:pPr marL="871538" lvl="7" indent="-267891">
              <a:buAutoNum type="romanLcPeriod"/>
            </a:pPr>
            <a:r>
              <a:rPr lang="es-AR" sz="2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Protección e inclusión social. </a:t>
            </a:r>
            <a:endParaRPr lang="es-AR" sz="2200" i="1" dirty="0"/>
          </a:p>
        </p:txBody>
      </p:sp>
    </p:spTree>
    <p:extLst>
      <p:ext uri="{BB962C8B-B14F-4D97-AF65-F5344CB8AC3E}">
        <p14:creationId xmlns:p14="http://schemas.microsoft.com/office/powerpoint/2010/main" val="417698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">
            <a:extLst>
              <a:ext uri="{FF2B5EF4-FFF2-40B4-BE49-F238E27FC236}">
                <a16:creationId xmlns:a16="http://schemas.microsoft.com/office/drawing/2014/main" id="{9A384F59-7154-4BAF-B29F-D517FDC4A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9" y="3082976"/>
            <a:ext cx="3175675" cy="370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06692" y="70822"/>
            <a:ext cx="8775700" cy="49371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S" sz="2800" b="1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Inversión Social en Primera Infancia (ISPI)</a:t>
            </a:r>
            <a:endParaRPr lang="en-GB" sz="2800" b="1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39671" y="947750"/>
            <a:ext cx="7726643" cy="494570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pic>
        <p:nvPicPr>
          <p:cNvPr id="7" name="Picture 7" descr="http://www.unicef.org/argentina/spanish/TapaSIPI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4368" y="914072"/>
            <a:ext cx="1903863" cy="261183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307" y="825453"/>
            <a:ext cx="4137489" cy="31718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7744" y="3891741"/>
            <a:ext cx="3926193" cy="2880000"/>
          </a:xfrm>
          <a:prstGeom prst="rect">
            <a:avLst/>
          </a:prstGeom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4846868" y="4349268"/>
            <a:ext cx="2657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s-ES" altLang="es-AR" sz="1800" b="1" dirty="0">
                <a:solidFill>
                  <a:srgbClr val="0068BA"/>
                </a:solidFill>
                <a:latin typeface="Calibri" panose="020F0502020204030204" pitchFamily="34" charset="0"/>
              </a:rPr>
              <a:t>Composición de la ISPI según categorías funcionales </a:t>
            </a:r>
            <a:br>
              <a:rPr lang="es-ES" altLang="es-AR" sz="1800" b="1" dirty="0">
                <a:solidFill>
                  <a:srgbClr val="0068BA"/>
                </a:solidFill>
                <a:latin typeface="Calibri" panose="020F0502020204030204" pitchFamily="34" charset="0"/>
              </a:rPr>
            </a:br>
            <a:r>
              <a:rPr lang="es-ES" altLang="es-AR" sz="1800" b="1" dirty="0">
                <a:solidFill>
                  <a:srgbClr val="0068BA"/>
                </a:solidFill>
                <a:latin typeface="Calibri" panose="020F0502020204030204" pitchFamily="34" charset="0"/>
              </a:rPr>
              <a:t>estructura porcentual)</a:t>
            </a:r>
          </a:p>
        </p:txBody>
      </p:sp>
      <p:sp>
        <p:nvSpPr>
          <p:cNvPr id="15" name="Rectángulo 2">
            <a:extLst>
              <a:ext uri="{FF2B5EF4-FFF2-40B4-BE49-F238E27FC236}">
                <a16:creationId xmlns:a16="http://schemas.microsoft.com/office/drawing/2014/main" id="{F8D01AEE-D626-43DD-847A-51FC11CF3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591" y="6181992"/>
            <a:ext cx="2914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s-AR" altLang="es-AR" sz="1200" dirty="0">
                <a:latin typeface="Calibri" panose="020F0502020204030204" pitchFamily="34" charset="0"/>
              </a:rPr>
              <a:t>Disponible en http://www.unicef.org/lac/</a:t>
            </a:r>
            <a:br>
              <a:rPr lang="es-AR" altLang="es-AR" sz="1200" dirty="0">
                <a:latin typeface="Calibri" panose="020F0502020204030204" pitchFamily="34" charset="0"/>
              </a:rPr>
            </a:br>
            <a:r>
              <a:rPr lang="es-AR" altLang="es-AR" sz="1200" dirty="0">
                <a:latin typeface="Calibri" panose="020F0502020204030204" pitchFamily="34" charset="0"/>
              </a:rPr>
              <a:t>y en http://www.sipi.siteal.iipe.unesco.org/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942611" y="1443726"/>
            <a:ext cx="1903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s-ES" altLang="es-AR" sz="1800" b="1" dirty="0">
                <a:solidFill>
                  <a:srgbClr val="0068BA"/>
                </a:solidFill>
                <a:latin typeface="Calibri" panose="020F0502020204030204" pitchFamily="34" charset="0"/>
              </a:rPr>
              <a:t>Nivel de la ISPI</a:t>
            </a:r>
            <a:br>
              <a:rPr lang="es-ES" altLang="es-AR" sz="1800" b="1" dirty="0">
                <a:solidFill>
                  <a:srgbClr val="0068BA"/>
                </a:solidFill>
                <a:latin typeface="Calibri" panose="020F0502020204030204" pitchFamily="34" charset="0"/>
              </a:rPr>
            </a:br>
            <a:r>
              <a:rPr lang="es-ES" altLang="es-AR" sz="1800" b="1" dirty="0">
                <a:solidFill>
                  <a:srgbClr val="0068BA"/>
                </a:solidFill>
                <a:latin typeface="Calibri" panose="020F0502020204030204" pitchFamily="34" charset="0"/>
              </a:rPr>
              <a:t>en PIB, GPT y GPS</a:t>
            </a:r>
          </a:p>
        </p:txBody>
      </p:sp>
    </p:spTree>
    <p:extLst>
      <p:ext uri="{BB962C8B-B14F-4D97-AF65-F5344CB8AC3E}">
        <p14:creationId xmlns:p14="http://schemas.microsoft.com/office/powerpoint/2010/main" val="95271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839671" y="947750"/>
            <a:ext cx="7726643" cy="494570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991322" y="1041258"/>
            <a:ext cx="442459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AR" sz="2200" b="1" dirty="0">
                <a:solidFill>
                  <a:srgbClr val="0068BA"/>
                </a:solidFill>
                <a:latin typeface="Calibri" panose="020F0502020204030204" pitchFamily="34" charset="0"/>
              </a:rPr>
              <a:t>ISPI per cápita (US$ PPP por niño/a)</a:t>
            </a:r>
          </a:p>
          <a:p>
            <a:endParaRPr lang="es-AR" altLang="es-AR" sz="2200" b="1" dirty="0">
              <a:solidFill>
                <a:srgbClr val="0068BA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477" y="960287"/>
            <a:ext cx="4176000" cy="2886649"/>
          </a:xfrm>
          <a:prstGeom prst="rect">
            <a:avLst/>
          </a:prstGeom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9083247" y="1287478"/>
            <a:ext cx="1112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AR" sz="1400" b="1" dirty="0">
                <a:solidFill>
                  <a:srgbClr val="0068BA"/>
                </a:solidFill>
                <a:latin typeface="Calibri" panose="020F0502020204030204" pitchFamily="34" charset="0"/>
              </a:rPr>
              <a:t>ISPI total por niño/a</a:t>
            </a:r>
          </a:p>
        </p:txBody>
      </p:sp>
      <p:pic>
        <p:nvPicPr>
          <p:cNvPr id="16" name="Imagen 1">
            <a:extLst>
              <a:ext uri="{FF2B5EF4-FFF2-40B4-BE49-F238E27FC236}">
                <a16:creationId xmlns:a16="http://schemas.microsoft.com/office/drawing/2014/main" id="{8DEB7788-910D-4915-BC86-C09FD4217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99" y="1642925"/>
            <a:ext cx="4073373" cy="437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ángulo 2">
            <a:extLst>
              <a:ext uri="{FF2B5EF4-FFF2-40B4-BE49-F238E27FC236}">
                <a16:creationId xmlns:a16="http://schemas.microsoft.com/office/drawing/2014/main" id="{2AA8639F-681F-4D40-B1D3-DBEDA1E9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491" y="6142904"/>
            <a:ext cx="40733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AR" sz="1200" dirty="0">
                <a:latin typeface="Calibri" panose="020F0502020204030204" pitchFamily="34" charset="0"/>
              </a:rPr>
              <a:t>Fuente: Extraído de UNICEF, OEI y UNESCO (2015).</a:t>
            </a:r>
            <a:endParaRPr lang="es-AR" altLang="es-AR" sz="1200" dirty="0">
              <a:latin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E9F1CED-8557-4110-A49A-AA6C79D86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885" y="3962427"/>
            <a:ext cx="4032000" cy="2626199"/>
          </a:xfrm>
          <a:prstGeom prst="rect">
            <a:avLst/>
          </a:prstGeom>
        </p:spPr>
      </p:pic>
      <p:sp>
        <p:nvSpPr>
          <p:cNvPr id="18" name="TextBox 5">
            <a:extLst>
              <a:ext uri="{FF2B5EF4-FFF2-40B4-BE49-F238E27FC236}">
                <a16:creationId xmlns:a16="http://schemas.microsoft.com/office/drawing/2014/main" id="{C28424F2-641A-4B5D-AD9F-955E1E0E3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0222" y="4218728"/>
            <a:ext cx="11128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AR" sz="1400" b="1" dirty="0">
                <a:solidFill>
                  <a:srgbClr val="0068BA"/>
                </a:solidFill>
                <a:latin typeface="Calibri" panose="020F0502020204030204" pitchFamily="34" charset="0"/>
              </a:rPr>
              <a:t>ISPI en educación y cuidado</a:t>
            </a:r>
            <a:br>
              <a:rPr lang="es-ES" altLang="es-AR" sz="1400" b="1" dirty="0">
                <a:solidFill>
                  <a:srgbClr val="0068BA"/>
                </a:solidFill>
                <a:latin typeface="Calibri" panose="020F0502020204030204" pitchFamily="34" charset="0"/>
              </a:rPr>
            </a:br>
            <a:r>
              <a:rPr lang="es-ES" altLang="es-AR" sz="1400" b="1" dirty="0">
                <a:solidFill>
                  <a:srgbClr val="0068BA"/>
                </a:solidFill>
                <a:latin typeface="Calibri" panose="020F0502020204030204" pitchFamily="34" charset="0"/>
              </a:rPr>
              <a:t>por niño/a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80E3EBC-9F09-47C2-9584-488E3768FC4B}"/>
              </a:ext>
            </a:extLst>
          </p:cNvPr>
          <p:cNvSpPr txBox="1">
            <a:spLocks/>
          </p:cNvSpPr>
          <p:nvPr/>
        </p:nvSpPr>
        <p:spPr>
          <a:xfrm>
            <a:off x="1506692" y="70822"/>
            <a:ext cx="8775700" cy="493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Inversión Social en Primera Infancia (ISPI)</a:t>
            </a:r>
            <a:endParaRPr lang="en-GB" sz="2800" b="1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11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68" y="1151020"/>
            <a:ext cx="7211039" cy="5606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08150" y="52591"/>
            <a:ext cx="8775700" cy="5778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CL" sz="2800" b="1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Gasto público en educación preprimaria</a:t>
            </a:r>
            <a:endParaRPr lang="en-GB" sz="2800" b="1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39671" y="947750"/>
            <a:ext cx="7726643" cy="494570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7418427" y="3352644"/>
            <a:ext cx="152674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AR" sz="1600" b="1" dirty="0">
                <a:solidFill>
                  <a:srgbClr val="0068BA"/>
                </a:solidFill>
                <a:latin typeface="Calibri" panose="020F0502020204030204" pitchFamily="34" charset="0"/>
              </a:rPr>
              <a:t>Datos expresados en % del PIB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C51B5173-CA48-43DA-94C0-CFE97F3FD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026" y="760906"/>
            <a:ext cx="7863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AR" sz="1800" b="1" dirty="0">
                <a:solidFill>
                  <a:srgbClr val="0068BA"/>
                </a:solidFill>
                <a:latin typeface="Calibri" panose="020F0502020204030204" pitchFamily="34" charset="0"/>
              </a:rPr>
              <a:t>Regiones y países de ALC seleccionados (año 2020 o último disponible)</a:t>
            </a:r>
            <a:endParaRPr lang="es-AR" altLang="es-AR" sz="1800" b="1" dirty="0">
              <a:solidFill>
                <a:srgbClr val="0068B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29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29289" y="58397"/>
            <a:ext cx="8775700" cy="5778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CL" sz="2800" b="1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Gasto público en educación preprimaria</a:t>
            </a:r>
            <a:endParaRPr lang="en-GB" sz="2800" b="1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39671" y="947750"/>
            <a:ext cx="7726643" cy="494570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128" y="1194365"/>
            <a:ext cx="7726643" cy="5516956"/>
          </a:xfrm>
          <a:prstGeom prst="rect">
            <a:avLst/>
          </a:prstGeom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1639018" y="779876"/>
            <a:ext cx="89562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AR" sz="1800" b="1" dirty="0">
                <a:solidFill>
                  <a:srgbClr val="0068BA"/>
                </a:solidFill>
                <a:latin typeface="Calibri" panose="020F0502020204030204" pitchFamily="34" charset="0"/>
              </a:rPr>
              <a:t>Evolución 2015-2020 (Datos expresados en % del PIB</a:t>
            </a:r>
            <a:r>
              <a:rPr lang="es-AR" altLang="es-AR" sz="1800" b="1" dirty="0">
                <a:solidFill>
                  <a:srgbClr val="0068BA"/>
                </a:solidFill>
                <a:latin typeface="Calibri" panose="020F0502020204030204" pitchFamily="34" charset="0"/>
              </a:rPr>
              <a:t>)</a:t>
            </a:r>
            <a:endParaRPr lang="es-ES" altLang="es-AR" sz="1800" b="1" dirty="0">
              <a:solidFill>
                <a:srgbClr val="0068B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6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82049" y="44425"/>
            <a:ext cx="8775700" cy="5778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S" sz="2800" b="1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Composición de la matrícula de educación preescolar</a:t>
            </a:r>
            <a:endParaRPr lang="en-GB" sz="2800" b="1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39671" y="947750"/>
            <a:ext cx="7726643" cy="494570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164340" y="874650"/>
            <a:ext cx="7863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AR" sz="1800" b="1" dirty="0">
                <a:solidFill>
                  <a:srgbClr val="0068BA"/>
                </a:solidFill>
                <a:latin typeface="Calibri" panose="020F0502020204030204" pitchFamily="34" charset="0"/>
              </a:rPr>
              <a:t>Clasificada según tipo de gestión en países de ALC (año 2019 o último disponible)</a:t>
            </a:r>
            <a:endParaRPr lang="es-AR" altLang="es-AR" sz="1800" b="1" dirty="0">
              <a:solidFill>
                <a:srgbClr val="0068BA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67A7A8D-F584-480A-9D4F-AB27EA5F5A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838" y="1361210"/>
            <a:ext cx="7346122" cy="50395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B99D6F2-2630-4E99-A13A-3738DA1D7B7A}"/>
              </a:ext>
            </a:extLst>
          </p:cNvPr>
          <p:cNvSpPr txBox="1"/>
          <p:nvPr/>
        </p:nvSpPr>
        <p:spPr>
          <a:xfrm>
            <a:off x="2463372" y="6463147"/>
            <a:ext cx="73461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dirty="0">
                <a:latin typeface="Calibri" panose="020F0502020204030204" pitchFamily="34" charset="0"/>
                <a:cs typeface="Arial" panose="020B0604020202020204" pitchFamily="34" charset="0"/>
              </a:rPr>
              <a:t>Fuente: Elaboración propia sobre datos extraídos de UNESCO (2021) en base a datos de http://data.uis.unesco.org/ </a:t>
            </a:r>
            <a:endParaRPr lang="es-AR" sz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407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01967" y="52768"/>
            <a:ext cx="8775700" cy="5778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S" sz="2800" b="1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El impacto de la pandemia de COVID19 en la ISPI (1de2)</a:t>
            </a:r>
            <a:endParaRPr lang="en-GB" sz="2800" b="1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39671" y="947750"/>
            <a:ext cx="7726643" cy="494570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B99D6F2-2630-4E99-A13A-3738DA1D7B7A}"/>
              </a:ext>
            </a:extLst>
          </p:cNvPr>
          <p:cNvSpPr txBox="1"/>
          <p:nvPr/>
        </p:nvSpPr>
        <p:spPr>
          <a:xfrm>
            <a:off x="3224069" y="6065371"/>
            <a:ext cx="6737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dirty="0">
                <a:latin typeface="Calibri" panose="020F0502020204030204" pitchFamily="34" charset="0"/>
                <a:cs typeface="Arial" panose="020B0604020202020204" pitchFamily="34" charset="0"/>
              </a:rPr>
              <a:t>Disponible en </a:t>
            </a:r>
            <a:r>
              <a:rPr lang="es-CO" sz="1200" dirty="0">
                <a:latin typeface="Calibri" panose="020F0502020204030204" pitchFamily="34" charset="0"/>
                <a:cs typeface="Arial" panose="020B0604020202020204" pitchFamily="34" charset="0"/>
                <a:hlinkClick r:id="rId2"/>
              </a:rPr>
              <a:t>https://www.thedialogue.org/analysis/el-impacto-de-la-pandemia-de-covid-19-en-la-inversion-en-primera-infancia-los-casos-de-chile-colombia-y-republica-dominicana/?lang=es</a:t>
            </a:r>
            <a:br>
              <a:rPr lang="es-CO" sz="12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s-CO" sz="1200" dirty="0">
                <a:latin typeface="Calibri" panose="020F0502020204030204" pitchFamily="34" charset="0"/>
                <a:cs typeface="Arial" panose="020B0604020202020204" pitchFamily="34" charset="0"/>
              </a:rPr>
              <a:t>y en  </a:t>
            </a:r>
            <a:r>
              <a:rPr lang="es-CO" sz="1200" dirty="0"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https://iiep-baires.econ.uba.ar/publicacion/547</a:t>
            </a:r>
            <a:endParaRPr lang="es-AR" sz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ortada Informe niña con mascara">
            <a:extLst>
              <a:ext uri="{FF2B5EF4-FFF2-40B4-BE49-F238E27FC236}">
                <a16:creationId xmlns:a16="http://schemas.microsoft.com/office/drawing/2014/main" id="{5C8730D3-4F74-4CBF-9CF5-A1FF2C6D5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793" y="4373388"/>
            <a:ext cx="1814418" cy="232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98FD635-0C1D-447B-80B8-D4C601A7746B}"/>
              </a:ext>
            </a:extLst>
          </p:cNvPr>
          <p:cNvSpPr/>
          <p:nvPr/>
        </p:nvSpPr>
        <p:spPr>
          <a:xfrm>
            <a:off x="1117152" y="913423"/>
            <a:ext cx="356817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350" b="1" dirty="0">
                <a:solidFill>
                  <a:srgbClr val="0068B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Chile.</a:t>
            </a:r>
            <a:r>
              <a:rPr lang="es-AR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% del PIB y en millones de pesos chilenos</a:t>
            </a:r>
            <a:endParaRPr lang="es-AR" sz="12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3BC2259-2AE7-4DB9-9909-BDC709B7827D}"/>
              </a:ext>
            </a:extLst>
          </p:cNvPr>
          <p:cNvSpPr/>
          <p:nvPr/>
        </p:nvSpPr>
        <p:spPr>
          <a:xfrm>
            <a:off x="1014338" y="3794170"/>
            <a:ext cx="3782798" cy="505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25"/>
              </a:lnSpc>
              <a:spcAft>
                <a:spcPts val="600"/>
              </a:spcAft>
            </a:pPr>
            <a:r>
              <a:rPr lang="es-AR" sz="7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(*) PIB estimado.</a:t>
            </a:r>
            <a:br>
              <a:rPr lang="es-AR" sz="7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AR" sz="7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Elaboración propia en base a Ley de Presupuesto, Informes Técnicos de Programas y Fichas del BIPS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85E8302-AF16-4F0A-92BB-241F4F4D3797}"/>
              </a:ext>
            </a:extLst>
          </p:cNvPr>
          <p:cNvSpPr/>
          <p:nvPr/>
        </p:nvSpPr>
        <p:spPr>
          <a:xfrm rot="16200000">
            <a:off x="9891802" y="1970517"/>
            <a:ext cx="1958276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7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(*) PIB estimado.</a:t>
            </a:r>
            <a:br>
              <a:rPr lang="es-AR" sz="7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AR" sz="7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Elaboración propia en base a las fichas Estadísticas Básicas de Inversión (EBI) del Sistema Unificado de Inversiones y Finanzas Publicas de Colombia </a:t>
            </a:r>
            <a:endParaRPr lang="es-AR" sz="75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E33E4D2-77E7-47EC-A22D-237623CA8287}"/>
              </a:ext>
            </a:extLst>
          </p:cNvPr>
          <p:cNvSpPr/>
          <p:nvPr/>
        </p:nvSpPr>
        <p:spPr>
          <a:xfrm>
            <a:off x="6544342" y="958649"/>
            <a:ext cx="404157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350" b="1" dirty="0">
                <a:solidFill>
                  <a:srgbClr val="0068B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Colombia.</a:t>
            </a:r>
            <a:r>
              <a:rPr lang="es-AR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% del PIB y en millones de pesos colombianos</a:t>
            </a:r>
            <a:endParaRPr lang="es-AR" sz="120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012DA61-5E0E-492C-AEF8-66ABD364110C}"/>
              </a:ext>
            </a:extLst>
          </p:cNvPr>
          <p:cNvSpPr/>
          <p:nvPr/>
        </p:nvSpPr>
        <p:spPr>
          <a:xfrm rot="16200000">
            <a:off x="10016471" y="4825958"/>
            <a:ext cx="16568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7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(*) PIB estimado.</a:t>
            </a:r>
            <a:br>
              <a:rPr lang="es-AR" sz="7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AR" sz="7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Elaboración propia en base a DIGEPRES, Ministerio de Educación, Ministerio de Salud, ADESS y SISALRIL</a:t>
            </a:r>
            <a:endParaRPr lang="es-AR" sz="75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2E24FE7-493E-4461-9AC3-10C6B6B027A6}"/>
              </a:ext>
            </a:extLst>
          </p:cNvPr>
          <p:cNvSpPr/>
          <p:nvPr/>
        </p:nvSpPr>
        <p:spPr>
          <a:xfrm>
            <a:off x="4793857" y="4663217"/>
            <a:ext cx="1814419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350" b="1" dirty="0">
                <a:solidFill>
                  <a:srgbClr val="0068B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República Dominicana.</a:t>
            </a:r>
            <a:br>
              <a:rPr lang="es-AR" sz="1350" b="1" dirty="0">
                <a:solidFill>
                  <a:srgbClr val="0068B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% del PIB y en millones de pesos dominicanos</a:t>
            </a:r>
            <a:endParaRPr lang="es-AR" sz="1200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8E906FE-C0AE-42D6-B05E-F0E671D84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616" y="1174586"/>
            <a:ext cx="3677792" cy="265757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E240713-205B-4E5D-8F63-85957F77AA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064" y="1236934"/>
            <a:ext cx="3915000" cy="214964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1FDE169-2719-4736-8DA8-E57780C8BF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5134" y="3847510"/>
            <a:ext cx="3915497" cy="214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52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ec64710-979e-45f3-964b-bdd369ecc229">UNESCOED-409436720-20</_dlc_DocId>
    <_dlc_DocIdUrl xmlns="3ec64710-979e-45f3-964b-bdd369ecc229">
      <Url>https://unesco.sharepoint.com/sites/ed/_layouts/15/DocIdRedir.aspx?ID=UNESCOED-409436720-20</Url>
      <Description>UNESCOED-409436720-20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00D6DE5FA9524897426906B96A7CDD" ma:contentTypeVersion="4" ma:contentTypeDescription="Create a new document." ma:contentTypeScope="" ma:versionID="20fb6065b640364a33aafbca1bd89df7">
  <xsd:schema xmlns:xsd="http://www.w3.org/2001/XMLSchema" xmlns:xs="http://www.w3.org/2001/XMLSchema" xmlns:p="http://schemas.microsoft.com/office/2006/metadata/properties" xmlns:ns2="3ec64710-979e-45f3-964b-bdd369ecc229" xmlns:ns3="a2f7233b-b0e0-462c-8bd5-878307e9c7df" targetNamespace="http://schemas.microsoft.com/office/2006/metadata/properties" ma:root="true" ma:fieldsID="6cfbb3a12c1e2ec72e13096bb37a87b0" ns2:_="" ns3:_="">
    <xsd:import namespace="3ec64710-979e-45f3-964b-bdd369ecc229"/>
    <xsd:import namespace="a2f7233b-b0e0-462c-8bd5-878307e9c7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64710-979e-45f3-964b-bdd369ecc229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f7233b-b0e0-462c-8bd5-878307e9c7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29E140-4202-49FB-A08E-3710CA2F3A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A62075-B3C9-4A3A-AE06-3BDCC332E1EB}">
  <ds:schemaRefs>
    <ds:schemaRef ds:uri="http://purl.org/dc/terms/"/>
    <ds:schemaRef ds:uri="http://purl.org/dc/dcmitype/"/>
    <ds:schemaRef ds:uri="a2f7233b-b0e0-462c-8bd5-878307e9c7df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3ec64710-979e-45f3-964b-bdd369ecc22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3A8EB5E-7224-4232-AF78-C67E49F66E7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42C8D6B-F41B-445B-8098-C25D85CBC7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64710-979e-45f3-964b-bdd369ecc229"/>
    <ds:schemaRef ds:uri="a2f7233b-b0e0-462c-8bd5-878307e9c7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2797</TotalTime>
  <Words>1471</Words>
  <Application>Microsoft Office PowerPoint</Application>
  <PresentationFormat>Panorámica</PresentationFormat>
  <Paragraphs>88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Wingdings</vt:lpstr>
      <vt:lpstr>Thème Office</vt:lpstr>
      <vt:lpstr>Presentación de PowerPoint</vt:lpstr>
      <vt:lpstr>Argumentos favorables al financiamiento de la AEPI</vt:lpstr>
      <vt:lpstr>Paquetes básicos de prestaciones para la Primera Infancia en países seleccionados de América Latina (2019)</vt:lpstr>
      <vt:lpstr>Inversión Social en Primera Infancia (ISPI)</vt:lpstr>
      <vt:lpstr>Presentación de PowerPoint</vt:lpstr>
      <vt:lpstr>Gasto público en educación preprimaria</vt:lpstr>
      <vt:lpstr>Gasto público en educación preprimaria</vt:lpstr>
      <vt:lpstr>Composición de la matrícula de educación preescolar</vt:lpstr>
      <vt:lpstr>El impacto de la pandemia de COVID19 en la ISPI (1de2)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 W</dc:creator>
  <cp:lastModifiedBy>Javier Curcio</cp:lastModifiedBy>
  <cp:revision>303</cp:revision>
  <dcterms:created xsi:type="dcterms:W3CDTF">2019-03-22T15:49:46Z</dcterms:created>
  <dcterms:modified xsi:type="dcterms:W3CDTF">2022-09-21T03:31:17Z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0x010100B000D6DE5FA9524897426906B96A7CDD</vt:lpwstr>
  </property>
  <property fmtid="{D5CDD505-2E9C-101B-9397-08002B2CF9AE}" pid="3" name="_dlc_DocIdItemGuid">
    <vt:lpwstr>59f39698-ca40-42ba-ac11-6a367fdd9346</vt:lpwstr>
  </property>
</Properties>
</file>