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6" r:id="rId9"/>
    <p:sldId id="265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1DD3-E82F-8043-AA01-4AB7816E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4C2A-B54C-CB44-AF5B-4C337FBAFEF9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CE0493-E22D-B343-A269-0A69E5AB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561D5-40E1-0E4B-AE95-A9B1D31B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088B6-2C81-1B48-84EA-A7012C45A61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286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4577D-1058-C04A-8A45-4C82D55D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8FA2-FC73-ED46-936D-2911983052DB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CB5AEF-FB50-A44F-8EE3-44519213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0E954-F461-A84B-BD41-8A08A8D4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8BC1-7E07-FD4A-83FE-1190F5AAC46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200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E40CB-1054-5A44-B91F-E2D79D3A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7B19-FA53-B843-A968-C03B46620304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BBDB9C-8B56-6146-9967-771A6917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B0A0C-AFB4-EE4D-8150-D443CCAA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121D-CF9D-6548-BDD8-BED54DD7DA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5064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71247A-CBC9-D84A-9631-2DB93E2E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3A18-1E26-204C-989B-148073F62111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D62E-387A-354A-B278-36C6C443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2792B-8DF9-1E49-B473-F8AC00CC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970BB-5B2A-3147-AB4F-70996173D2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87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EF3EB-DAF3-5647-BD23-8E2329C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9F67-4FE0-9A4F-A9AB-1C32126D23D8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416460-B41C-4045-ADA0-A78A5202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6E63C7-2138-FF4B-AFF8-D8DEC7E2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F151-F241-F44D-871C-523FCF6C2A5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6313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47751D6-72CB-304C-88C6-EDB7EB12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263E-0F0E-CD47-BEC5-27AF050CF69D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F75C547-D2F8-B743-A31D-B081C699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9A0F674-9FD2-BD42-A73E-4EB7412A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5E465-66F1-7841-B692-A6450B3BEF8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55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BE9498B-EBA6-BC4A-A47F-81D80AB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BC7F-EE79-1840-AD9A-C1247BE5A1AA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4069CC7-8499-AE48-911C-6E6D36E2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DDA54F67-919C-0644-AA6A-13FFE659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44582-5EAD-8147-AB08-1AAC699842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20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0D3D7430-B84A-C544-9860-BF2649C4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F96F-80E6-A141-A24B-E671E8C8ECDF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6A297ED-637C-6E47-966B-CC4E021B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29E271A-A9DF-564B-B23F-6B33C9D0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2AB4-F7E7-E746-A103-35A66A43F8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1441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78220A5-B49A-D94D-BDA4-4EE4259C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5D83-63AD-114A-87DC-335E2519B406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4E7AC15-3F6C-3047-B8F0-DDF20590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37433F8-98E4-8C46-9508-3113E831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38E35-67F7-C648-9214-00C84580B6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482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6EB5ABE-C1F2-3C4D-9009-FF70B66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A7A6-F776-4640-9FDE-AF9BF33DC0E7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D1B468D-CA8E-E84E-A2D5-78D5432F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3CDBA66-01A4-C743-A896-A805CFA2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715AF-A5AF-FE43-BDCF-A6087292F5B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081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8A5DAF3-C6D0-2442-9FCB-9310765F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FB46-6143-C444-A4A4-3CD7E55EBF22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0026F1B-058E-4A43-8958-23880C5D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24D76D8-E449-E147-A5FF-E61041CA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9FAF-A69C-944C-B76F-0BE20BA74F9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999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A789C579-F42B-8C44-BA3B-22C75CCD94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s-ES" altLang="en-U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B8C4D40-3DD0-BD4E-88E2-92EA4F3E7E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s-ES" alt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289709-FDB7-0346-9113-5C9182F17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64B9B-5F05-1A41-98BB-918B74B9788B}" type="datetimeFigureOut">
              <a:rPr lang="es-ES"/>
              <a:pPr>
                <a:defRPr/>
              </a:pPr>
              <a:t>27/7/20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CD40F-94C9-F644-9370-3E17482C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6BDF9-B3E0-2C46-95F2-3A391B5C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C621662-347F-3B49-88F1-83BAEE6920E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4">
            <a:extLst>
              <a:ext uri="{FF2B5EF4-FFF2-40B4-BE49-F238E27FC236}">
                <a16:creationId xmlns:a16="http://schemas.microsoft.com/office/drawing/2014/main" id="{E65C6230-138C-F949-9C4C-4D7CD47D3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2AAFBA39-A49A-FA4E-8509-0D0D8860D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"/>
          </a:p>
        </p:txBody>
      </p:sp>
      <p:pic>
        <p:nvPicPr>
          <p:cNvPr id="2052" name="Imagen 6" descr="PPT EEUU uno.png">
            <a:extLst>
              <a:ext uri="{FF2B5EF4-FFF2-40B4-BE49-F238E27FC236}">
                <a16:creationId xmlns:a16="http://schemas.microsoft.com/office/drawing/2014/main" id="{EC3689B7-75A4-E946-90CA-00FC55D1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8CFD6-6CE5-AB4F-9345-D86D44D6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133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Michelle Bachelet, anuncia que se legislará sobre aborto bajo tres causales: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/>
              <a:t>         - Peligro de la vida de la madre.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/>
              <a:t>         - Inviabilidad fetal.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/>
              <a:t>         - En caso de violación.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Gran revuelo mediático: las encuestas muestran preferencias mayoritarias hacia la posición del gobierno.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A fines de este año se votará en el Congreso. Existe mayoría favorable.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/>
          </a:p>
        </p:txBody>
      </p:sp>
      <p:pic>
        <p:nvPicPr>
          <p:cNvPr id="11267" name="Imagen 4" descr="PPT EEUU 4.png">
            <a:extLst>
              <a:ext uri="{FF2B5EF4-FFF2-40B4-BE49-F238E27FC236}">
                <a16:creationId xmlns:a16="http://schemas.microsoft.com/office/drawing/2014/main" id="{72C6B36E-DF3E-804D-BD1D-276110D8E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BD488-DCEE-1D45-B983-6AFA268B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275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“Chile está fuera del consenso civilizatorio”.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“Este es un asunto de salud pública, no un tema moral”.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“El Estado laico no permite interferencias religiosas en las políticas públicas. No podemos negarle a todas las mujeres chilenas sus derechos reproductivos por una creencia de un sector de la sociedad”.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Impulsaremos una bancada transversal en el Congreso por los Derechos Reproductivos.</a:t>
            </a:r>
          </a:p>
        </p:txBody>
      </p:sp>
      <p:pic>
        <p:nvPicPr>
          <p:cNvPr id="12291" name="Imagen 3" descr="PPT EEUU 6.png">
            <a:extLst>
              <a:ext uri="{FF2B5EF4-FFF2-40B4-BE49-F238E27FC236}">
                <a16:creationId xmlns:a16="http://schemas.microsoft.com/office/drawing/2014/main" id="{2C23FBED-F116-5449-A5F1-72A2E1807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4">
            <a:extLst>
              <a:ext uri="{FF2B5EF4-FFF2-40B4-BE49-F238E27FC236}">
                <a16:creationId xmlns:a16="http://schemas.microsoft.com/office/drawing/2014/main" id="{5469813C-3459-ED4D-856D-DD52F7F7B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8D587D04-60EB-E74B-924B-F7E5EFE10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"/>
          </a:p>
        </p:txBody>
      </p:sp>
      <p:pic>
        <p:nvPicPr>
          <p:cNvPr id="13316" name="Imagen 6" descr="PPT EEUU uno.png">
            <a:extLst>
              <a:ext uri="{FF2B5EF4-FFF2-40B4-BE49-F238E27FC236}">
                <a16:creationId xmlns:a16="http://schemas.microsoft.com/office/drawing/2014/main" id="{EEBC7602-84C0-684B-8A16-D25A4D84A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6014672F-514B-6744-9672-ED3CC530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1036638"/>
            <a:ext cx="6292850" cy="4651375"/>
          </a:xfrm>
        </p:spPr>
        <p:txBody>
          <a:bodyPr/>
          <a:lstStyle/>
          <a:p>
            <a:pPr algn="r"/>
            <a:r>
              <a:rPr lang="es-ES" altLang="en-US"/>
              <a:t>Chile: uno de los 6 países en el mundo que no cuenta con ningún tipo de aborto en su legislación.</a:t>
            </a:r>
          </a:p>
        </p:txBody>
      </p:sp>
      <p:pic>
        <p:nvPicPr>
          <p:cNvPr id="3075" name="Imagen 3">
            <a:extLst>
              <a:ext uri="{FF2B5EF4-FFF2-40B4-BE49-F238E27FC236}">
                <a16:creationId xmlns:a16="http://schemas.microsoft.com/office/drawing/2014/main" id="{3D917F6E-6754-7F4E-829E-A80868ADC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451225"/>
            <a:ext cx="1439863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n 5">
            <a:extLst>
              <a:ext uri="{FF2B5EF4-FFF2-40B4-BE49-F238E27FC236}">
                <a16:creationId xmlns:a16="http://schemas.microsoft.com/office/drawing/2014/main" id="{9716EE42-46F8-C84E-AA5B-96C1CF46E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223838"/>
            <a:ext cx="1430337" cy="94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n 6">
            <a:extLst>
              <a:ext uri="{FF2B5EF4-FFF2-40B4-BE49-F238E27FC236}">
                <a16:creationId xmlns:a16="http://schemas.microsoft.com/office/drawing/2014/main" id="{C82521A1-63AB-2E4C-8209-A4692B340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564063"/>
            <a:ext cx="1422400" cy="94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agen 7">
            <a:extLst>
              <a:ext uri="{FF2B5EF4-FFF2-40B4-BE49-F238E27FC236}">
                <a16:creationId xmlns:a16="http://schemas.microsoft.com/office/drawing/2014/main" id="{B954F0D6-B22C-374F-9C71-62E33864D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322388"/>
            <a:ext cx="1439862" cy="89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agen 8">
            <a:extLst>
              <a:ext uri="{FF2B5EF4-FFF2-40B4-BE49-F238E27FC236}">
                <a16:creationId xmlns:a16="http://schemas.microsoft.com/office/drawing/2014/main" id="{C392F3D2-555C-C047-AA94-84FD86A8D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5702300"/>
            <a:ext cx="1439862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n 9">
            <a:extLst>
              <a:ext uri="{FF2B5EF4-FFF2-40B4-BE49-F238E27FC236}">
                <a16:creationId xmlns:a16="http://schemas.microsoft.com/office/drawing/2014/main" id="{6725D899-1516-BB42-8B56-E35BEE17D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360613"/>
            <a:ext cx="1420812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073C71-8C0C-A241-B96E-2E59EC08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Chile tuvo durante más de 50 años aborto terapéutico en su legislación: Código Sanitario desde 1931 hasta 1989.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La Iglesia Católica y su influencia en la dictadura de Augusto Pinochet.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/>
              <a:t>    - La Constitución conservadora de 1980.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/>
              <a:t>    - La firma del último día: penalización </a:t>
            </a:r>
            <a:r>
              <a:rPr lang="es-ES" sz="2000" dirty="0"/>
              <a:t>(Ley 18.826).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Los gobiernos democráticos no tuvieron iniciativa al respecto. Aisladas iniciativas en el Congreso.</a:t>
            </a:r>
          </a:p>
        </p:txBody>
      </p:sp>
      <p:sp>
        <p:nvSpPr>
          <p:cNvPr id="4099" name="Título 3">
            <a:extLst>
              <a:ext uri="{FF2B5EF4-FFF2-40B4-BE49-F238E27FC236}">
                <a16:creationId xmlns:a16="http://schemas.microsoft.com/office/drawing/2014/main" id="{5E43F1C8-AC6B-4A49-BC8D-3B1722C2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Imagen 4" descr="PPT EEUU 2.png">
            <a:extLst>
              <a:ext uri="{FF2B5EF4-FFF2-40B4-BE49-F238E27FC236}">
                <a16:creationId xmlns:a16="http://schemas.microsoft.com/office/drawing/2014/main" id="{53DB0F8F-BDDA-2F47-8A28-C3EC7CEAE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01EA4-6FA5-2743-BE54-6CA1D8F1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8" y="1600200"/>
            <a:ext cx="8769350" cy="5095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Se estima que existen 60 a 70 mil abortos clandestinos en Chile.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Estudios muestran que los precios de un aborto varían entre US$80 a US$8.000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El </a:t>
            </a:r>
            <a:r>
              <a:rPr lang="es-ES" dirty="0" err="1"/>
              <a:t>Misoprostol</a:t>
            </a:r>
            <a:r>
              <a:rPr lang="es-ES" dirty="0"/>
              <a:t> se encuentra sólo en mercado negro, ya que fue retirado de farmacias.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Organizaciones activistas cuentan con una línea telefónica que recibe más de 12.000 consultas al año. Informan sobre el uso del </a:t>
            </a:r>
            <a:r>
              <a:rPr lang="es-ES" dirty="0" err="1"/>
              <a:t>Misoprostol</a:t>
            </a:r>
            <a:r>
              <a:rPr lang="es-ES" dirty="0"/>
              <a:t>. Han sido perseguidas por la justicia.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/>
          </a:p>
        </p:txBody>
      </p:sp>
      <p:pic>
        <p:nvPicPr>
          <p:cNvPr id="5123" name="Imagen 3" descr="PPT EEUU 5.png">
            <a:extLst>
              <a:ext uri="{FF2B5EF4-FFF2-40B4-BE49-F238E27FC236}">
                <a16:creationId xmlns:a16="http://schemas.microsoft.com/office/drawing/2014/main" id="{95D466A1-3CF4-7A4B-97FC-52B8E62F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2E32CD-C369-7D4D-91FE-9B4AA63A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657350"/>
            <a:ext cx="8553450" cy="52816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Chile tiene una persistente vulneración de libertades individuales, amparado en una legislación que interfiere abiertamente en la soberanía personal.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Sólo desde hace 10 años tenemos legislación sobre divorcio.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No está permitida la eutanasia.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Se criminaliza a consumidores de marihuana.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No tenemos legislación sobre matrimonio igualitario o acuerdo civil.</a:t>
            </a:r>
          </a:p>
        </p:txBody>
      </p:sp>
      <p:sp>
        <p:nvSpPr>
          <p:cNvPr id="6147" name="Título 3">
            <a:extLst>
              <a:ext uri="{FF2B5EF4-FFF2-40B4-BE49-F238E27FC236}">
                <a16:creationId xmlns:a16="http://schemas.microsoft.com/office/drawing/2014/main" id="{968FBE11-486D-7A46-B645-BA7E42DE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Imagen 4" descr="PPT EEUU.png">
            <a:extLst>
              <a:ext uri="{FF2B5EF4-FFF2-40B4-BE49-F238E27FC236}">
                <a16:creationId xmlns:a16="http://schemas.microsoft.com/office/drawing/2014/main" id="{FD80B414-0460-254D-9F0B-C0B086F7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91440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contenido 2">
            <a:extLst>
              <a:ext uri="{FF2B5EF4-FFF2-40B4-BE49-F238E27FC236}">
                <a16:creationId xmlns:a16="http://schemas.microsoft.com/office/drawing/2014/main" id="{F19F2208-9E38-7B4C-9AF2-4A1C0EAC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401763"/>
            <a:ext cx="8432800" cy="5553075"/>
          </a:xfrm>
        </p:spPr>
        <p:txBody>
          <a:bodyPr/>
          <a:lstStyle/>
          <a:p>
            <a:r>
              <a:rPr lang="es-ES" altLang="en-US"/>
              <a:t>Casos brutales han sensibilizado al país: embarazos de niñas por violaciones de padres; persecución judicial a consumidores de marihuana; violencia extrema contra parejas del mismo sexo.</a:t>
            </a:r>
          </a:p>
          <a:p>
            <a:r>
              <a:rPr lang="es-ES" altLang="en-US"/>
              <a:t>Aquello ha instalado una nueva agenda en favor de los Derechos Reproductivos y las libertades individuales en general.</a:t>
            </a:r>
          </a:p>
          <a:p>
            <a:r>
              <a:rPr lang="es-ES" altLang="en-US"/>
              <a:t>Multitudinarias marchas presionan al poder político a legislar con urgencia.</a:t>
            </a:r>
          </a:p>
        </p:txBody>
      </p:sp>
      <p:sp>
        <p:nvSpPr>
          <p:cNvPr id="7171" name="Título 3">
            <a:extLst>
              <a:ext uri="{FF2B5EF4-FFF2-40B4-BE49-F238E27FC236}">
                <a16:creationId xmlns:a16="http://schemas.microsoft.com/office/drawing/2014/main" id="{E180E104-7E54-9140-88C8-DFEC9C3B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Imagen 4" descr="PPT EEUU 3.png">
            <a:extLst>
              <a:ext uri="{FF2B5EF4-FFF2-40B4-BE49-F238E27FC236}">
                <a16:creationId xmlns:a16="http://schemas.microsoft.com/office/drawing/2014/main" id="{A3E652E9-039F-B440-AFED-8764EC44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2A8D34EA-D77A-5240-9735-A50F55B4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Marcador de contenido 5" descr="Captura de pantalla 2014-06-09 a la(s) 6.43.09.png">
            <a:extLst>
              <a:ext uri="{FF2B5EF4-FFF2-40B4-BE49-F238E27FC236}">
                <a16:creationId xmlns:a16="http://schemas.microsoft.com/office/drawing/2014/main" id="{0609CF6B-4EDF-F747-B67A-1547473C5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6012" r="12341" b="6012"/>
          <a:stretch>
            <a:fillRect/>
          </a:stretch>
        </p:blipFill>
        <p:spPr>
          <a:xfrm>
            <a:off x="0" y="141288"/>
            <a:ext cx="9144000" cy="6613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46344C8C-EA86-4D40-90D4-861BE300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Marcador de contenido 3" descr="Captura de pantalla 2014-06-09 a la(s) 10.05.40.png">
            <a:extLst>
              <a:ext uri="{FF2B5EF4-FFF2-40B4-BE49-F238E27FC236}">
                <a16:creationId xmlns:a16="http://schemas.microsoft.com/office/drawing/2014/main" id="{703FD2EE-D514-E248-AE3E-C9058232C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t="9866" r="12973" b="2895"/>
          <a:stretch>
            <a:fillRect/>
          </a:stretch>
        </p:blipFill>
        <p:spPr>
          <a:xfrm>
            <a:off x="28575" y="39688"/>
            <a:ext cx="9115425" cy="66690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5CC167AD-E3C9-7043-900B-FEF526F1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EEAA7-6C6A-3E43-B329-99A7B7D0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6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El país ha cambiado con mayor velocidad que la política. El Congreso se ha quedado atrás.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El sistema electoral que beneficiaba a sectores conservadores, se vio superado en la última elección parlamentaria. Esta vez no pueden establecer un veto en materia de Derechos Reproductivos.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La derecha se divide internamente y la Iglesia Católica pierde influencia dentro del Congreso.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/>
          </a:p>
        </p:txBody>
      </p:sp>
      <p:pic>
        <p:nvPicPr>
          <p:cNvPr id="10244" name="Imagen 3" descr="PPT EEUU 4.png">
            <a:extLst>
              <a:ext uri="{FF2B5EF4-FFF2-40B4-BE49-F238E27FC236}">
                <a16:creationId xmlns:a16="http://schemas.microsoft.com/office/drawing/2014/main" id="{5C5D9FC7-C775-5845-8275-608E9BD78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478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Tema de Office</vt:lpstr>
      <vt:lpstr>PowerPoint Presentation</vt:lpstr>
      <vt:lpstr>Chile: uno de los 6 países en el mundo que no cuenta con ningún tipo de aborto en su legislación.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Partido Liberal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Vlado Mirosevic Verdugo</dc:creator>
  <cp:lastModifiedBy>Sarah Galbenski</cp:lastModifiedBy>
  <cp:revision>17</cp:revision>
  <dcterms:created xsi:type="dcterms:W3CDTF">2014-06-03T22:28:11Z</dcterms:created>
  <dcterms:modified xsi:type="dcterms:W3CDTF">2020-07-27T19:12:51Z</dcterms:modified>
</cp:coreProperties>
</file>