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theme/themeOverride3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72" r:id="rId3"/>
    <p:sldMasterId id="2147483674" r:id="rId4"/>
    <p:sldMasterId id="2147483676" r:id="rId5"/>
    <p:sldMasterId id="2147483678" r:id="rId6"/>
    <p:sldMasterId id="2147483769" r:id="rId7"/>
    <p:sldMasterId id="2147483771" r:id="rId8"/>
  </p:sldMasterIdLst>
  <p:notesMasterIdLst>
    <p:notesMasterId r:id="rId60"/>
  </p:notesMasterIdLst>
  <p:handoutMasterIdLst>
    <p:handoutMasterId r:id="rId61"/>
  </p:handoutMasterIdLst>
  <p:sldIdLst>
    <p:sldId id="256" r:id="rId9"/>
    <p:sldId id="258" r:id="rId10"/>
    <p:sldId id="439" r:id="rId11"/>
    <p:sldId id="405" r:id="rId12"/>
    <p:sldId id="425" r:id="rId13"/>
    <p:sldId id="412" r:id="rId14"/>
    <p:sldId id="361" r:id="rId15"/>
    <p:sldId id="413" r:id="rId16"/>
    <p:sldId id="363" r:id="rId17"/>
    <p:sldId id="414" r:id="rId18"/>
    <p:sldId id="415" r:id="rId19"/>
    <p:sldId id="444" r:id="rId20"/>
    <p:sldId id="443" r:id="rId21"/>
    <p:sldId id="445" r:id="rId22"/>
    <p:sldId id="446" r:id="rId23"/>
    <p:sldId id="465" r:id="rId24"/>
    <p:sldId id="466" r:id="rId25"/>
    <p:sldId id="426" r:id="rId26"/>
    <p:sldId id="427" r:id="rId27"/>
    <p:sldId id="434" r:id="rId28"/>
    <p:sldId id="491" r:id="rId29"/>
    <p:sldId id="447" r:id="rId30"/>
    <p:sldId id="449" r:id="rId31"/>
    <p:sldId id="367" r:id="rId32"/>
    <p:sldId id="384" r:id="rId33"/>
    <p:sldId id="403" r:id="rId34"/>
    <p:sldId id="386" r:id="rId35"/>
    <p:sldId id="382" r:id="rId36"/>
    <p:sldId id="277" r:id="rId37"/>
    <p:sldId id="279" r:id="rId38"/>
    <p:sldId id="310" r:id="rId39"/>
    <p:sldId id="356" r:id="rId40"/>
    <p:sldId id="459" r:id="rId41"/>
    <p:sldId id="492" r:id="rId42"/>
    <p:sldId id="493" r:id="rId43"/>
    <p:sldId id="495" r:id="rId44"/>
    <p:sldId id="496" r:id="rId45"/>
    <p:sldId id="497" r:id="rId46"/>
    <p:sldId id="500" r:id="rId47"/>
    <p:sldId id="501" r:id="rId48"/>
    <p:sldId id="502" r:id="rId49"/>
    <p:sldId id="450" r:id="rId50"/>
    <p:sldId id="451" r:id="rId51"/>
    <p:sldId id="452" r:id="rId52"/>
    <p:sldId id="474" r:id="rId53"/>
    <p:sldId id="475" r:id="rId54"/>
    <p:sldId id="476" r:id="rId55"/>
    <p:sldId id="485" r:id="rId56"/>
    <p:sldId id="489" r:id="rId57"/>
    <p:sldId id="473" r:id="rId58"/>
    <p:sldId id="418" r:id="rId59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588" autoAdjust="0"/>
    <p:restoredTop sz="94533" autoAdjust="0"/>
  </p:normalViewPr>
  <p:slideViewPr>
    <p:cSldViewPr>
      <p:cViewPr varScale="1">
        <p:scale>
          <a:sx n="114" d="100"/>
          <a:sy n="114" d="100"/>
        </p:scale>
        <p:origin x="245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8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5" Type="http://schemas.openxmlformats.org/officeDocument/2006/relationships/slideMaster" Target="slideMasters/slideMaster5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/C:\Users\Ver&#243;nica\Desktop\M&amp;E\MM%20HASTA%202008.xls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/C:\Users\Ver&#243;nica\Desktop\M&amp;E\MM%20HASTA%202008.xls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UY" sz="1600"/>
            </a:pPr>
            <a:r>
              <a:rPr lang="es-UY" sz="1600"/>
              <a:t>RAZÓN</a:t>
            </a:r>
            <a:r>
              <a:rPr lang="es-UY" sz="1600" baseline="0"/>
              <a:t> DE MORTALIDAD MATERNA EN URUGUAY Y CHPR 2001-2009</a:t>
            </a:r>
            <a:endParaRPr lang="es-UY" sz="160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Razón de MM en Uruguay</c:v>
          </c:tx>
          <c:spPr>
            <a:ln>
              <a:noFill/>
            </a:ln>
          </c:spPr>
          <c:marker>
            <c:spPr>
              <a:solidFill>
                <a:srgbClr val="00B050"/>
              </a:solidFill>
            </c:spPr>
          </c:marker>
          <c:trendline>
            <c:spPr>
              <a:ln w="25400">
                <a:solidFill>
                  <a:srgbClr val="00B050"/>
                </a:solidFill>
              </a:ln>
            </c:spPr>
            <c:trendlineType val="linear"/>
            <c:dispRSqr val="0"/>
            <c:dispEq val="0"/>
          </c:trendline>
          <c:cat>
            <c:numRef>
              <c:f>'MM GRAL ROU Y CHPR'!$C$2:$K$2</c:f>
              <c:numCache>
                <c:formatCode>General</c:formatCode>
                <c:ptCount val="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'MM GRAL ROU Y CHPR'!$C$3:$K$3</c:f>
              <c:numCache>
                <c:formatCode>General</c:formatCode>
                <c:ptCount val="9"/>
                <c:pt idx="0">
                  <c:v>3.6</c:v>
                </c:pt>
                <c:pt idx="1">
                  <c:v>3.5</c:v>
                </c:pt>
                <c:pt idx="2">
                  <c:v>2.2000000000000002</c:v>
                </c:pt>
                <c:pt idx="3">
                  <c:v>1.8</c:v>
                </c:pt>
                <c:pt idx="4">
                  <c:v>2.2999999999999998</c:v>
                </c:pt>
                <c:pt idx="5">
                  <c:v>1.3</c:v>
                </c:pt>
                <c:pt idx="6">
                  <c:v>2.9</c:v>
                </c:pt>
                <c:pt idx="7">
                  <c:v>1.5</c:v>
                </c:pt>
                <c:pt idx="8">
                  <c:v>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4B-5746-AECC-77CB7D758A1A}"/>
            </c:ext>
          </c:extLst>
        </c:ser>
        <c:ser>
          <c:idx val="1"/>
          <c:order val="1"/>
          <c:tx>
            <c:v>Razón de MM en CHPR</c:v>
          </c:tx>
          <c:spPr>
            <a:ln>
              <a:noFill/>
            </a:ln>
          </c:spPr>
          <c:marker>
            <c:spPr>
              <a:solidFill>
                <a:srgbClr val="FF0000"/>
              </a:solidFill>
            </c:spPr>
          </c:marker>
          <c:trendline>
            <c:spPr>
              <a:ln w="2540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cat>
            <c:numRef>
              <c:f>'MM GRAL ROU Y CHPR'!$C$2:$K$2</c:f>
              <c:numCache>
                <c:formatCode>General</c:formatCode>
                <c:ptCount val="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'MM GRAL ROU Y CHPR'!$C$4:$K$4</c:f>
              <c:numCache>
                <c:formatCode>General</c:formatCode>
                <c:ptCount val="9"/>
                <c:pt idx="0">
                  <c:v>8.1</c:v>
                </c:pt>
                <c:pt idx="1">
                  <c:v>4.3</c:v>
                </c:pt>
                <c:pt idx="2">
                  <c:v>9.8000000000000007</c:v>
                </c:pt>
                <c:pt idx="3">
                  <c:v>2.5</c:v>
                </c:pt>
                <c:pt idx="4">
                  <c:v>5.0999999999999996</c:v>
                </c:pt>
                <c:pt idx="5">
                  <c:v>4.5999999999999996</c:v>
                </c:pt>
                <c:pt idx="6">
                  <c:v>3.7</c:v>
                </c:pt>
                <c:pt idx="7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D4B-5746-AECC-77CB7D758A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995136"/>
        <c:axId val="112332800"/>
      </c:lineChart>
      <c:catAx>
        <c:axId val="11199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s-UY" sz="1600"/>
            </a:pPr>
            <a:endParaRPr lang="en-US"/>
          </a:p>
        </c:txPr>
        <c:crossAx val="112332800"/>
        <c:crosses val="autoZero"/>
        <c:auto val="1"/>
        <c:lblAlgn val="ctr"/>
        <c:lblOffset val="100"/>
        <c:noMultiLvlLbl val="0"/>
      </c:catAx>
      <c:valAx>
        <c:axId val="1123328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lang="es-UY" sz="1200"/>
                </a:pPr>
                <a:r>
                  <a:rPr lang="en-US" sz="1200"/>
                  <a:t>RAZÓN DE MM</a:t>
                </a:r>
                <a:r>
                  <a:rPr lang="en-US" sz="1200" baseline="0"/>
                  <a:t> /10.000 RNV</a:t>
                </a:r>
                <a:endParaRPr lang="en-US" sz="120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s-UY" sz="1600"/>
            </a:pPr>
            <a:endParaRPr lang="en-US"/>
          </a:p>
        </c:txPr>
        <c:crossAx val="111995136"/>
        <c:crosses val="autoZero"/>
        <c:crossBetween val="between"/>
      </c:valAx>
      <c:spPr>
        <a:solidFill>
          <a:sysClr val="window" lastClr="FFFFFF">
            <a:lumMod val="75000"/>
          </a:sysClr>
        </a:solidFill>
      </c:spPr>
    </c:plotArea>
    <c:legend>
      <c:legendPos val="r"/>
      <c:overlay val="0"/>
      <c:txPr>
        <a:bodyPr/>
        <a:lstStyle/>
        <a:p>
          <a:pPr>
            <a:defRPr lang="es-UY" sz="12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UY"/>
            </a:pPr>
            <a:r>
              <a:rPr lang="es-UY"/>
              <a:t>RAZÓN</a:t>
            </a:r>
            <a:r>
              <a:rPr lang="es-UY" baseline="0"/>
              <a:t> DE MM POR APCR EN URUGUAY Y CHPR  2001-2009</a:t>
            </a:r>
            <a:endParaRPr lang="es-UY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9925962379702536E-2"/>
          <c:y val="9.4753873910025266E-2"/>
          <c:w val="0.63115737095363078"/>
          <c:h val="0.84577993566095189"/>
        </c:manualLayout>
      </c:layout>
      <c:lineChart>
        <c:grouping val="standard"/>
        <c:varyColors val="0"/>
        <c:ser>
          <c:idx val="0"/>
          <c:order val="0"/>
          <c:tx>
            <c:v>Razón de MM por APCR en Uruguay</c:v>
          </c:tx>
          <c:spPr>
            <a:ln>
              <a:noFill/>
            </a:ln>
          </c:spPr>
          <c:marker>
            <c:spPr>
              <a:solidFill>
                <a:srgbClr val="00B050"/>
              </a:solidFill>
            </c:spPr>
          </c:marker>
          <c:trendline>
            <c:spPr>
              <a:ln w="38100">
                <a:solidFill>
                  <a:srgbClr val="00B050"/>
                </a:solidFill>
              </a:ln>
            </c:spPr>
            <c:trendlineType val="linear"/>
            <c:dispRSqr val="0"/>
            <c:dispEq val="0"/>
          </c:trendline>
          <c:cat>
            <c:numRef>
              <c:f>'MM APCR ROU Y CHPR'!$B$7:$B$15</c:f>
              <c:numCache>
                <c:formatCode>General</c:formatCode>
                <c:ptCount val="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'MM APCR ROU Y CHPR'!$D$7:$D$15</c:f>
              <c:numCache>
                <c:formatCode>General</c:formatCode>
                <c:ptCount val="9"/>
                <c:pt idx="0">
                  <c:v>15</c:v>
                </c:pt>
                <c:pt idx="1">
                  <c:v>9.7000000000000011</c:v>
                </c:pt>
                <c:pt idx="2">
                  <c:v>12</c:v>
                </c:pt>
                <c:pt idx="3">
                  <c:v>2</c:v>
                </c:pt>
                <c:pt idx="4">
                  <c:v>4.2</c:v>
                </c:pt>
                <c:pt idx="5">
                  <c:v>4.2</c:v>
                </c:pt>
                <c:pt idx="6">
                  <c:v>4.0999999999999996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14-8842-86F9-EB1660BCCF94}"/>
            </c:ext>
          </c:extLst>
        </c:ser>
        <c:ser>
          <c:idx val="1"/>
          <c:order val="1"/>
          <c:tx>
            <c:v>Razón de MM por APCR en CHPR</c:v>
          </c:tx>
          <c:spPr>
            <a:ln>
              <a:noFill/>
            </a:ln>
          </c:spPr>
          <c:marker>
            <c:spPr>
              <a:solidFill>
                <a:srgbClr val="FF0000"/>
              </a:solidFill>
            </c:spPr>
          </c:marker>
          <c:trendline>
            <c:spPr>
              <a:ln w="3810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cat>
            <c:numRef>
              <c:f>'MM APCR ROU Y CHPR'!$B$7:$B$15</c:f>
              <c:numCache>
                <c:formatCode>General</c:formatCode>
                <c:ptCount val="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'MM APCR ROU Y CHPR'!$E$7:$E$15</c:f>
              <c:numCache>
                <c:formatCode>General</c:formatCode>
                <c:ptCount val="9"/>
                <c:pt idx="0">
                  <c:v>58</c:v>
                </c:pt>
                <c:pt idx="1">
                  <c:v>11</c:v>
                </c:pt>
                <c:pt idx="2">
                  <c:v>54</c:v>
                </c:pt>
                <c:pt idx="3">
                  <c:v>0</c:v>
                </c:pt>
                <c:pt idx="4">
                  <c:v>25</c:v>
                </c:pt>
                <c:pt idx="5">
                  <c:v>12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414-8842-86F9-EB1660BCCF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373760"/>
        <c:axId val="112375296"/>
      </c:lineChart>
      <c:catAx>
        <c:axId val="11237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s-UY" sz="1600"/>
            </a:pPr>
            <a:endParaRPr lang="en-US"/>
          </a:p>
        </c:txPr>
        <c:crossAx val="112375296"/>
        <c:crosses val="autoZero"/>
        <c:auto val="1"/>
        <c:lblAlgn val="ctr"/>
        <c:lblOffset val="100"/>
        <c:noMultiLvlLbl val="0"/>
      </c:catAx>
      <c:valAx>
        <c:axId val="1123752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lang="es-UY" sz="1200"/>
                </a:pPr>
                <a:r>
                  <a:rPr lang="es-UY" sz="1200"/>
                  <a:t>RAZÓN</a:t>
                </a:r>
                <a:r>
                  <a:rPr lang="es-UY" sz="1200" baseline="0"/>
                  <a:t> DE MM/100.000 RNV</a:t>
                </a:r>
                <a:endParaRPr lang="es-UY" sz="120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s-UY" sz="1400"/>
            </a:pPr>
            <a:endParaRPr lang="en-US"/>
          </a:p>
        </c:txPr>
        <c:crossAx val="112373760"/>
        <c:crosses val="autoZero"/>
        <c:crossBetween val="between"/>
      </c:valAx>
      <c:spPr>
        <a:solidFill>
          <a:schemeClr val="bg1">
            <a:lumMod val="75000"/>
          </a:schemeClr>
        </a:solidFill>
      </c:spPr>
    </c:plotArea>
    <c:legend>
      <c:legendPos val="r"/>
      <c:layout>
        <c:manualLayout>
          <c:xMode val="edge"/>
          <c:yMode val="edge"/>
          <c:x val="0.74163888888889906"/>
          <c:y val="0.34029313234761815"/>
          <c:w val="0.24169444444444724"/>
          <c:h val="0.27914977149685188"/>
        </c:manualLayout>
      </c:layout>
      <c:overlay val="0"/>
      <c:txPr>
        <a:bodyPr/>
        <a:lstStyle/>
        <a:p>
          <a:pPr>
            <a:defRPr lang="es-UY" sz="12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B753A3-B38D-447C-934F-0C19A2277586}" type="doc">
      <dgm:prSet loTypeId="urn:microsoft.com/office/officeart/2005/8/layout/chart3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UY"/>
        </a:p>
      </dgm:t>
    </dgm:pt>
    <dgm:pt modelId="{7347F334-0164-4EEB-B931-30FD62E25EB6}">
      <dgm:prSet phldrT="[Texto]" custT="1"/>
      <dgm:spPr/>
      <dgm:t>
        <a:bodyPr/>
        <a:lstStyle/>
        <a:p>
          <a:r>
            <a:rPr lang="es-UY" sz="2400" b="1" dirty="0"/>
            <a:t>LO SUFREN LAS MUJERES</a:t>
          </a:r>
          <a:endParaRPr lang="es-UY" sz="1400" dirty="0"/>
        </a:p>
      </dgm:t>
    </dgm:pt>
    <dgm:pt modelId="{1F3FA417-4D89-4BA9-A1C1-16FE12C7D995}" type="parTrans" cxnId="{E52E0495-6C0B-4C67-80DB-4B730D3EA957}">
      <dgm:prSet/>
      <dgm:spPr/>
      <dgm:t>
        <a:bodyPr/>
        <a:lstStyle/>
        <a:p>
          <a:endParaRPr lang="es-UY"/>
        </a:p>
      </dgm:t>
    </dgm:pt>
    <dgm:pt modelId="{B84204DA-9F8B-4AC6-9819-40F8CF90F074}" type="sibTrans" cxnId="{E52E0495-6C0B-4C67-80DB-4B730D3EA957}">
      <dgm:prSet/>
      <dgm:spPr/>
      <dgm:t>
        <a:bodyPr/>
        <a:lstStyle/>
        <a:p>
          <a:endParaRPr lang="es-UY"/>
        </a:p>
      </dgm:t>
    </dgm:pt>
    <dgm:pt modelId="{A633592F-5FB1-40EA-A2D4-5E88604FDA73}">
      <dgm:prSet phldrT="[Texto]" custT="1"/>
      <dgm:spPr/>
      <dgm:t>
        <a:bodyPr/>
        <a:lstStyle/>
        <a:p>
          <a:pPr marL="0" marR="0" indent="45720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UY" sz="2500" b="1" dirty="0"/>
            <a:t>POBREZA</a:t>
          </a:r>
        </a:p>
        <a:p>
          <a:pPr indent="45720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UY" sz="2400" b="1" dirty="0"/>
        </a:p>
      </dgm:t>
    </dgm:pt>
    <dgm:pt modelId="{113738A2-D50B-4785-AE6A-A06FEB86A785}" type="parTrans" cxnId="{2C2B760B-F716-4B26-B739-BFE43C932E18}">
      <dgm:prSet/>
      <dgm:spPr/>
      <dgm:t>
        <a:bodyPr/>
        <a:lstStyle/>
        <a:p>
          <a:endParaRPr lang="es-UY"/>
        </a:p>
      </dgm:t>
    </dgm:pt>
    <dgm:pt modelId="{1BAA9878-B615-4709-9E2B-7AF51956A92A}" type="sibTrans" cxnId="{2C2B760B-F716-4B26-B739-BFE43C932E18}">
      <dgm:prSet/>
      <dgm:spPr/>
      <dgm:t>
        <a:bodyPr/>
        <a:lstStyle/>
        <a:p>
          <a:endParaRPr lang="es-UY"/>
        </a:p>
      </dgm:t>
    </dgm:pt>
    <dgm:pt modelId="{B1EC52A6-7CE9-421A-990C-1E254C8A1E46}">
      <dgm:prSet phldrT="[Texto]" custT="1"/>
      <dgm:spPr/>
      <dgm:t>
        <a:bodyPr/>
        <a:lstStyle/>
        <a:p>
          <a:pPr indent="45720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800" b="1" dirty="0"/>
            <a:t> </a:t>
          </a:r>
          <a:r>
            <a:rPr lang="es-UY" sz="2500" b="1" dirty="0"/>
            <a:t>SIN EDUCACION</a:t>
          </a:r>
        </a:p>
      </dgm:t>
    </dgm:pt>
    <dgm:pt modelId="{638FED71-F1E4-42D2-8B40-D2EE72AD0360}" type="parTrans" cxnId="{A678525E-FEAD-4D80-9B61-88694EB6964E}">
      <dgm:prSet/>
      <dgm:spPr/>
      <dgm:t>
        <a:bodyPr/>
        <a:lstStyle/>
        <a:p>
          <a:endParaRPr lang="es-UY"/>
        </a:p>
      </dgm:t>
    </dgm:pt>
    <dgm:pt modelId="{1C1705DA-5A41-4E15-BAD7-CE85AAEE6BE8}" type="sibTrans" cxnId="{A678525E-FEAD-4D80-9B61-88694EB6964E}">
      <dgm:prSet/>
      <dgm:spPr/>
      <dgm:t>
        <a:bodyPr/>
        <a:lstStyle/>
        <a:p>
          <a:endParaRPr lang="es-UY"/>
        </a:p>
      </dgm:t>
    </dgm:pt>
    <dgm:pt modelId="{ED9391AC-3171-42A7-92E4-D775FEB67CDB}">
      <dgm:prSet phldrT="[Texto]" custT="1"/>
      <dgm:spPr/>
      <dgm:t>
        <a:bodyPr/>
        <a:lstStyle/>
        <a:p>
          <a:pPr algn="l"/>
          <a:endParaRPr lang="es-UY" sz="1800" b="1" dirty="0"/>
        </a:p>
        <a:p>
          <a:pPr algn="l"/>
          <a:endParaRPr lang="es-UY" sz="1800" b="1" dirty="0"/>
        </a:p>
        <a:p>
          <a:pPr algn="l"/>
          <a:r>
            <a:rPr lang="es-UY" sz="2400" b="1" dirty="0"/>
            <a:t>ILEGAL</a:t>
          </a:r>
        </a:p>
        <a:p>
          <a:r>
            <a:rPr lang="es-UY" sz="2400" b="1" dirty="0"/>
            <a:t>C</a:t>
          </a:r>
          <a:r>
            <a:rPr lang="es-UY" sz="2000" b="1" dirty="0"/>
            <a:t>LANDESTINO</a:t>
          </a:r>
          <a:endParaRPr lang="es-UY" sz="2000" dirty="0"/>
        </a:p>
        <a:p>
          <a:pPr algn="l"/>
          <a:endParaRPr lang="es-UY" sz="2000" b="1" dirty="0"/>
        </a:p>
      </dgm:t>
    </dgm:pt>
    <dgm:pt modelId="{054175C2-383D-4FAB-B89B-E81CE5970D7E}" type="parTrans" cxnId="{DC76932F-DD80-4D42-83F7-1DE2FC8D3B1B}">
      <dgm:prSet/>
      <dgm:spPr/>
      <dgm:t>
        <a:bodyPr/>
        <a:lstStyle/>
        <a:p>
          <a:endParaRPr lang="es-UY"/>
        </a:p>
      </dgm:t>
    </dgm:pt>
    <dgm:pt modelId="{2048EC19-0AD8-4E12-9CB7-DCA817E5D587}" type="sibTrans" cxnId="{DC76932F-DD80-4D42-83F7-1DE2FC8D3B1B}">
      <dgm:prSet/>
      <dgm:spPr/>
      <dgm:t>
        <a:bodyPr/>
        <a:lstStyle/>
        <a:p>
          <a:endParaRPr lang="es-UY"/>
        </a:p>
      </dgm:t>
    </dgm:pt>
    <dgm:pt modelId="{D9BB04AE-8E76-42B8-9861-E998095B57C7}">
      <dgm:prSet phldrT="[Texto]" custT="1"/>
      <dgm:spPr/>
      <dgm:t>
        <a:bodyPr/>
        <a:lstStyle/>
        <a:p>
          <a:pPr algn="l"/>
          <a:r>
            <a:rPr lang="es-UY" sz="2400" b="1" dirty="0"/>
            <a:t>FUERA</a:t>
          </a:r>
        </a:p>
        <a:p>
          <a:pPr algn="l"/>
          <a:r>
            <a:rPr lang="es-UY" sz="2400" b="1" dirty="0"/>
            <a:t>SISTEMA </a:t>
          </a:r>
        </a:p>
        <a:p>
          <a:pPr algn="l"/>
          <a:r>
            <a:rPr lang="es-UY" sz="2400" b="1" dirty="0"/>
            <a:t>SALUD</a:t>
          </a:r>
          <a:endParaRPr lang="es-UY" sz="1600" b="1" dirty="0"/>
        </a:p>
      </dgm:t>
    </dgm:pt>
    <dgm:pt modelId="{C0D2F259-4CE8-49DE-846C-B00D713C5191}" type="parTrans" cxnId="{D67CCD16-7F3D-4EE7-A9EF-C7B741832BB4}">
      <dgm:prSet/>
      <dgm:spPr/>
      <dgm:t>
        <a:bodyPr/>
        <a:lstStyle/>
        <a:p>
          <a:endParaRPr lang="es-UY"/>
        </a:p>
      </dgm:t>
    </dgm:pt>
    <dgm:pt modelId="{8A38DAF5-19B8-4D10-A4CE-28654F5B32ED}" type="sibTrans" cxnId="{D67CCD16-7F3D-4EE7-A9EF-C7B741832BB4}">
      <dgm:prSet/>
      <dgm:spPr/>
      <dgm:t>
        <a:bodyPr/>
        <a:lstStyle/>
        <a:p>
          <a:endParaRPr lang="es-UY"/>
        </a:p>
      </dgm:t>
    </dgm:pt>
    <dgm:pt modelId="{DF9E9457-6073-4579-8245-6FCE9800D644}">
      <dgm:prSet custT="1"/>
      <dgm:spPr/>
      <dgm:t>
        <a:bodyPr/>
        <a:lstStyle/>
        <a:p>
          <a:pPr algn="l"/>
          <a:r>
            <a:rPr lang="es-UY" sz="2400" b="1" dirty="0"/>
            <a:t>SIN </a:t>
          </a:r>
        </a:p>
        <a:p>
          <a:r>
            <a:rPr lang="es-UY" sz="2400" b="1" dirty="0"/>
            <a:t>ATENCION</a:t>
          </a:r>
        </a:p>
        <a:p>
          <a:r>
            <a:rPr lang="es-UY" sz="2000" b="1" dirty="0"/>
            <a:t>CONFIDENCIAL</a:t>
          </a:r>
        </a:p>
      </dgm:t>
    </dgm:pt>
    <dgm:pt modelId="{168A5DA1-6ADE-4864-8100-A5967B0B6181}" type="parTrans" cxnId="{70B700FE-1E08-435F-BEAD-A4481EAC875F}">
      <dgm:prSet/>
      <dgm:spPr/>
      <dgm:t>
        <a:bodyPr/>
        <a:lstStyle/>
        <a:p>
          <a:endParaRPr lang="en-US"/>
        </a:p>
      </dgm:t>
    </dgm:pt>
    <dgm:pt modelId="{577C2BB8-8BF7-4B4F-883F-54B7F012F2A2}" type="sibTrans" cxnId="{70B700FE-1E08-435F-BEAD-A4481EAC875F}">
      <dgm:prSet/>
      <dgm:spPr/>
      <dgm:t>
        <a:bodyPr/>
        <a:lstStyle/>
        <a:p>
          <a:endParaRPr lang="en-US"/>
        </a:p>
      </dgm:t>
    </dgm:pt>
    <dgm:pt modelId="{3EADFE0C-BC4C-4347-86D7-88DA51D1A9A3}" type="pres">
      <dgm:prSet presAssocID="{67B753A3-B38D-447C-934F-0C19A2277586}" presName="compositeShape" presStyleCnt="0">
        <dgm:presLayoutVars>
          <dgm:chMax val="7"/>
          <dgm:dir/>
          <dgm:resizeHandles val="exact"/>
        </dgm:presLayoutVars>
      </dgm:prSet>
      <dgm:spPr/>
    </dgm:pt>
    <dgm:pt modelId="{ADD3F05B-0761-4C5A-BD69-6EB21187F664}" type="pres">
      <dgm:prSet presAssocID="{67B753A3-B38D-447C-934F-0C19A2277586}" presName="wedge1" presStyleLbl="node1" presStyleIdx="0" presStyleCnt="6" custScaleX="103901" custScaleY="101960" custLinFactNeighborX="-3810" custLinFactNeighborY="4949"/>
      <dgm:spPr/>
    </dgm:pt>
    <dgm:pt modelId="{DD7CD931-9A59-4314-BB4D-1EDE0D9C710E}" type="pres">
      <dgm:prSet presAssocID="{67B753A3-B38D-447C-934F-0C19A2277586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C9F321F5-6237-4FBD-9F1D-465389B4A6C3}" type="pres">
      <dgm:prSet presAssocID="{67B753A3-B38D-447C-934F-0C19A2277586}" presName="wedge2" presStyleLbl="node1" presStyleIdx="1" presStyleCnt="6" custScaleX="102909"/>
      <dgm:spPr/>
    </dgm:pt>
    <dgm:pt modelId="{B8F23D5D-0155-441D-BA02-33727A651183}" type="pres">
      <dgm:prSet presAssocID="{67B753A3-B38D-447C-934F-0C19A2277586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62FB4AFB-F915-4951-AA41-D8C52443EB4E}" type="pres">
      <dgm:prSet presAssocID="{67B753A3-B38D-447C-934F-0C19A2277586}" presName="wedge3" presStyleLbl="node1" presStyleIdx="2" presStyleCnt="6" custScaleX="101149" custScaleY="105512"/>
      <dgm:spPr/>
    </dgm:pt>
    <dgm:pt modelId="{04972B37-C71F-4980-8FA0-3DE9F87F79DE}" type="pres">
      <dgm:prSet presAssocID="{67B753A3-B38D-447C-934F-0C19A2277586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4371D640-C5FC-4507-893A-8F508FDD45EB}" type="pres">
      <dgm:prSet presAssocID="{67B753A3-B38D-447C-934F-0C19A2277586}" presName="wedge4" presStyleLbl="node1" presStyleIdx="3" presStyleCnt="6" custScaleX="101858" custScaleY="105643"/>
      <dgm:spPr/>
    </dgm:pt>
    <dgm:pt modelId="{29AC01F4-BFAE-44D0-B2F1-C471E6C59B75}" type="pres">
      <dgm:prSet presAssocID="{67B753A3-B38D-447C-934F-0C19A2277586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F4506381-7CEB-479E-B50D-D58043764B8C}" type="pres">
      <dgm:prSet presAssocID="{67B753A3-B38D-447C-934F-0C19A2277586}" presName="wedge5" presStyleLbl="node1" presStyleIdx="4" presStyleCnt="6" custScaleX="99591" custScaleY="102899"/>
      <dgm:spPr/>
    </dgm:pt>
    <dgm:pt modelId="{63E89E10-7874-4A91-AD71-B4F131377033}" type="pres">
      <dgm:prSet presAssocID="{67B753A3-B38D-447C-934F-0C19A2277586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ADEC78FB-7BE7-4B26-82B7-2F2347CE42AA}" type="pres">
      <dgm:prSet presAssocID="{67B753A3-B38D-447C-934F-0C19A2277586}" presName="wedge6" presStyleLbl="node1" presStyleIdx="5" presStyleCnt="6" custScaleX="103044" custScaleY="103683"/>
      <dgm:spPr/>
    </dgm:pt>
    <dgm:pt modelId="{5D9344A1-C6B6-4F86-A4DC-75C19A5C2AA9}" type="pres">
      <dgm:prSet presAssocID="{67B753A3-B38D-447C-934F-0C19A2277586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2C2B760B-F716-4B26-B739-BFE43C932E18}" srcId="{67B753A3-B38D-447C-934F-0C19A2277586}" destId="{A633592F-5FB1-40EA-A2D4-5E88604FDA73}" srcOrd="1" destOrd="0" parTransId="{113738A2-D50B-4785-AE6A-A06FEB86A785}" sibTransId="{1BAA9878-B615-4709-9E2B-7AF51956A92A}"/>
    <dgm:cxn modelId="{086C220E-B807-4883-8C5D-C741985EDF15}" type="presOf" srcId="{D9BB04AE-8E76-42B8-9861-E998095B57C7}" destId="{63E89E10-7874-4A91-AD71-B4F131377033}" srcOrd="1" destOrd="0" presId="urn:microsoft.com/office/officeart/2005/8/layout/chart3"/>
    <dgm:cxn modelId="{D67CCD16-7F3D-4EE7-A9EF-C7B741832BB4}" srcId="{67B753A3-B38D-447C-934F-0C19A2277586}" destId="{D9BB04AE-8E76-42B8-9861-E998095B57C7}" srcOrd="4" destOrd="0" parTransId="{C0D2F259-4CE8-49DE-846C-B00D713C5191}" sibTransId="{8A38DAF5-19B8-4D10-A4CE-28654F5B32ED}"/>
    <dgm:cxn modelId="{FC98D218-4009-47EA-9417-BE103A6EC988}" type="presOf" srcId="{A633592F-5FB1-40EA-A2D4-5E88604FDA73}" destId="{C9F321F5-6237-4FBD-9F1D-465389B4A6C3}" srcOrd="0" destOrd="0" presId="urn:microsoft.com/office/officeart/2005/8/layout/chart3"/>
    <dgm:cxn modelId="{BDA07E24-4ACF-4FE9-B8E7-5E12991C61A5}" type="presOf" srcId="{DF9E9457-6073-4579-8245-6FCE9800D644}" destId="{ADEC78FB-7BE7-4B26-82B7-2F2347CE42AA}" srcOrd="0" destOrd="0" presId="urn:microsoft.com/office/officeart/2005/8/layout/chart3"/>
    <dgm:cxn modelId="{3C53C724-47ED-40A6-89D0-33C5C28C1260}" type="presOf" srcId="{ED9391AC-3171-42A7-92E4-D775FEB67CDB}" destId="{29AC01F4-BFAE-44D0-B2F1-C471E6C59B75}" srcOrd="1" destOrd="0" presId="urn:microsoft.com/office/officeart/2005/8/layout/chart3"/>
    <dgm:cxn modelId="{DC76932F-DD80-4D42-83F7-1DE2FC8D3B1B}" srcId="{67B753A3-B38D-447C-934F-0C19A2277586}" destId="{ED9391AC-3171-42A7-92E4-D775FEB67CDB}" srcOrd="3" destOrd="0" parTransId="{054175C2-383D-4FAB-B89B-E81CE5970D7E}" sibTransId="{2048EC19-0AD8-4E12-9CB7-DCA817E5D587}"/>
    <dgm:cxn modelId="{EC12AA36-A0A2-4DBE-81E7-3284A0202B17}" type="presOf" srcId="{ED9391AC-3171-42A7-92E4-D775FEB67CDB}" destId="{4371D640-C5FC-4507-893A-8F508FDD45EB}" srcOrd="0" destOrd="0" presId="urn:microsoft.com/office/officeart/2005/8/layout/chart3"/>
    <dgm:cxn modelId="{A678525E-FEAD-4D80-9B61-88694EB6964E}" srcId="{67B753A3-B38D-447C-934F-0C19A2277586}" destId="{B1EC52A6-7CE9-421A-990C-1E254C8A1E46}" srcOrd="2" destOrd="0" parTransId="{638FED71-F1E4-42D2-8B40-D2EE72AD0360}" sibTransId="{1C1705DA-5A41-4E15-BAD7-CE85AAEE6BE8}"/>
    <dgm:cxn modelId="{27F17C5E-E16A-4BAC-B293-EEA21D0CA667}" type="presOf" srcId="{7347F334-0164-4EEB-B931-30FD62E25EB6}" destId="{ADD3F05B-0761-4C5A-BD69-6EB21187F664}" srcOrd="0" destOrd="0" presId="urn:microsoft.com/office/officeart/2005/8/layout/chart3"/>
    <dgm:cxn modelId="{AD75255F-5BF0-4979-A2B0-4CB2D6860BF6}" type="presOf" srcId="{B1EC52A6-7CE9-421A-990C-1E254C8A1E46}" destId="{04972B37-C71F-4980-8FA0-3DE9F87F79DE}" srcOrd="1" destOrd="0" presId="urn:microsoft.com/office/officeart/2005/8/layout/chart3"/>
    <dgm:cxn modelId="{95A54179-FB7F-44A9-850C-6E7238E59E6D}" type="presOf" srcId="{DF9E9457-6073-4579-8245-6FCE9800D644}" destId="{5D9344A1-C6B6-4F86-A4DC-75C19A5C2AA9}" srcOrd="1" destOrd="0" presId="urn:microsoft.com/office/officeart/2005/8/layout/chart3"/>
    <dgm:cxn modelId="{C2D08D83-581F-4A90-8437-6BA944D81145}" type="presOf" srcId="{B1EC52A6-7CE9-421A-990C-1E254C8A1E46}" destId="{62FB4AFB-F915-4951-AA41-D8C52443EB4E}" srcOrd="0" destOrd="0" presId="urn:microsoft.com/office/officeart/2005/8/layout/chart3"/>
    <dgm:cxn modelId="{E52E0495-6C0B-4C67-80DB-4B730D3EA957}" srcId="{67B753A3-B38D-447C-934F-0C19A2277586}" destId="{7347F334-0164-4EEB-B931-30FD62E25EB6}" srcOrd="0" destOrd="0" parTransId="{1F3FA417-4D89-4BA9-A1C1-16FE12C7D995}" sibTransId="{B84204DA-9F8B-4AC6-9819-40F8CF90F074}"/>
    <dgm:cxn modelId="{E305C6B1-4EF5-4619-9082-B1BF4B30D571}" type="presOf" srcId="{A633592F-5FB1-40EA-A2D4-5E88604FDA73}" destId="{B8F23D5D-0155-441D-BA02-33727A651183}" srcOrd="1" destOrd="0" presId="urn:microsoft.com/office/officeart/2005/8/layout/chart3"/>
    <dgm:cxn modelId="{7A5D71D4-8B19-4808-A527-9AA6D4E910ED}" type="presOf" srcId="{67B753A3-B38D-447C-934F-0C19A2277586}" destId="{3EADFE0C-BC4C-4347-86D7-88DA51D1A9A3}" srcOrd="0" destOrd="0" presId="urn:microsoft.com/office/officeart/2005/8/layout/chart3"/>
    <dgm:cxn modelId="{F9912CE0-345D-412C-9E0B-17F6FC653D93}" type="presOf" srcId="{7347F334-0164-4EEB-B931-30FD62E25EB6}" destId="{DD7CD931-9A59-4314-BB4D-1EDE0D9C710E}" srcOrd="1" destOrd="0" presId="urn:microsoft.com/office/officeart/2005/8/layout/chart3"/>
    <dgm:cxn modelId="{EEE733E4-A01D-4324-8E39-DB15F50F89AD}" type="presOf" srcId="{D9BB04AE-8E76-42B8-9861-E998095B57C7}" destId="{F4506381-7CEB-479E-B50D-D58043764B8C}" srcOrd="0" destOrd="0" presId="urn:microsoft.com/office/officeart/2005/8/layout/chart3"/>
    <dgm:cxn modelId="{70B700FE-1E08-435F-BEAD-A4481EAC875F}" srcId="{67B753A3-B38D-447C-934F-0C19A2277586}" destId="{DF9E9457-6073-4579-8245-6FCE9800D644}" srcOrd="5" destOrd="0" parTransId="{168A5DA1-6ADE-4864-8100-A5967B0B6181}" sibTransId="{577C2BB8-8BF7-4B4F-883F-54B7F012F2A2}"/>
    <dgm:cxn modelId="{88E31B60-F14D-41C8-94D2-B6AB58BC0F86}" type="presParOf" srcId="{3EADFE0C-BC4C-4347-86D7-88DA51D1A9A3}" destId="{ADD3F05B-0761-4C5A-BD69-6EB21187F664}" srcOrd="0" destOrd="0" presId="urn:microsoft.com/office/officeart/2005/8/layout/chart3"/>
    <dgm:cxn modelId="{D62B76D5-A1ED-45D1-9734-F3A7A0B8737D}" type="presParOf" srcId="{3EADFE0C-BC4C-4347-86D7-88DA51D1A9A3}" destId="{DD7CD931-9A59-4314-BB4D-1EDE0D9C710E}" srcOrd="1" destOrd="0" presId="urn:microsoft.com/office/officeart/2005/8/layout/chart3"/>
    <dgm:cxn modelId="{4C1CFF33-1B22-48AC-B460-E69487B656D5}" type="presParOf" srcId="{3EADFE0C-BC4C-4347-86D7-88DA51D1A9A3}" destId="{C9F321F5-6237-4FBD-9F1D-465389B4A6C3}" srcOrd="2" destOrd="0" presId="urn:microsoft.com/office/officeart/2005/8/layout/chart3"/>
    <dgm:cxn modelId="{B5812C8F-369A-4C18-A221-1980D019B77D}" type="presParOf" srcId="{3EADFE0C-BC4C-4347-86D7-88DA51D1A9A3}" destId="{B8F23D5D-0155-441D-BA02-33727A651183}" srcOrd="3" destOrd="0" presId="urn:microsoft.com/office/officeart/2005/8/layout/chart3"/>
    <dgm:cxn modelId="{991FC9F1-38CD-47EB-A8CC-709032DE6B64}" type="presParOf" srcId="{3EADFE0C-BC4C-4347-86D7-88DA51D1A9A3}" destId="{62FB4AFB-F915-4951-AA41-D8C52443EB4E}" srcOrd="4" destOrd="0" presId="urn:microsoft.com/office/officeart/2005/8/layout/chart3"/>
    <dgm:cxn modelId="{71023F9A-7243-4CDD-B72F-E23685F15676}" type="presParOf" srcId="{3EADFE0C-BC4C-4347-86D7-88DA51D1A9A3}" destId="{04972B37-C71F-4980-8FA0-3DE9F87F79DE}" srcOrd="5" destOrd="0" presId="urn:microsoft.com/office/officeart/2005/8/layout/chart3"/>
    <dgm:cxn modelId="{7EF86674-3598-4D0E-B197-4DC402902F27}" type="presParOf" srcId="{3EADFE0C-BC4C-4347-86D7-88DA51D1A9A3}" destId="{4371D640-C5FC-4507-893A-8F508FDD45EB}" srcOrd="6" destOrd="0" presId="urn:microsoft.com/office/officeart/2005/8/layout/chart3"/>
    <dgm:cxn modelId="{B161715F-8281-462E-849A-93DB46EC0FAC}" type="presParOf" srcId="{3EADFE0C-BC4C-4347-86D7-88DA51D1A9A3}" destId="{29AC01F4-BFAE-44D0-B2F1-C471E6C59B75}" srcOrd="7" destOrd="0" presId="urn:microsoft.com/office/officeart/2005/8/layout/chart3"/>
    <dgm:cxn modelId="{0F29B672-44C4-4360-93C2-2EB505A46FEE}" type="presParOf" srcId="{3EADFE0C-BC4C-4347-86D7-88DA51D1A9A3}" destId="{F4506381-7CEB-479E-B50D-D58043764B8C}" srcOrd="8" destOrd="0" presId="urn:microsoft.com/office/officeart/2005/8/layout/chart3"/>
    <dgm:cxn modelId="{877DFDC4-789A-421A-8EE7-C93235E1781B}" type="presParOf" srcId="{3EADFE0C-BC4C-4347-86D7-88DA51D1A9A3}" destId="{63E89E10-7874-4A91-AD71-B4F131377033}" srcOrd="9" destOrd="0" presId="urn:microsoft.com/office/officeart/2005/8/layout/chart3"/>
    <dgm:cxn modelId="{86652E39-ABB2-44C7-9535-C056DF9C44DC}" type="presParOf" srcId="{3EADFE0C-BC4C-4347-86D7-88DA51D1A9A3}" destId="{ADEC78FB-7BE7-4B26-82B7-2F2347CE42AA}" srcOrd="10" destOrd="0" presId="urn:microsoft.com/office/officeart/2005/8/layout/chart3"/>
    <dgm:cxn modelId="{E281C7A2-3D21-4D36-991A-145075CA3E02}" type="presParOf" srcId="{3EADFE0C-BC4C-4347-86D7-88DA51D1A9A3}" destId="{5D9344A1-C6B6-4F86-A4DC-75C19A5C2AA9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BA8E3A-08D4-4D3B-894F-D35DA8F2A52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EE0E46B-B3BA-4AFB-9206-A55AD75F0882}">
      <dgm:prSet phldrT="[Texto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s-UY" b="1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Educación</a:t>
          </a:r>
        </a:p>
        <a:p>
          <a:r>
            <a:rPr lang="es-UY" b="1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Salud y derechos sexuales y reproductivos</a:t>
          </a:r>
          <a:endParaRPr lang="en-US" b="1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4F85E914-A518-4542-9F79-5E5437247C81}" type="parTrans" cxnId="{E98B4E59-DB5C-4CEA-8E50-3928F4599195}">
      <dgm:prSet/>
      <dgm:spPr/>
      <dgm:t>
        <a:bodyPr/>
        <a:lstStyle/>
        <a:p>
          <a:endParaRPr lang="en-US"/>
        </a:p>
      </dgm:t>
    </dgm:pt>
    <dgm:pt modelId="{B47EDAC1-1636-4ACB-8A2D-44D6C77D2421}" type="sibTrans" cxnId="{E98B4E59-DB5C-4CEA-8E50-3928F4599195}">
      <dgm:prSet/>
      <dgm:spPr/>
      <dgm:t>
        <a:bodyPr/>
        <a:lstStyle/>
        <a:p>
          <a:endParaRPr lang="en-US"/>
        </a:p>
      </dgm:t>
    </dgm:pt>
    <dgm:pt modelId="{C759A38E-80A9-4D87-97BF-D54DF4282E24}">
      <dgm:prSet phldrT="[Texto]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s-UY" b="1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Servicios seguros de interrupción del embarazo</a:t>
          </a:r>
          <a:endParaRPr lang="en-US" b="1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00840895-8720-48E1-BBA3-D3400ADC6948}" type="parTrans" cxnId="{B8FC0936-5FBA-4F03-B544-03A20BAFB359}">
      <dgm:prSet/>
      <dgm:spPr/>
      <dgm:t>
        <a:bodyPr/>
        <a:lstStyle/>
        <a:p>
          <a:endParaRPr lang="en-US"/>
        </a:p>
      </dgm:t>
    </dgm:pt>
    <dgm:pt modelId="{84FC8B01-4699-42BF-B7AA-33A10D25D5E2}" type="sibTrans" cxnId="{B8FC0936-5FBA-4F03-B544-03A20BAFB359}">
      <dgm:prSet/>
      <dgm:spPr/>
      <dgm:t>
        <a:bodyPr/>
        <a:lstStyle/>
        <a:p>
          <a:endParaRPr lang="en-US"/>
        </a:p>
      </dgm:t>
    </dgm:pt>
    <dgm:pt modelId="{5C94297E-5C5D-4AD4-8A05-1B83EE579F57}">
      <dgm:prSet phldrT="[Texto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s-UY" b="1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Planificación familiar y anticoncepción</a:t>
          </a:r>
          <a:endParaRPr lang="en-US" b="1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CC21EA2A-97D9-42AD-AB73-F96A870AE622}" type="parTrans" cxnId="{337D2D2C-6A25-4B54-B321-4B9A18E43C66}">
      <dgm:prSet/>
      <dgm:spPr/>
      <dgm:t>
        <a:bodyPr/>
        <a:lstStyle/>
        <a:p>
          <a:endParaRPr lang="en-US"/>
        </a:p>
      </dgm:t>
    </dgm:pt>
    <dgm:pt modelId="{2C3A37C0-D3B7-4A82-BD92-47E67E127B67}" type="sibTrans" cxnId="{337D2D2C-6A25-4B54-B321-4B9A18E43C66}">
      <dgm:prSet/>
      <dgm:spPr/>
      <dgm:t>
        <a:bodyPr/>
        <a:lstStyle/>
        <a:p>
          <a:endParaRPr lang="en-US"/>
        </a:p>
      </dgm:t>
    </dgm:pt>
    <dgm:pt modelId="{DEAA21F2-B1D1-4B8A-8E15-BA441AB297E7}" type="pres">
      <dgm:prSet presAssocID="{06BA8E3A-08D4-4D3B-894F-D35DA8F2A521}" presName="compositeShape" presStyleCnt="0">
        <dgm:presLayoutVars>
          <dgm:chMax val="7"/>
          <dgm:dir/>
          <dgm:resizeHandles val="exact"/>
        </dgm:presLayoutVars>
      </dgm:prSet>
      <dgm:spPr/>
    </dgm:pt>
    <dgm:pt modelId="{29C5943F-A0D6-4E20-9867-F93FD27B9D16}" type="pres">
      <dgm:prSet presAssocID="{EEE0E46B-B3BA-4AFB-9206-A55AD75F0882}" presName="circ1" presStyleLbl="vennNode1" presStyleIdx="0" presStyleCnt="3"/>
      <dgm:spPr/>
    </dgm:pt>
    <dgm:pt modelId="{126D1A23-30D0-4255-9468-5BD3ED1F1FA3}" type="pres">
      <dgm:prSet presAssocID="{EEE0E46B-B3BA-4AFB-9206-A55AD75F088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60B2048-6E9F-4F88-9988-F7E10F27FE14}" type="pres">
      <dgm:prSet presAssocID="{C759A38E-80A9-4D87-97BF-D54DF4282E24}" presName="circ2" presStyleLbl="vennNode1" presStyleIdx="1" presStyleCnt="3"/>
      <dgm:spPr/>
    </dgm:pt>
    <dgm:pt modelId="{37CDAD31-744C-4227-817D-4348BFD20301}" type="pres">
      <dgm:prSet presAssocID="{C759A38E-80A9-4D87-97BF-D54DF4282E2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C7BEA80-5CD1-4FDA-AD4C-E92484ECE5DC}" type="pres">
      <dgm:prSet presAssocID="{5C94297E-5C5D-4AD4-8A05-1B83EE579F57}" presName="circ3" presStyleLbl="vennNode1" presStyleIdx="2" presStyleCnt="3"/>
      <dgm:spPr/>
    </dgm:pt>
    <dgm:pt modelId="{BCAC04F9-2C6D-45B4-BB17-6A43D19F6AE9}" type="pres">
      <dgm:prSet presAssocID="{5C94297E-5C5D-4AD4-8A05-1B83EE579F5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6887E07-F708-4558-8B9C-4E3EE1DEDC60}" type="presOf" srcId="{EEE0E46B-B3BA-4AFB-9206-A55AD75F0882}" destId="{29C5943F-A0D6-4E20-9867-F93FD27B9D16}" srcOrd="0" destOrd="0" presId="urn:microsoft.com/office/officeart/2005/8/layout/venn1"/>
    <dgm:cxn modelId="{77FCB80F-FD9C-4539-81DB-63D700B58192}" type="presOf" srcId="{5C94297E-5C5D-4AD4-8A05-1B83EE579F57}" destId="{5C7BEA80-5CD1-4FDA-AD4C-E92484ECE5DC}" srcOrd="0" destOrd="0" presId="urn:microsoft.com/office/officeart/2005/8/layout/venn1"/>
    <dgm:cxn modelId="{BD75CA21-84DD-490A-BF18-836F336C3172}" type="presOf" srcId="{06BA8E3A-08D4-4D3B-894F-D35DA8F2A521}" destId="{DEAA21F2-B1D1-4B8A-8E15-BA441AB297E7}" srcOrd="0" destOrd="0" presId="urn:microsoft.com/office/officeart/2005/8/layout/venn1"/>
    <dgm:cxn modelId="{337D2D2C-6A25-4B54-B321-4B9A18E43C66}" srcId="{06BA8E3A-08D4-4D3B-894F-D35DA8F2A521}" destId="{5C94297E-5C5D-4AD4-8A05-1B83EE579F57}" srcOrd="2" destOrd="0" parTransId="{CC21EA2A-97D9-42AD-AB73-F96A870AE622}" sibTransId="{2C3A37C0-D3B7-4A82-BD92-47E67E127B67}"/>
    <dgm:cxn modelId="{B8FC0936-5FBA-4F03-B544-03A20BAFB359}" srcId="{06BA8E3A-08D4-4D3B-894F-D35DA8F2A521}" destId="{C759A38E-80A9-4D87-97BF-D54DF4282E24}" srcOrd="1" destOrd="0" parTransId="{00840895-8720-48E1-BBA3-D3400ADC6948}" sibTransId="{84FC8B01-4699-42BF-B7AA-33A10D25D5E2}"/>
    <dgm:cxn modelId="{E98B4E59-DB5C-4CEA-8E50-3928F4599195}" srcId="{06BA8E3A-08D4-4D3B-894F-D35DA8F2A521}" destId="{EEE0E46B-B3BA-4AFB-9206-A55AD75F0882}" srcOrd="0" destOrd="0" parTransId="{4F85E914-A518-4542-9F79-5E5437247C81}" sibTransId="{B47EDAC1-1636-4ACB-8A2D-44D6C77D2421}"/>
    <dgm:cxn modelId="{34C8CF75-0A5E-42E7-91BF-992802436ECA}" type="presOf" srcId="{C759A38E-80A9-4D87-97BF-D54DF4282E24}" destId="{B60B2048-6E9F-4F88-9988-F7E10F27FE14}" srcOrd="0" destOrd="0" presId="urn:microsoft.com/office/officeart/2005/8/layout/venn1"/>
    <dgm:cxn modelId="{5676BCBB-1E3D-47D9-A16B-5FF4F054A33C}" type="presOf" srcId="{C759A38E-80A9-4D87-97BF-D54DF4282E24}" destId="{37CDAD31-744C-4227-817D-4348BFD20301}" srcOrd="1" destOrd="0" presId="urn:microsoft.com/office/officeart/2005/8/layout/venn1"/>
    <dgm:cxn modelId="{1C9EF8C3-60A5-4C99-9CFB-5230A35BFBF9}" type="presOf" srcId="{5C94297E-5C5D-4AD4-8A05-1B83EE579F57}" destId="{BCAC04F9-2C6D-45B4-BB17-6A43D19F6AE9}" srcOrd="1" destOrd="0" presId="urn:microsoft.com/office/officeart/2005/8/layout/venn1"/>
    <dgm:cxn modelId="{68A072E2-0B48-4263-AC0C-3FDFDB4659DD}" type="presOf" srcId="{EEE0E46B-B3BA-4AFB-9206-A55AD75F0882}" destId="{126D1A23-30D0-4255-9468-5BD3ED1F1FA3}" srcOrd="1" destOrd="0" presId="urn:microsoft.com/office/officeart/2005/8/layout/venn1"/>
    <dgm:cxn modelId="{BF51B09D-BBFB-4DF4-9310-315D2F3942A7}" type="presParOf" srcId="{DEAA21F2-B1D1-4B8A-8E15-BA441AB297E7}" destId="{29C5943F-A0D6-4E20-9867-F93FD27B9D16}" srcOrd="0" destOrd="0" presId="urn:microsoft.com/office/officeart/2005/8/layout/venn1"/>
    <dgm:cxn modelId="{6336CEA7-B273-466B-A7F0-0655A8CC47F7}" type="presParOf" srcId="{DEAA21F2-B1D1-4B8A-8E15-BA441AB297E7}" destId="{126D1A23-30D0-4255-9468-5BD3ED1F1FA3}" srcOrd="1" destOrd="0" presId="urn:microsoft.com/office/officeart/2005/8/layout/venn1"/>
    <dgm:cxn modelId="{2BEAA97B-ADE8-4CBA-BC3C-87A51C4FDD65}" type="presParOf" srcId="{DEAA21F2-B1D1-4B8A-8E15-BA441AB297E7}" destId="{B60B2048-6E9F-4F88-9988-F7E10F27FE14}" srcOrd="2" destOrd="0" presId="urn:microsoft.com/office/officeart/2005/8/layout/venn1"/>
    <dgm:cxn modelId="{13BCD64A-FD71-409F-8706-452076CA9619}" type="presParOf" srcId="{DEAA21F2-B1D1-4B8A-8E15-BA441AB297E7}" destId="{37CDAD31-744C-4227-817D-4348BFD20301}" srcOrd="3" destOrd="0" presId="urn:microsoft.com/office/officeart/2005/8/layout/venn1"/>
    <dgm:cxn modelId="{7B28BA12-3565-42D6-B22C-8156FF17B5F2}" type="presParOf" srcId="{DEAA21F2-B1D1-4B8A-8E15-BA441AB297E7}" destId="{5C7BEA80-5CD1-4FDA-AD4C-E92484ECE5DC}" srcOrd="4" destOrd="0" presId="urn:microsoft.com/office/officeart/2005/8/layout/venn1"/>
    <dgm:cxn modelId="{9A7A3354-689C-4455-823C-975A0F081139}" type="presParOf" srcId="{DEAA21F2-B1D1-4B8A-8E15-BA441AB297E7}" destId="{BCAC04F9-2C6D-45B4-BB17-6A43D19F6AE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3F05B-0761-4C5A-BD69-6EB21187F664}">
      <dsp:nvSpPr>
        <dsp:cNvPr id="0" name=""/>
        <dsp:cNvSpPr/>
      </dsp:nvSpPr>
      <dsp:spPr>
        <a:xfrm>
          <a:off x="680048" y="569771"/>
          <a:ext cx="5923138" cy="5812487"/>
        </a:xfrm>
        <a:prstGeom prst="pie">
          <a:avLst>
            <a:gd name="adj1" fmla="val 16200000"/>
            <a:gd name="adj2" fmla="val 198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b="1" kern="1200" dirty="0"/>
            <a:t>LO SUFREN LAS MUJERES</a:t>
          </a:r>
          <a:endParaRPr lang="es-UY" sz="1400" kern="1200" dirty="0"/>
        </a:p>
      </dsp:txBody>
      <dsp:txXfrm>
        <a:off x="3705080" y="1192538"/>
        <a:ext cx="1727582" cy="1245532"/>
      </dsp:txXfrm>
    </dsp:sp>
    <dsp:sp modelId="{C9F321F5-6237-4FBD-9F1D-465389B4A6C3}">
      <dsp:nvSpPr>
        <dsp:cNvPr id="0" name=""/>
        <dsp:cNvSpPr/>
      </dsp:nvSpPr>
      <dsp:spPr>
        <a:xfrm>
          <a:off x="755857" y="637369"/>
          <a:ext cx="5866587" cy="5700752"/>
        </a:xfrm>
        <a:prstGeom prst="pie">
          <a:avLst>
            <a:gd name="adj1" fmla="val 19800000"/>
            <a:gd name="adj2" fmla="val 1800000"/>
          </a:avLst>
        </a:prstGeom>
        <a:gradFill rotWithShape="0">
          <a:gsLst>
            <a:gs pos="0">
              <a:schemeClr val="accent5">
                <a:hueOff val="-2596013"/>
                <a:satOff val="1385"/>
                <a:lumOff val="-6039"/>
                <a:alphaOff val="0"/>
                <a:shade val="51000"/>
                <a:satMod val="130000"/>
              </a:schemeClr>
            </a:gs>
            <a:gs pos="80000">
              <a:schemeClr val="accent5">
                <a:hueOff val="-2596013"/>
                <a:satOff val="1385"/>
                <a:lumOff val="-6039"/>
                <a:alphaOff val="0"/>
                <a:shade val="93000"/>
                <a:satMod val="130000"/>
              </a:schemeClr>
            </a:gs>
            <a:gs pos="100000">
              <a:schemeClr val="accent5">
                <a:hueOff val="-2596013"/>
                <a:satOff val="1385"/>
                <a:lumOff val="-60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marR="0" lvl="0" indent="45720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UY" sz="2500" b="1" kern="1200" dirty="0"/>
            <a:t>POBREZA</a:t>
          </a:r>
        </a:p>
        <a:p>
          <a:pPr lvl="0" indent="45720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UY" sz="2400" b="1" kern="1200" dirty="0"/>
        </a:p>
      </dsp:txBody>
      <dsp:txXfrm>
        <a:off x="4771676" y="2910883"/>
        <a:ext cx="1773944" cy="1153723"/>
      </dsp:txXfrm>
    </dsp:sp>
    <dsp:sp modelId="{62FB4AFB-F915-4951-AA41-D8C52443EB4E}">
      <dsp:nvSpPr>
        <dsp:cNvPr id="0" name=""/>
        <dsp:cNvSpPr/>
      </dsp:nvSpPr>
      <dsp:spPr>
        <a:xfrm>
          <a:off x="806024" y="480256"/>
          <a:ext cx="5766254" cy="6014977"/>
        </a:xfrm>
        <a:prstGeom prst="pie">
          <a:avLst>
            <a:gd name="adj1" fmla="val 1800000"/>
            <a:gd name="adj2" fmla="val 5400000"/>
          </a:avLst>
        </a:prstGeom>
        <a:gradFill rotWithShape="0">
          <a:gsLst>
            <a:gs pos="0">
              <a:schemeClr val="accent5">
                <a:hueOff val="-5192025"/>
                <a:satOff val="2770"/>
                <a:lumOff val="-12078"/>
                <a:alphaOff val="0"/>
                <a:shade val="51000"/>
                <a:satMod val="130000"/>
              </a:schemeClr>
            </a:gs>
            <a:gs pos="80000">
              <a:schemeClr val="accent5">
                <a:hueOff val="-5192025"/>
                <a:satOff val="2770"/>
                <a:lumOff val="-12078"/>
                <a:alphaOff val="0"/>
                <a:shade val="93000"/>
                <a:satMod val="130000"/>
              </a:schemeClr>
            </a:gs>
            <a:gs pos="100000">
              <a:schemeClr val="accent5">
                <a:hueOff val="-5192025"/>
                <a:satOff val="2770"/>
                <a:lumOff val="-12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45720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800" b="1" kern="1200" dirty="0"/>
            <a:t> </a:t>
          </a:r>
          <a:r>
            <a:rPr lang="es-UY" sz="2500" b="1" kern="1200" dirty="0"/>
            <a:t>SIN EDUCACION</a:t>
          </a:r>
        </a:p>
      </dsp:txBody>
      <dsp:txXfrm>
        <a:off x="3750932" y="4561848"/>
        <a:ext cx="1681824" cy="1288923"/>
      </dsp:txXfrm>
    </dsp:sp>
    <dsp:sp modelId="{4371D640-C5FC-4507-893A-8F508FDD45EB}">
      <dsp:nvSpPr>
        <dsp:cNvPr id="0" name=""/>
        <dsp:cNvSpPr/>
      </dsp:nvSpPr>
      <dsp:spPr>
        <a:xfrm>
          <a:off x="785815" y="476522"/>
          <a:ext cx="5806672" cy="6022445"/>
        </a:xfrm>
        <a:prstGeom prst="pie">
          <a:avLst>
            <a:gd name="adj1" fmla="val 5400000"/>
            <a:gd name="adj2" fmla="val 9000000"/>
          </a:avLst>
        </a:prstGeom>
        <a:gradFill rotWithShape="0">
          <a:gsLst>
            <a:gs pos="0">
              <a:schemeClr val="accent5">
                <a:hueOff val="-7788038"/>
                <a:satOff val="4156"/>
                <a:lumOff val="-18118"/>
                <a:alphaOff val="0"/>
                <a:shade val="51000"/>
                <a:satMod val="130000"/>
              </a:schemeClr>
            </a:gs>
            <a:gs pos="80000">
              <a:schemeClr val="accent5">
                <a:hueOff val="-7788038"/>
                <a:satOff val="4156"/>
                <a:lumOff val="-18118"/>
                <a:alphaOff val="0"/>
                <a:shade val="93000"/>
                <a:satMod val="130000"/>
              </a:schemeClr>
            </a:gs>
            <a:gs pos="100000">
              <a:schemeClr val="accent5">
                <a:hueOff val="-7788038"/>
                <a:satOff val="4156"/>
                <a:lumOff val="-181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UY" sz="1800" b="1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UY" sz="1800" b="1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b="1" kern="1200" dirty="0"/>
            <a:t>ILEGAL</a:t>
          </a:r>
        </a:p>
        <a:p>
          <a:pPr marL="0" lvl="0" indent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b="1" kern="1200" dirty="0"/>
            <a:t>C</a:t>
          </a:r>
          <a:r>
            <a:rPr lang="es-UY" sz="2000" b="1" kern="1200" dirty="0"/>
            <a:t>LANDESTINO</a:t>
          </a:r>
          <a:endParaRPr lang="es-UY" sz="20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UY" sz="2000" b="1" kern="1200" dirty="0"/>
        </a:p>
      </dsp:txBody>
      <dsp:txXfrm>
        <a:off x="1933324" y="4563182"/>
        <a:ext cx="1693612" cy="1290524"/>
      </dsp:txXfrm>
    </dsp:sp>
    <dsp:sp modelId="{F4506381-7CEB-479E-B50D-D58043764B8C}">
      <dsp:nvSpPr>
        <dsp:cNvPr id="0" name=""/>
        <dsp:cNvSpPr/>
      </dsp:nvSpPr>
      <dsp:spPr>
        <a:xfrm>
          <a:off x="850433" y="554736"/>
          <a:ext cx="5677436" cy="5866017"/>
        </a:xfrm>
        <a:prstGeom prst="pie">
          <a:avLst>
            <a:gd name="adj1" fmla="val 9000000"/>
            <a:gd name="adj2" fmla="val 12600000"/>
          </a:avLst>
        </a:prstGeom>
        <a:gradFill rotWithShape="0">
          <a:gsLst>
            <a:gs pos="0">
              <a:schemeClr val="accent5">
                <a:hueOff val="-10384050"/>
                <a:satOff val="5541"/>
                <a:lumOff val="-24157"/>
                <a:alphaOff val="0"/>
                <a:shade val="51000"/>
                <a:satMod val="130000"/>
              </a:schemeClr>
            </a:gs>
            <a:gs pos="80000">
              <a:schemeClr val="accent5">
                <a:hueOff val="-10384050"/>
                <a:satOff val="5541"/>
                <a:lumOff val="-24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10384050"/>
                <a:satOff val="5541"/>
                <a:lumOff val="-24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b="1" kern="1200" dirty="0"/>
            <a:t>FUERA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b="1" kern="1200" dirty="0"/>
            <a:t>SISTEMA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b="1" kern="1200" dirty="0"/>
            <a:t>SALUD</a:t>
          </a:r>
          <a:endParaRPr lang="es-UY" sz="1600" b="1" kern="1200" dirty="0"/>
        </a:p>
      </dsp:txBody>
      <dsp:txXfrm>
        <a:off x="938298" y="2894160"/>
        <a:ext cx="1716748" cy="1187170"/>
      </dsp:txXfrm>
    </dsp:sp>
    <dsp:sp modelId="{ADEC78FB-7BE7-4B26-82B7-2F2347CE42AA}">
      <dsp:nvSpPr>
        <dsp:cNvPr id="0" name=""/>
        <dsp:cNvSpPr/>
      </dsp:nvSpPr>
      <dsp:spPr>
        <a:xfrm>
          <a:off x="752009" y="532389"/>
          <a:ext cx="5874283" cy="5910711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accent5">
                <a:hueOff val="-12980063"/>
                <a:satOff val="6926"/>
                <a:lumOff val="-30196"/>
                <a:alphaOff val="0"/>
                <a:shade val="51000"/>
                <a:satMod val="130000"/>
              </a:schemeClr>
            </a:gs>
            <a:gs pos="80000">
              <a:schemeClr val="accent5">
                <a:hueOff val="-12980063"/>
                <a:satOff val="6926"/>
                <a:lumOff val="-30196"/>
                <a:alphaOff val="0"/>
                <a:shade val="93000"/>
                <a:satMod val="130000"/>
              </a:schemeClr>
            </a:gs>
            <a:gs pos="100000">
              <a:schemeClr val="accent5">
                <a:hueOff val="-12980063"/>
                <a:satOff val="6926"/>
                <a:lumOff val="-30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b="1" kern="1200" dirty="0"/>
            <a:t>SIN </a:t>
          </a:r>
        </a:p>
        <a:p>
          <a:pPr marL="0" lvl="0" indent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b="1" kern="1200" dirty="0"/>
            <a:t>ATENCION</a:t>
          </a:r>
        </a:p>
        <a:p>
          <a:pPr marL="0" lvl="0" indent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000" b="1" kern="1200" dirty="0"/>
            <a:t>CONFIDENCIAL</a:t>
          </a:r>
        </a:p>
      </dsp:txBody>
      <dsp:txXfrm>
        <a:off x="1912880" y="1165680"/>
        <a:ext cx="1713332" cy="1266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5943F-A0D6-4E20-9867-F93FD27B9D16}">
      <dsp:nvSpPr>
        <dsp:cNvPr id="0" name=""/>
        <dsp:cNvSpPr/>
      </dsp:nvSpPr>
      <dsp:spPr>
        <a:xfrm>
          <a:off x="2428891" y="71437"/>
          <a:ext cx="3429024" cy="3429024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500" b="1" kern="12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Educación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500" b="1" kern="12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Salud y derechos sexuales y reproductivos</a:t>
          </a:r>
          <a:endParaRPr lang="en-US" sz="2500" b="1" kern="12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2886095" y="671517"/>
        <a:ext cx="2514617" cy="1543060"/>
      </dsp:txXfrm>
    </dsp:sp>
    <dsp:sp modelId="{B60B2048-6E9F-4F88-9988-F7E10F27FE14}">
      <dsp:nvSpPr>
        <dsp:cNvPr id="0" name=""/>
        <dsp:cNvSpPr/>
      </dsp:nvSpPr>
      <dsp:spPr>
        <a:xfrm>
          <a:off x="3666198" y="2214577"/>
          <a:ext cx="3429024" cy="3429024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500" b="1" kern="12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Servicios seguros de interrupción del embarazo</a:t>
          </a:r>
          <a:endParaRPr lang="en-US" sz="2500" b="1" kern="12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4714908" y="3100409"/>
        <a:ext cx="2057414" cy="1885963"/>
      </dsp:txXfrm>
    </dsp:sp>
    <dsp:sp modelId="{5C7BEA80-5CD1-4FDA-AD4C-E92484ECE5DC}">
      <dsp:nvSpPr>
        <dsp:cNvPr id="0" name=""/>
        <dsp:cNvSpPr/>
      </dsp:nvSpPr>
      <dsp:spPr>
        <a:xfrm>
          <a:off x="1191585" y="2214577"/>
          <a:ext cx="3429024" cy="3429024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500" b="1" kern="12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Planificación familiar y anticoncepción</a:t>
          </a:r>
          <a:endParaRPr lang="en-US" sz="2500" b="1" kern="12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1514485" y="3100409"/>
        <a:ext cx="2057414" cy="1885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83E2F1F1-C55F-944C-909D-5BB4B1C020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8980077B-6A51-7142-AA2D-8A387C7EBC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945C197-3C7C-8F4C-83B2-656685164CF7}" type="datetimeFigureOut">
              <a:rPr lang="en-US"/>
              <a:pPr>
                <a:defRPr/>
              </a:pPr>
              <a:t>7/27/20</a:t>
            </a:fld>
            <a:endParaRPr lang="en-US"/>
          </a:p>
        </p:txBody>
      </p:sp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F6BE734A-544B-544A-A3EE-E114C5789E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número de diapositiva">
            <a:extLst>
              <a:ext uri="{FF2B5EF4-FFF2-40B4-BE49-F238E27FC236}">
                <a16:creationId xmlns:a16="http://schemas.microsoft.com/office/drawing/2014/main" id="{5D942C4C-C9B0-EF4A-A8A0-16D033FE59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F1E75DC-4FE9-524E-B52B-B9E6DE72FB6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251C21A-388E-AF49-B8E6-47F33CF7387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A103718-11C3-7A4A-BA7A-74D7FFA1DD6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4516" name="Rectangle 4">
            <a:extLst>
              <a:ext uri="{FF2B5EF4-FFF2-40B4-BE49-F238E27FC236}">
                <a16:creationId xmlns:a16="http://schemas.microsoft.com/office/drawing/2014/main" id="{1086B72B-4DDB-E04B-9807-5177427528FC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4B0DC2C8-9BE3-004F-9763-836A784814A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62EC14D1-EEF3-6642-A7A9-233F6A1FAEA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8F3545DF-7CFA-3F4D-B475-39FA6BE9DC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83E49D8-56DF-414D-84E2-A34FF2FF4D1C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7D2EDCCC-692B-B345-8498-C773C8E483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E14773-6DA3-E042-8A52-35C994E83B58}" type="slidenum">
              <a:rPr lang="es-ES" altLang="en-US"/>
              <a:pPr/>
              <a:t>1</a:t>
            </a:fld>
            <a:endParaRPr lang="es-ES" altLang="en-US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C07E9793-A899-4440-BCA4-FB70753F8BD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B6F6F1B7-8881-6F4C-82A5-10CD1497A6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42DBB6C5-76B3-0041-B250-1D6DF97BBC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AEB7E9-0288-8042-B57A-36ED12F331FF}" type="slidenum">
              <a:rPr lang="es-ES" altLang="en-US"/>
              <a:pPr/>
              <a:t>12</a:t>
            </a:fld>
            <a:endParaRPr lang="es-ES" altLang="en-US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C683BBDA-9C34-9245-9B08-94B74DE9F7B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143F5F57-12E1-DF44-A9FE-EFAFC82A64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UY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AC8AAD00-15DD-A34E-80F7-568BC70BC7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018AAF-160C-4B4E-A827-CDC69DDC5C27}" type="slidenum">
              <a:rPr lang="es-ES" altLang="en-US"/>
              <a:pPr/>
              <a:t>13</a:t>
            </a:fld>
            <a:endParaRPr lang="es-ES" altLang="en-US"/>
          </a:p>
        </p:txBody>
      </p:sp>
      <p:sp>
        <p:nvSpPr>
          <p:cNvPr id="75779" name="Rectangle 7">
            <a:extLst>
              <a:ext uri="{FF2B5EF4-FFF2-40B4-BE49-F238E27FC236}">
                <a16:creationId xmlns:a16="http://schemas.microsoft.com/office/drawing/2014/main" id="{FF3A0DEE-DA10-7D43-B120-EFE2F010C23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56A0BAB-9D26-624A-AB0C-1EA49293B7AD}" type="slidenum">
              <a:rPr lang="es-ES" alt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13</a:t>
            </a:fld>
            <a:endParaRPr lang="es-ES" alt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5780" name="Rectangle 2">
            <a:extLst>
              <a:ext uri="{FF2B5EF4-FFF2-40B4-BE49-F238E27FC236}">
                <a16:creationId xmlns:a16="http://schemas.microsoft.com/office/drawing/2014/main" id="{BCAEDDBC-AE75-4A45-A53F-5600585B02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1" name="Rectangle 3">
            <a:extLst>
              <a:ext uri="{FF2B5EF4-FFF2-40B4-BE49-F238E27FC236}">
                <a16:creationId xmlns:a16="http://schemas.microsoft.com/office/drawing/2014/main" id="{EBA24CEB-F9CD-E442-958B-BC8B4856EC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UY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Marcador de imagen de diapositiva">
            <a:extLst>
              <a:ext uri="{FF2B5EF4-FFF2-40B4-BE49-F238E27FC236}">
                <a16:creationId xmlns:a16="http://schemas.microsoft.com/office/drawing/2014/main" id="{E0010966-EB94-0947-BA39-8DF330E01C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76803" name="2 Marcador de notas">
            <a:extLst>
              <a:ext uri="{FF2B5EF4-FFF2-40B4-BE49-F238E27FC236}">
                <a16:creationId xmlns:a16="http://schemas.microsoft.com/office/drawing/2014/main" id="{5D10C003-50F6-A348-9297-26C3A2801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6804" name="3 Marcador de número de diapositiva">
            <a:extLst>
              <a:ext uri="{FF2B5EF4-FFF2-40B4-BE49-F238E27FC236}">
                <a16:creationId xmlns:a16="http://schemas.microsoft.com/office/drawing/2014/main" id="{51A0F23E-C0E2-264F-9804-AE25D9DB6475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A17A676-E191-0547-BFA7-2BC163DA5586}" type="slidenum">
              <a:rPr lang="es-UY" altLang="en-US" sz="1200">
                <a:latin typeface="Calibri" panose="020F0502020204030204" pitchFamily="34" charset="0"/>
              </a:rPr>
              <a:pPr algn="r" eaLnBrk="1" hangingPunct="1"/>
              <a:t>16</a:t>
            </a:fld>
            <a:endParaRPr lang="es-UY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Marcador de imagen de diapositiva">
            <a:extLst>
              <a:ext uri="{FF2B5EF4-FFF2-40B4-BE49-F238E27FC236}">
                <a16:creationId xmlns:a16="http://schemas.microsoft.com/office/drawing/2014/main" id="{73F852B1-F845-6F40-B13B-D1B1B0ED45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77827" name="2 Marcador de notas">
            <a:extLst>
              <a:ext uri="{FF2B5EF4-FFF2-40B4-BE49-F238E27FC236}">
                <a16:creationId xmlns:a16="http://schemas.microsoft.com/office/drawing/2014/main" id="{BFED13B3-3668-7940-9D05-013BA3EAA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7828" name="3 Marcador de número de diapositiva">
            <a:extLst>
              <a:ext uri="{FF2B5EF4-FFF2-40B4-BE49-F238E27FC236}">
                <a16:creationId xmlns:a16="http://schemas.microsoft.com/office/drawing/2014/main" id="{3A4CD7D0-FFBE-1E47-8C24-F5B2F0DAE34B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7003393-058D-3F47-90C6-C0B07708A4D0}" type="slidenum">
              <a:rPr lang="es-UY" altLang="en-US" sz="1200">
                <a:latin typeface="Calibri" panose="020F0502020204030204" pitchFamily="34" charset="0"/>
              </a:rPr>
              <a:pPr algn="r" eaLnBrk="1" hangingPunct="1"/>
              <a:t>17</a:t>
            </a:fld>
            <a:endParaRPr lang="es-UY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06E431DA-745C-2841-A846-E2531C1492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2ACE25-258A-FC4C-8582-6C0B3DEA2D08}" type="slidenum">
              <a:rPr lang="es-ES" altLang="en-US"/>
              <a:pPr/>
              <a:t>22</a:t>
            </a:fld>
            <a:endParaRPr lang="es-ES" altLang="en-US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CD9057D6-2A1A-4042-98E6-D7CB45FD814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AC07E2DD-E709-A14E-915E-3C8C41DB3A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0DD33CC9-3852-6142-8571-34318A3380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9EC152-C5EF-3941-A20D-AC1D073C35DF}" type="slidenum">
              <a:rPr lang="es-ES" altLang="en-US"/>
              <a:pPr/>
              <a:t>23</a:t>
            </a:fld>
            <a:endParaRPr lang="es-ES" altLang="en-US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D7843A06-F882-CA4B-A56E-743DC148CEB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401AF025-8B31-F244-9002-0E6589BBC1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5415C816-7FE0-EC49-BC74-855A568390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1B12EA-FBD8-D24A-AB67-5D9A44A29D82}" type="slidenum">
              <a:rPr lang="es-ES" altLang="en-US"/>
              <a:pPr/>
              <a:t>24</a:t>
            </a:fld>
            <a:endParaRPr lang="es-ES" altLang="en-US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42A30789-33D7-3747-BD20-5B39EE93917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DE1DD582-729C-4B4C-A43D-78543DF273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UY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1566B732-C6C8-F842-8708-D6557E1499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AF354B-328B-A54F-ABA1-15FADDCACCE1}" type="slidenum">
              <a:rPr lang="es-ES" altLang="en-US"/>
              <a:pPr/>
              <a:t>25</a:t>
            </a:fld>
            <a:endParaRPr lang="es-ES" altLang="en-US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4981D114-3B0A-BB48-8903-6EBA9DEA739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F0C39AF5-4838-F74D-A73F-6AA4ED4150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UY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24753765-05DA-4641-905A-EE963BD71F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B68A9C-89EA-1543-940E-6FD32A86902F}" type="slidenum">
              <a:rPr lang="es-UY" altLang="en-US"/>
              <a:pPr/>
              <a:t>28</a:t>
            </a:fld>
            <a:endParaRPr lang="es-UY" altLang="en-US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6271016A-FF7A-7343-A7E7-9C9389E3742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1A12574F-C9EE-0741-8A3A-843BCD0E26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206A9749-8A9D-7747-B786-813292E7DC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C96247-02F1-8B49-A83F-21FED648D67B}" type="slidenum">
              <a:rPr lang="es-ES" altLang="en-US"/>
              <a:pPr/>
              <a:t>29</a:t>
            </a:fld>
            <a:endParaRPr lang="es-ES" altLang="en-US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877CAC06-4803-C840-874E-BA9673AEC13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8C1FE255-4E30-EB48-A51F-878ED9F1AB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04EA63A4-3A7F-4740-B9B4-6808D51243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375C21-31C0-FB47-A87E-91980AE72D2C}" type="slidenum">
              <a:rPr lang="es-ES" altLang="en-US"/>
              <a:pPr/>
              <a:t>2</a:t>
            </a:fld>
            <a:endParaRPr lang="es-ES" altLang="en-US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BC3D4612-3406-9B4B-A0F8-6D023CE7A46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A21568FD-154C-8643-B768-51615FB0C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457FD95F-B3F8-8D4B-A527-B56E716A63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484473-0979-2C4F-A44A-38A5C6B7F033}" type="slidenum">
              <a:rPr lang="es-ES" altLang="en-US"/>
              <a:pPr/>
              <a:t>30</a:t>
            </a:fld>
            <a:endParaRPr lang="es-ES" altLang="en-US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66FDF9E2-53FF-454A-A6FB-A62313ABC7D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F1378CFE-7CB7-DB4E-BAC8-1E5F3F5C37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FAC74246-304F-7544-9AB2-D3AC500F61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9D8658-53CC-5D43-AE55-6A8210AFB3D6}" type="slidenum">
              <a:rPr lang="es-ES" altLang="en-US"/>
              <a:pPr/>
              <a:t>31</a:t>
            </a:fld>
            <a:endParaRPr lang="es-ES" altLang="en-US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0098682B-5F75-3941-9616-25DFD9345F9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1794EB22-A15F-924C-8A03-11A5F4E347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4042DBF4-92B0-874A-AE10-B139F66C71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A59DE3-56B2-914E-99B5-ED7D0135A375}" type="slidenum">
              <a:rPr lang="es-ES" altLang="en-US"/>
              <a:pPr/>
              <a:t>42</a:t>
            </a:fld>
            <a:endParaRPr lang="es-ES" altLang="en-US"/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2A3FB03A-48C5-9740-8072-A10F42D2373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E3339FBC-A251-D74F-A90C-A229F8FD91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9D25006E-3EE7-2E4C-A072-BC83060F00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433AAE-9AB9-D24A-AD59-7D485163F704}" type="slidenum">
              <a:rPr lang="es-ES" altLang="en-US"/>
              <a:pPr/>
              <a:t>3</a:t>
            </a:fld>
            <a:endParaRPr lang="es-ES" altLang="en-US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F533CFE5-1AB5-024B-9A8F-462A6758519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FAAB8A5E-B96D-6F44-9C53-614572B898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2F100975-65F1-7E4A-BED7-DD8B3DDE09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747F38-D0E2-B743-BB2A-4AC8C422EB2F}" type="slidenum">
              <a:rPr lang="es-ES" altLang="en-US"/>
              <a:pPr/>
              <a:t>4</a:t>
            </a:fld>
            <a:endParaRPr lang="es-ES" altLang="en-US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A3264F93-AB9E-C04A-BB57-3085349FB41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0B8C9516-28D9-0947-B0EB-3CC5013330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UY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2C3BE2F0-461F-8D40-BB1E-A85A7F2E9F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97C1AF-44CE-8144-B9ED-126DB6F8651B}" type="slidenum">
              <a:rPr lang="es-ES" altLang="en-US"/>
              <a:pPr/>
              <a:t>5</a:t>
            </a:fld>
            <a:endParaRPr lang="es-ES" altLang="en-US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F9CF1F13-46BC-E647-A956-B249E790F77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8638B83C-A4B4-4E41-BC27-9F0F102537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UY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8EDBFFAE-FBB9-D04C-887C-992258E6C8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482E70-B8AD-BA4C-BF0E-3933758C32A5}" type="slidenum">
              <a:rPr lang="es-ES" altLang="en-US"/>
              <a:pPr/>
              <a:t>7</a:t>
            </a:fld>
            <a:endParaRPr lang="es-ES" altLang="en-US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24CC4D70-0893-094E-98C6-29567F1433E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5650F2B5-62DA-7E40-8537-9D45C5A270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UY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E75599CF-D06D-3844-8C5A-72960CB5B1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DE5876-4A84-2B43-9CF4-5BF82D31B5CD}" type="slidenum">
              <a:rPr lang="es-ES" altLang="en-US"/>
              <a:pPr/>
              <a:t>9</a:t>
            </a:fld>
            <a:endParaRPr lang="es-ES" altLang="en-US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EE7A26A8-B2A2-A446-B980-E517A294429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5DD0E77B-BDF5-A84D-BDBF-2266DB04EA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UY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E373D176-4AB0-A34B-AA06-3A54CA1D70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BCA105-65EE-2D4E-9C17-D77EE62E29E0}" type="slidenum">
              <a:rPr lang="es-ES" altLang="en-US"/>
              <a:pPr/>
              <a:t>10</a:t>
            </a:fld>
            <a:endParaRPr lang="es-ES" altLang="en-US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184BA786-596F-4746-9018-B09E976F433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6518DF0A-6605-7442-BCA6-7FB54B014D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UY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93727101-B7B8-9A40-AB8F-593A06AAF0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EB3FCB-D715-E949-9452-6283999C40B2}" type="slidenum">
              <a:rPr lang="es-ES" altLang="en-US"/>
              <a:pPr/>
              <a:t>11</a:t>
            </a:fld>
            <a:endParaRPr lang="es-ES" altLang="en-US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F60762FB-A6B4-224A-B97E-D0CF02C618C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E56AA61E-3E3B-8B4D-8E9F-83C2AD810D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UY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B8A8F9-64EA-5B43-9749-E550B26854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F03F4C-9AA1-C54F-87AB-B43C90320D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387D04-B6B8-6D40-9713-E550CF7147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943C9-BD9E-E848-8738-F95EDD81C9D8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9206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44C7B2-2739-4E46-A5A6-6A8B90E480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3016A1-9E25-9F41-917A-5C9378E2EC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FEFD5F-5B20-314A-BB98-B44F7966BD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97C048-271D-4642-A0F6-F90F1CD8829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88082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A89630-AFA0-7E4A-B518-AB2E20E5B1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A49F45-3CC3-1647-B71D-A5B7362932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76C586-3416-874B-A6DB-32D3F73063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C056E7-8BC7-7843-BD17-5E1037E6271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910983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28D29D-23C4-9044-8CEE-48C4010BC2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607C9B-A22B-E94F-A8DF-3200B81315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BEC42D-6860-9B49-8AE5-3EBA131742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93065F-D8A8-DE42-A357-0731022AE565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86834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A93EDD-55C0-1647-976B-A58822259B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C3D4EB-1DF1-F94B-B760-AD922CE85E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DE500F-D004-D04D-A2D6-4732C91491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13DCAF-D89C-4A44-B026-3A5D9157242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67000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54E6BF-F0E3-2543-9048-519575FDE7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EE9110-9377-0E44-B01D-03068C7E55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A56C93-A4FE-9946-98AF-5AC9DB1A63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69406-8B31-FB44-A266-228920C3101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298480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6EAE94-28AC-4C4A-B52A-974F85C3CF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7FD450-8124-354A-8B48-FFE81E7645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A435BB-34B2-6E45-9AB6-949E823DC6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7E618D-0CA6-0540-820B-E8DB1B399B1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46829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A2542FF-11A9-7146-8F8B-79A2149758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B03978F-6CBF-2243-A942-7C231D598E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88778FB-5A19-314C-A633-FD985A3A2D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7235C-A671-EF45-AAF3-675DF97B8F5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263698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2389793-2E3B-B542-9837-9ABD435B4F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A554485-192F-4E48-BE42-3E6894A637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D02E60F-E893-3C4C-8087-DFFC13CA10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DC093-A645-8844-A0A9-ADA0D090313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15504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79E0D47-3572-4A4C-ABCC-1311529CBF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5B53648-6C9D-AC48-9ED6-269BF87123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9031960-6E8B-1C46-A07D-1B036695A4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B1357D-B6DB-A84F-B5AB-5BE7CD24D71C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4258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CDED22-D026-B540-B2FE-5412D85188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EAE8D0-D83A-2846-909A-252FC005C1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E15B7A-82DD-0F4D-9E86-3BC85EF1C6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D91C82-F9FF-F644-9AEF-1FCCDCEA9ECB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3641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C56DA9-602C-A047-A1D2-8663EC881D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A4625F-EACB-324F-9229-E110BEB7FF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C0AD94-B7F0-BD46-B93C-4463300411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59CF6-CFD2-4148-8436-21E46085CCA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917260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571A6A-1221-3E4F-A6D4-E5BD96E4C6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428983-ABCF-A74B-A0F4-2D870E434A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CE6DC1-8AC0-DC43-A25B-4DB428295E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CDBAD2-D684-F948-A9DA-0D2EBF0F10E2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02192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12D1D6-894E-7743-B8C7-89D8ED3561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9754A0-2439-DA44-9D67-F6A622A618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780850-6836-1D48-BB04-6AC1228D2C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4B43E-4A28-F946-85AA-F17C94A413D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94568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2DD3E0-9951-D845-93DF-508F65AAA6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945C11-F492-D048-8AE1-DC26F69BDA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1E04DA-83C6-1448-8F0F-C39D1A4BF7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F191EE-049F-3046-838C-9FAE94DAD32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512753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1D0B9-C822-2244-A638-5D3FFB3D8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6FA0D-DC6F-A44B-9CD0-0B3C14E6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81473-5D34-E848-AA76-7C7EE885D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E4245-3EF4-7646-AA83-3FE78FBAC0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9572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ED55760-08ED-C949-82B6-B701EB43B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F53B69C-A7D8-8A4B-B317-E455B0136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F4332CB-086A-7D43-A1A1-593B9F31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70A3B-372E-944E-990F-21BD4CB082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332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2A9B8-E34F-3540-A702-35D56EAD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0EC44-4132-9B42-9BC7-C23079DE5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514DD-94E5-2E40-805C-1AA1BE2F4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D2F7F-16B7-D441-92F3-5879FD7250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6792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79718937-8D15-E24C-B6ED-204DC1B786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A89FA478-1989-DD41-AF44-07A83AAA7E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8647D1AB-B58C-E741-9D6F-2A93DC8739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CB3C4-49AE-4240-968A-D6962B1D16A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569569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5D36D5DD-FE16-114F-98CF-2DFA0823BA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92BC59BF-7E24-5F48-B78D-566599897F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EA5BA000-9534-2E4E-B6F2-4C0EE74E40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184AD-F222-324E-B057-375539511D6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2752758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9AB25A51-725D-FB41-9BDC-734AA0E29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85139-4FCC-3F4F-B3CE-D7EDA079FD84}" type="datetimeFigureOut">
              <a:rPr lang="es-UY"/>
              <a:pPr>
                <a:defRPr/>
              </a:pPr>
              <a:t>27/7/20</a:t>
            </a:fld>
            <a:endParaRPr lang="es-UY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9FC55306-D547-B842-872B-F5ECD9E8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839B9E4B-E950-8940-AE55-90EF526C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82B6E-6F72-E34A-8734-0347C0FFD86C}" type="slidenum">
              <a:rPr lang="es-UY" altLang="en-US"/>
              <a:pPr/>
              <a:t>‹#›</a:t>
            </a:fld>
            <a:endParaRPr lang="es-UY" altLang="en-US"/>
          </a:p>
        </p:txBody>
      </p:sp>
    </p:spTree>
    <p:extLst>
      <p:ext uri="{BB962C8B-B14F-4D97-AF65-F5344CB8AC3E}">
        <p14:creationId xmlns:p14="http://schemas.microsoft.com/office/powerpoint/2010/main" val="1158809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15F60D2D-B46B-864D-9DC4-E90A8518FE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B5077E77-FD8F-0344-81BB-93B8A29EB2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6ED014F-DB36-6C4A-A21F-C35D6C44FE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81E38-D9CA-FC48-BBD6-A20E27075A0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538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C95B31-4AFC-BF41-90D1-BD011771A6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F28FA3-877C-6D41-BAD1-48F9B932EF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F99359-52F8-9248-9652-3EED4CBF9B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001316-17BF-D44B-BD54-AECFDC9075E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32102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4CA19B-9B9A-4B4E-8E70-4FF9B746DF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3253E0-95BA-C742-87D0-371EC867F6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908FD9-1E2F-C940-9606-9FAE4851F5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36BC95-81B7-3F4C-BA1E-E85894CDE90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7621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4D1A6D8-DDD9-8E4A-BD6E-AC337641D1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6411C02-4C0F-8443-87AF-EA1E4D5E96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64ED51-3EE5-9541-B2DE-0B1CBD6676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421371-FB17-2443-BE9D-258EB2C979DC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131916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23D0E23-FCE5-9542-977C-E6CEC06471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3506A36-3F02-2A41-9060-5564FEBFEC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87F76DA-90E9-0F47-AA93-239B3E17CB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D1B997-BA87-844D-AD5B-9234C37BF40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76228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A5380F9-E607-5F4E-93BB-4F913394B6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66EA9B7-654C-E54C-90A9-9A0119E2DA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CBE4BAF-5CF5-4A49-9C0A-0C83E84112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4058F-72F3-464C-A411-9D11C923ED5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18677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A1F6B0-C65E-A04B-BDA0-2B56FE6FE1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7513A6-45FB-BB4F-8588-40F0B87064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8384E1-AAC0-1841-A03C-DC810A0CB4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E37B4-6FD0-7D4E-BEBD-7A8375385165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37861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CA6BDF-227C-0648-80F4-ECD96E17FF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7AA4CD-420F-344D-A2AF-E22137BCC8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0AE8E8-99BB-9945-86FE-4F019B3997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5FDC24-D10B-DF4E-97AE-D94D5503CE3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90398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theme" Target="../theme/theme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4649E75-5BF5-9246-A5CE-3B94FAA1FF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FD9798A-2BF0-034F-9198-94950E02FE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09D4230-6C52-0D4C-BD64-54F95D1CF0C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0F84599-E5F7-4A4A-927B-AAA2A832A3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0453E0E-14E7-C942-BE52-47890CF5BF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6553FB6-AA5B-5E4B-A14D-72EB05FE5CD4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5478C55A-72DA-7449-8211-703759C8A6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B225504C-899B-4444-9120-78B7404C21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1380" name="Rectangle 4">
            <a:extLst>
              <a:ext uri="{FF2B5EF4-FFF2-40B4-BE49-F238E27FC236}">
                <a16:creationId xmlns:a16="http://schemas.microsoft.com/office/drawing/2014/main" id="{289DD65F-1E09-8444-8B38-24384CA0797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1381" name="Rectangle 5">
            <a:extLst>
              <a:ext uri="{FF2B5EF4-FFF2-40B4-BE49-F238E27FC236}">
                <a16:creationId xmlns:a16="http://schemas.microsoft.com/office/drawing/2014/main" id="{FB5F6073-7513-C140-8A14-917ADA6967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1382" name="Rectangle 6">
            <a:extLst>
              <a:ext uri="{FF2B5EF4-FFF2-40B4-BE49-F238E27FC236}">
                <a16:creationId xmlns:a16="http://schemas.microsoft.com/office/drawing/2014/main" id="{CC23CD94-E5D8-1240-BB9C-1FBCCEEE3D7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95AF6DE-5A77-5D4A-ADF7-42B25912D5DF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167EC998-7894-474B-A059-6CFFBC57261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2B2B9D85-F6FE-E147-9BF7-517AA98D5B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7EF76-266E-6D4E-8618-031A920CA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707AF-BBB0-474E-A8A3-37E116ECC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5A57E-7F33-F64B-AFB6-A91EF2F3B8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8A4E76C-C458-9E4D-B374-9857BE50E33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FEF0E0DD-500A-7641-80CE-7193AC0F4E1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4104" name="Group 3">
              <a:extLst>
                <a:ext uri="{FF2B5EF4-FFF2-40B4-BE49-F238E27FC236}">
                  <a16:creationId xmlns:a16="http://schemas.microsoft.com/office/drawing/2014/main" id="{35A5A196-C263-1A44-8B5F-82CC3497E19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4108" name="Rectangle 4">
                <a:extLst>
                  <a:ext uri="{FF2B5EF4-FFF2-40B4-BE49-F238E27FC236}">
                    <a16:creationId xmlns:a16="http://schemas.microsoft.com/office/drawing/2014/main" id="{5DA59D98-8176-1B4A-A279-06B6699CEF6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UY" altLang="en-US"/>
              </a:p>
            </p:txBody>
          </p:sp>
          <p:sp>
            <p:nvSpPr>
              <p:cNvPr id="4109" name="Freeform 5">
                <a:extLst>
                  <a:ext uri="{FF2B5EF4-FFF2-40B4-BE49-F238E27FC236}">
                    <a16:creationId xmlns:a16="http://schemas.microsoft.com/office/drawing/2014/main" id="{5BE99738-97AD-1547-83C0-3D840FF2E3C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105" name="Group 6">
              <a:extLst>
                <a:ext uri="{FF2B5EF4-FFF2-40B4-BE49-F238E27FC236}">
                  <a16:creationId xmlns:a16="http://schemas.microsoft.com/office/drawing/2014/main" id="{80EB3B33-D455-764E-9A8A-AB7D69F659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4106" name="AutoShape 7">
                <a:extLst>
                  <a:ext uri="{FF2B5EF4-FFF2-40B4-BE49-F238E27FC236}">
                    <a16:creationId xmlns:a16="http://schemas.microsoft.com/office/drawing/2014/main" id="{3A010E74-1646-DC4A-8C9D-F6211C967A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UY" altLang="en-US"/>
              </a:p>
            </p:txBody>
          </p:sp>
          <p:sp>
            <p:nvSpPr>
              <p:cNvPr id="4107" name="AutoShape 8">
                <a:extLst>
                  <a:ext uri="{FF2B5EF4-FFF2-40B4-BE49-F238E27FC236}">
                    <a16:creationId xmlns:a16="http://schemas.microsoft.com/office/drawing/2014/main" id="{C8FDC89D-844B-A845-A6D5-E1B31F48DA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UY" altLang="en-US"/>
              </a:p>
            </p:txBody>
          </p:sp>
        </p:grpSp>
      </p:grpSp>
      <p:sp>
        <p:nvSpPr>
          <p:cNvPr id="4099" name="AutoShape 9">
            <a:extLst>
              <a:ext uri="{FF2B5EF4-FFF2-40B4-BE49-F238E27FC236}">
                <a16:creationId xmlns:a16="http://schemas.microsoft.com/office/drawing/2014/main" id="{D04F1F0A-B0AD-4B44-9920-7213DBF124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4100" name="Rectangle 10">
            <a:extLst>
              <a:ext uri="{FF2B5EF4-FFF2-40B4-BE49-F238E27FC236}">
                <a16:creationId xmlns:a16="http://schemas.microsoft.com/office/drawing/2014/main" id="{364A96E9-BD6E-404F-8D4F-04D134F63B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03467" name="Rectangle 11">
            <a:extLst>
              <a:ext uri="{FF2B5EF4-FFF2-40B4-BE49-F238E27FC236}">
                <a16:creationId xmlns:a16="http://schemas.microsoft.com/office/drawing/2014/main" id="{05DF6559-30C2-9241-B33C-661D9840734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3468" name="Rectangle 12">
            <a:extLst>
              <a:ext uri="{FF2B5EF4-FFF2-40B4-BE49-F238E27FC236}">
                <a16:creationId xmlns:a16="http://schemas.microsoft.com/office/drawing/2014/main" id="{4C7DD474-6ABF-694F-B28B-86C02E56DDC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3469" name="Rectangle 13">
            <a:extLst>
              <a:ext uri="{FF2B5EF4-FFF2-40B4-BE49-F238E27FC236}">
                <a16:creationId xmlns:a16="http://schemas.microsoft.com/office/drawing/2014/main" id="{4D73B597-043C-9243-9B2C-A8356AFC55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fld id="{7EE6AF7F-67DE-ED4D-BE22-9EDA038737D6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>
            <a:extLst>
              <a:ext uri="{FF2B5EF4-FFF2-40B4-BE49-F238E27FC236}">
                <a16:creationId xmlns:a16="http://schemas.microsoft.com/office/drawing/2014/main" id="{1BF71F9A-C5EC-0C46-A9C5-AFE5596C6FC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5128" name="Group 3">
              <a:extLst>
                <a:ext uri="{FF2B5EF4-FFF2-40B4-BE49-F238E27FC236}">
                  <a16:creationId xmlns:a16="http://schemas.microsoft.com/office/drawing/2014/main" id="{F2970C8B-0BB1-FE43-A27C-CC58727B4B9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5132" name="Rectangle 4">
                <a:extLst>
                  <a:ext uri="{FF2B5EF4-FFF2-40B4-BE49-F238E27FC236}">
                    <a16:creationId xmlns:a16="http://schemas.microsoft.com/office/drawing/2014/main" id="{87C97AC4-CFE1-FE4C-B395-B9E43CD9FD2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UY" altLang="en-US"/>
              </a:p>
            </p:txBody>
          </p:sp>
          <p:sp>
            <p:nvSpPr>
              <p:cNvPr id="5133" name="Freeform 5">
                <a:extLst>
                  <a:ext uri="{FF2B5EF4-FFF2-40B4-BE49-F238E27FC236}">
                    <a16:creationId xmlns:a16="http://schemas.microsoft.com/office/drawing/2014/main" id="{FFF08189-6A1C-9242-849A-A14F310C05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129" name="Group 6">
              <a:extLst>
                <a:ext uri="{FF2B5EF4-FFF2-40B4-BE49-F238E27FC236}">
                  <a16:creationId xmlns:a16="http://schemas.microsoft.com/office/drawing/2014/main" id="{DCFF9057-77B8-7F42-88C1-CECD691743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5130" name="AutoShape 7">
                <a:extLst>
                  <a:ext uri="{FF2B5EF4-FFF2-40B4-BE49-F238E27FC236}">
                    <a16:creationId xmlns:a16="http://schemas.microsoft.com/office/drawing/2014/main" id="{AC04E3F6-D32A-5040-936D-E6B1C790B9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UY" altLang="en-US"/>
              </a:p>
            </p:txBody>
          </p:sp>
          <p:sp>
            <p:nvSpPr>
              <p:cNvPr id="5131" name="AutoShape 8">
                <a:extLst>
                  <a:ext uri="{FF2B5EF4-FFF2-40B4-BE49-F238E27FC236}">
                    <a16:creationId xmlns:a16="http://schemas.microsoft.com/office/drawing/2014/main" id="{F86A5AD3-9590-F34B-83C4-48760BBE18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UY" altLang="en-US"/>
              </a:p>
            </p:txBody>
          </p:sp>
        </p:grpSp>
      </p:grpSp>
      <p:sp>
        <p:nvSpPr>
          <p:cNvPr id="5123" name="AutoShape 9">
            <a:extLst>
              <a:ext uri="{FF2B5EF4-FFF2-40B4-BE49-F238E27FC236}">
                <a16:creationId xmlns:a16="http://schemas.microsoft.com/office/drawing/2014/main" id="{4D06AD5F-DD62-D146-A039-4BC9726B9A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5124" name="Rectangle 10">
            <a:extLst>
              <a:ext uri="{FF2B5EF4-FFF2-40B4-BE49-F238E27FC236}">
                <a16:creationId xmlns:a16="http://schemas.microsoft.com/office/drawing/2014/main" id="{80C50E3A-2208-CE47-A694-41EE0DE460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23563" name="Rectangle 11">
            <a:extLst>
              <a:ext uri="{FF2B5EF4-FFF2-40B4-BE49-F238E27FC236}">
                <a16:creationId xmlns:a16="http://schemas.microsoft.com/office/drawing/2014/main" id="{1754DD7D-DAB3-464A-A5EE-FE233A02F59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564" name="Rectangle 12">
            <a:extLst>
              <a:ext uri="{FF2B5EF4-FFF2-40B4-BE49-F238E27FC236}">
                <a16:creationId xmlns:a16="http://schemas.microsoft.com/office/drawing/2014/main" id="{DC2105AE-4C24-C747-A001-C165845D00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565" name="Rectangle 13">
            <a:extLst>
              <a:ext uri="{FF2B5EF4-FFF2-40B4-BE49-F238E27FC236}">
                <a16:creationId xmlns:a16="http://schemas.microsoft.com/office/drawing/2014/main" id="{6738CF66-986B-994E-8FF1-5B847786B1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fld id="{4CB8FAB2-E4EC-FB45-B91C-2062B9FCCA9C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867C144-B0AD-5844-94EF-D6A1697942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  <a:endParaRPr lang="es-UY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158B2EB-0698-1646-8412-AC084C1D15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43213" y="6524625"/>
            <a:ext cx="36734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6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s-UY"/>
              <a:t>Jornada de Cierre Proyecto FIGO</a:t>
            </a:r>
            <a:endParaRPr 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8719103-6DBD-4647-9EF8-DA33C29E40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8213" y="6381750"/>
            <a:ext cx="5857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</a:defRPr>
            </a:lvl1pPr>
          </a:lstStyle>
          <a:p>
            <a:fld id="{8C5E2DDC-81A7-0F4E-8C50-AB5D8B901427}" type="slidenum">
              <a:rPr lang="es-ES" altLang="en-US"/>
              <a:pPr/>
              <a:t>‹#›</a:t>
            </a:fld>
            <a:endParaRPr lang="es-ES" altLang="en-US"/>
          </a:p>
        </p:txBody>
      </p:sp>
      <p:pic>
        <p:nvPicPr>
          <p:cNvPr id="7" name="Imagen 1">
            <a:extLst>
              <a:ext uri="{FF2B5EF4-FFF2-40B4-BE49-F238E27FC236}">
                <a16:creationId xmlns:a16="http://schemas.microsoft.com/office/drawing/2014/main" id="{E88E5724-519D-8542-B65D-97F5AB9FC545}"/>
              </a:ext>
            </a:extLst>
          </p:cNvPr>
          <p:cNvPicPr>
            <a:picLocks noChangeArrowheads="1"/>
          </p:cNvPicPr>
          <p:nvPr userDrawn="1"/>
        </p:nvPicPr>
        <p:blipFill>
          <a:blip r:embed="rId2" cstate="print">
            <a:lum contrast="10000"/>
          </a:blip>
          <a:srcRect l="-1665" t="-10217" r="603" b="-10521"/>
          <a:stretch>
            <a:fillRect/>
          </a:stretch>
        </p:blipFill>
        <p:spPr bwMode="auto">
          <a:xfrm>
            <a:off x="0" y="5661249"/>
            <a:ext cx="1259632" cy="1196752"/>
          </a:xfrm>
          <a:prstGeom prst="roundRect">
            <a:avLst>
              <a:gd name="adj" fmla="val 8594"/>
            </a:avLst>
          </a:prstGeom>
          <a:solidFill>
            <a:srgbClr val="33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 descr="C:\Users\Ana\Documents\SELLOAOU - Copy.jpg">
            <a:extLst>
              <a:ext uri="{FF2B5EF4-FFF2-40B4-BE49-F238E27FC236}">
                <a16:creationId xmlns:a16="http://schemas.microsoft.com/office/drawing/2014/main" id="{E411F914-82BB-3B4D-B0D3-9FDC86E92F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3"/>
            <a:ext cx="1259632" cy="1089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17" descr="SGU">
            <a:extLst>
              <a:ext uri="{FF2B5EF4-FFF2-40B4-BE49-F238E27FC236}">
                <a16:creationId xmlns:a16="http://schemas.microsoft.com/office/drawing/2014/main" id="{794AAB18-7ADF-F541-A089-4E421D2E52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-1"/>
            <a:ext cx="1259633" cy="1102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23" descr="logo FIGO">
            <a:extLst>
              <a:ext uri="{FF2B5EF4-FFF2-40B4-BE49-F238E27FC236}">
                <a16:creationId xmlns:a16="http://schemas.microsoft.com/office/drawing/2014/main" id="{D0366D35-8931-5442-BFE5-7EAA86DCE9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lum bright="-12000" contrast="-24000"/>
          </a:blip>
          <a:srcRect/>
          <a:stretch>
            <a:fillRect/>
          </a:stretch>
        </p:blipFill>
        <p:spPr bwMode="auto">
          <a:xfrm>
            <a:off x="0" y="2420889"/>
            <a:ext cx="125963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9" descr="logo fmed">
            <a:extLst>
              <a:ext uri="{FF2B5EF4-FFF2-40B4-BE49-F238E27FC236}">
                <a16:creationId xmlns:a16="http://schemas.microsoft.com/office/drawing/2014/main" id="{C3042F2B-1858-0242-9E40-964EC8CD3D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/>
          <a:srcRect r="-2612" b="10332"/>
          <a:stretch>
            <a:fillRect/>
          </a:stretch>
        </p:blipFill>
        <p:spPr bwMode="auto">
          <a:xfrm>
            <a:off x="0" y="3573017"/>
            <a:ext cx="125963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133" name="Picture 13">
            <a:extLst>
              <a:ext uri="{FF2B5EF4-FFF2-40B4-BE49-F238E27FC236}">
                <a16:creationId xmlns:a16="http://schemas.microsoft.com/office/drawing/2014/main" id="{F96EC2B4-7512-A447-9D32-1AC1CF5A5E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4725144"/>
            <a:ext cx="125963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13 Rectángulo">
            <a:extLst>
              <a:ext uri="{FF2B5EF4-FFF2-40B4-BE49-F238E27FC236}">
                <a16:creationId xmlns:a16="http://schemas.microsoft.com/office/drawing/2014/main" id="{81A69334-90C3-5745-872E-56925147C5CB}"/>
              </a:ext>
            </a:extLst>
          </p:cNvPr>
          <p:cNvSpPr/>
          <p:nvPr userDrawn="1"/>
        </p:nvSpPr>
        <p:spPr bwMode="auto">
          <a:xfrm>
            <a:off x="0" y="0"/>
            <a:ext cx="1258888" cy="6858000"/>
          </a:xfrm>
          <a:prstGeom prst="rect">
            <a:avLst/>
          </a:prstGeom>
          <a:solidFill>
            <a:schemeClr val="bg1">
              <a:alpha val="48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/>
          <a:lstStyle/>
          <a:p>
            <a:pPr eaLnBrk="1" hangingPunct="1">
              <a:defRPr/>
            </a:pPr>
            <a:endParaRPr lang="en-US" sz="2800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título">
            <a:extLst>
              <a:ext uri="{FF2B5EF4-FFF2-40B4-BE49-F238E27FC236}">
                <a16:creationId xmlns:a16="http://schemas.microsoft.com/office/drawing/2014/main" id="{92ADEA4F-6DFD-074A-AB72-129A6163DC9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  <a:endParaRPr lang="es-UY" altLang="en-US"/>
          </a:p>
        </p:txBody>
      </p:sp>
      <p:sp>
        <p:nvSpPr>
          <p:cNvPr id="7171" name="2 Marcador de texto">
            <a:extLst>
              <a:ext uri="{FF2B5EF4-FFF2-40B4-BE49-F238E27FC236}">
                <a16:creationId xmlns:a16="http://schemas.microsoft.com/office/drawing/2014/main" id="{7474768A-60C9-AD4C-9F99-2D3F7BE852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  <a:endParaRPr lang="es-UY" altLang="en-U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4321F94D-4216-0E48-9CC0-7B47799D43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82F1DA-019D-374B-B9B8-C853837B0EF2}" type="datetimeFigureOut">
              <a:rPr lang="es-UY"/>
              <a:pPr>
                <a:defRPr/>
              </a:pPr>
              <a:t>27/7/20</a:t>
            </a:fld>
            <a:endParaRPr lang="es-UY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DE1CC458-8808-1048-B82E-4CEB9E3999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065D571A-3AEF-184D-8606-9EF1EFF02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7593AE4-3DB0-B84B-A853-08F30A6F8B24}" type="slidenum">
              <a:rPr lang="es-UY" altLang="en-US"/>
              <a:pPr/>
              <a:t>‹#›</a:t>
            </a:fld>
            <a:endParaRPr lang="es-UY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>
            <a:extLst>
              <a:ext uri="{FF2B5EF4-FFF2-40B4-BE49-F238E27FC236}">
                <a16:creationId xmlns:a16="http://schemas.microsoft.com/office/drawing/2014/main" id="{D1697E01-76B2-2D47-A576-AAD0103A0A7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8200" name="Group 3">
              <a:extLst>
                <a:ext uri="{FF2B5EF4-FFF2-40B4-BE49-F238E27FC236}">
                  <a16:creationId xmlns:a16="http://schemas.microsoft.com/office/drawing/2014/main" id="{961877FB-EFC8-C541-B57C-12E3A7E87A6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8204" name="Rectangle 4">
                <a:extLst>
                  <a:ext uri="{FF2B5EF4-FFF2-40B4-BE49-F238E27FC236}">
                    <a16:creationId xmlns:a16="http://schemas.microsoft.com/office/drawing/2014/main" id="{840BF864-B813-C848-A9C0-C3B583333BC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UY" altLang="en-US"/>
              </a:p>
            </p:txBody>
          </p:sp>
          <p:sp>
            <p:nvSpPr>
              <p:cNvPr id="8205" name="Freeform 5">
                <a:extLst>
                  <a:ext uri="{FF2B5EF4-FFF2-40B4-BE49-F238E27FC236}">
                    <a16:creationId xmlns:a16="http://schemas.microsoft.com/office/drawing/2014/main" id="{9C8C5D66-BFB8-A444-9E37-BAC014BF38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8201" name="Group 6">
              <a:extLst>
                <a:ext uri="{FF2B5EF4-FFF2-40B4-BE49-F238E27FC236}">
                  <a16:creationId xmlns:a16="http://schemas.microsoft.com/office/drawing/2014/main" id="{1E0F60EB-A383-AB48-BB8E-B82C9E32DD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8202" name="AutoShape 7">
                <a:extLst>
                  <a:ext uri="{FF2B5EF4-FFF2-40B4-BE49-F238E27FC236}">
                    <a16:creationId xmlns:a16="http://schemas.microsoft.com/office/drawing/2014/main" id="{91BF779F-DF17-3648-A3E6-CA4552AB06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UY" altLang="en-US"/>
              </a:p>
            </p:txBody>
          </p:sp>
          <p:sp>
            <p:nvSpPr>
              <p:cNvPr id="8203" name="AutoShape 8">
                <a:extLst>
                  <a:ext uri="{FF2B5EF4-FFF2-40B4-BE49-F238E27FC236}">
                    <a16:creationId xmlns:a16="http://schemas.microsoft.com/office/drawing/2014/main" id="{ED96E163-F7E1-6C47-B528-ECC79D0DC7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UY" altLang="en-US"/>
              </a:p>
            </p:txBody>
          </p:sp>
        </p:grpSp>
      </p:grpSp>
      <p:sp>
        <p:nvSpPr>
          <p:cNvPr id="8195" name="AutoShape 9">
            <a:extLst>
              <a:ext uri="{FF2B5EF4-FFF2-40B4-BE49-F238E27FC236}">
                <a16:creationId xmlns:a16="http://schemas.microsoft.com/office/drawing/2014/main" id="{2C014C75-320A-A247-85D2-ECE9ED9CCD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8196" name="Rectangle 10">
            <a:extLst>
              <a:ext uri="{FF2B5EF4-FFF2-40B4-BE49-F238E27FC236}">
                <a16:creationId xmlns:a16="http://schemas.microsoft.com/office/drawing/2014/main" id="{06CCBBE9-E6E9-424E-9E2D-AFE77C4728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276491" name="Rectangle 11">
            <a:extLst>
              <a:ext uri="{FF2B5EF4-FFF2-40B4-BE49-F238E27FC236}">
                <a16:creationId xmlns:a16="http://schemas.microsoft.com/office/drawing/2014/main" id="{CE510FC0-FE6A-2A41-88B6-7D4D9C2B537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6492" name="Rectangle 12">
            <a:extLst>
              <a:ext uri="{FF2B5EF4-FFF2-40B4-BE49-F238E27FC236}">
                <a16:creationId xmlns:a16="http://schemas.microsoft.com/office/drawing/2014/main" id="{206BE3C2-14B1-DD42-80B6-24813C90D87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6493" name="Rectangle 13">
            <a:extLst>
              <a:ext uri="{FF2B5EF4-FFF2-40B4-BE49-F238E27FC236}">
                <a16:creationId xmlns:a16="http://schemas.microsoft.com/office/drawing/2014/main" id="{DBCF13E7-570B-6941-B357-F9116BB5CE3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fld id="{EC4AE308-92C1-3441-8267-6F954E84651B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emf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3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CBBCDFE-331A-6148-A5DE-690A981DC81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571625"/>
            <a:ext cx="9144000" cy="1470025"/>
          </a:xfrm>
        </p:spPr>
        <p:txBody>
          <a:bodyPr/>
          <a:lstStyle/>
          <a:p>
            <a:br>
              <a:rPr lang="es-ES" altLang="en-US" sz="1600" b="1">
                <a:solidFill>
                  <a:srgbClr val="FFFF00"/>
                </a:solidFill>
              </a:rPr>
            </a:br>
            <a:br>
              <a:rPr lang="es-ES" altLang="en-US" sz="2800" b="1">
                <a:solidFill>
                  <a:srgbClr val="FFFF00"/>
                </a:solidFill>
              </a:rPr>
            </a:br>
            <a:br>
              <a:rPr lang="es-ES" altLang="en-US" sz="36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altLang="en-US" sz="36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 MODELO DE REDUCCION </a:t>
            </a:r>
            <a:br>
              <a:rPr lang="es-ES" altLang="en-US" sz="36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altLang="en-US" sz="36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RIESGOS Y DAÑOS A </a:t>
            </a:r>
            <a:br>
              <a:rPr lang="es-ES" altLang="en-US" sz="36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altLang="en-US" sz="36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DESPENALIZACION DEL ABORTO.</a:t>
            </a:r>
            <a:br>
              <a:rPr lang="es-ES" altLang="en-US" sz="36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altLang="en-US" sz="36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CAMINO URUGUAYO POR </a:t>
            </a:r>
            <a:br>
              <a:rPr lang="es-ES" altLang="en-US" sz="36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altLang="en-US" sz="36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DERECHOS DE LA MUJER</a:t>
            </a:r>
            <a:endParaRPr lang="es-ES" altLang="en-US" sz="3200" b="1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291" name="Object 2">
            <a:extLst>
              <a:ext uri="{FF2B5EF4-FFF2-40B4-BE49-F238E27FC236}">
                <a16:creationId xmlns:a16="http://schemas.microsoft.com/office/drawing/2014/main" id="{96EBE686-33FE-9848-B88B-EA04ED0999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7188" y="285750"/>
          <a:ext cx="2071687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Fotografía de Photo Editor" r:id="rId4" imgW="19977100" imgH="11798300" progId="MSPhotoEd.3">
                  <p:embed/>
                </p:oleObj>
              </mc:Choice>
              <mc:Fallback>
                <p:oleObj name="Fotografía de Photo Editor" r:id="rId4" imgW="19977100" imgH="11798300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285750"/>
                        <a:ext cx="2071687" cy="122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2" name="Picture 2">
            <a:extLst>
              <a:ext uri="{FF2B5EF4-FFF2-40B4-BE49-F238E27FC236}">
                <a16:creationId xmlns:a16="http://schemas.microsoft.com/office/drawing/2014/main" id="{C2D6B79C-C3B3-E947-AD25-C538AA761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100" y="304800"/>
            <a:ext cx="11112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6 Rectángulo">
            <a:extLst>
              <a:ext uri="{FF2B5EF4-FFF2-40B4-BE49-F238E27FC236}">
                <a16:creationId xmlns:a16="http://schemas.microsoft.com/office/drawing/2014/main" id="{A4468CA1-7525-F346-BF05-DCFE6CFC8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438" y="5572125"/>
            <a:ext cx="79295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UY" altLang="en-US" sz="1800">
                <a:solidFill>
                  <a:schemeClr val="bg1"/>
                </a:solidFill>
              </a:rPr>
              <a:t>PROF. DR. LEONEL BRIOZZO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UY" altLang="en-US" sz="1800">
                <a:solidFill>
                  <a:schemeClr val="bg1"/>
                </a:solidFill>
              </a:rPr>
              <a:t>Vice Ministro de Salud Publica.  República Oriental del Uruguay.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UY" altLang="en-US" sz="1800">
                <a:solidFill>
                  <a:schemeClr val="bg1"/>
                </a:solidFill>
              </a:rPr>
              <a:t>Presidente 1era Conferencia Población y Desarrollo de CEPAL. 2013-2015</a:t>
            </a:r>
            <a:endParaRPr lang="en-US" altLang="en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AutoShape 2">
            <a:extLst>
              <a:ext uri="{FF2B5EF4-FFF2-40B4-BE49-F238E27FC236}">
                <a16:creationId xmlns:a16="http://schemas.microsoft.com/office/drawing/2014/main" id="{0F3E7CC0-56DC-1247-A4AC-BFE7A74CC5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28625"/>
            <a:ext cx="8643938" cy="928688"/>
          </a:xfrm>
        </p:spPr>
        <p:txBody>
          <a:bodyPr/>
          <a:lstStyle/>
          <a:p>
            <a:pPr eaLnBrk="1" hangingPunct="1">
              <a:defRPr/>
            </a:pPr>
            <a:r>
              <a:rPr lang="es-UY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CONSULTA ASESORAMIENTO </a:t>
            </a:r>
            <a:br>
              <a:rPr lang="es-UY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UY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 CONSULTA POSTABORTO</a:t>
            </a:r>
            <a:endParaRPr lang="es-UY" sz="2800" dirty="0">
              <a:solidFill>
                <a:srgbClr val="FFFF00"/>
              </a:solidFill>
            </a:endParaRPr>
          </a:p>
        </p:txBody>
      </p:sp>
      <p:sp>
        <p:nvSpPr>
          <p:cNvPr id="330755" name="Rectangle 3">
            <a:extLst>
              <a:ext uri="{FF2B5EF4-FFF2-40B4-BE49-F238E27FC236}">
                <a16:creationId xmlns:a16="http://schemas.microsoft.com/office/drawing/2014/main" id="{256DED30-0CB9-C84D-A33A-4D12CF6A3C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500188"/>
            <a:ext cx="9144000" cy="47196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s-MX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MX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INFORMACION PARA DECIDIR .</a:t>
            </a:r>
            <a:r>
              <a:rPr lang="es-MX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s-MX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Desde control de embarazo a su interrupción</a:t>
            </a:r>
          </a:p>
          <a:p>
            <a:pPr lvl="3" eaLnBrk="1" hangingPunct="1">
              <a:lnSpc>
                <a:spcPct val="80000"/>
              </a:lnSpc>
              <a:defRPr/>
            </a:pPr>
            <a:endParaRPr lang="es-MX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MX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ASESORAMIENTO INTEGRAL</a:t>
            </a:r>
            <a:r>
              <a:rPr lang="es-MX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lvl="3" eaLnBrk="1" hangingPunct="1">
              <a:lnSpc>
                <a:spcPct val="80000"/>
              </a:lnSpc>
              <a:buFontTx/>
              <a:buChar char="-"/>
              <a:defRPr/>
            </a:pPr>
            <a:r>
              <a:rPr lang="es-MX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Incluyendo avances científicos: </a:t>
            </a:r>
            <a:r>
              <a:rPr lang="es-MX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Misoprostol</a:t>
            </a:r>
            <a:endParaRPr lang="es-MX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s-MX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MX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DETECCIÓN PRECOZ Y PREVENCIÓN DE COMPLICACIONES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s-MX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MX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REHABILITACIÓN INTEGRAL 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s-MX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MX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ANTICONCEPCIÓN POST  ABORTO.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s-UY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s-UY" sz="1800" b="1" dirty="0"/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BD8F4DE8-3BCD-D24F-9D24-8976E2468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3" y="142875"/>
            <a:ext cx="508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2 Título">
            <a:extLst>
              <a:ext uri="{FF2B5EF4-FFF2-40B4-BE49-F238E27FC236}">
                <a16:creationId xmlns:a16="http://schemas.microsoft.com/office/drawing/2014/main" id="{E032982B-536B-A84E-B20F-7152A5C42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357188"/>
            <a:ext cx="7924800" cy="928687"/>
          </a:xfrm>
        </p:spPr>
        <p:txBody>
          <a:bodyPr/>
          <a:lstStyle/>
          <a:p>
            <a:br>
              <a:rPr lang="es-UY" altLang="en-US" sz="4000">
                <a:solidFill>
                  <a:srgbClr val="FFFF00"/>
                </a:solidFill>
              </a:rPr>
            </a:br>
            <a:endParaRPr lang="es-UY" altLang="en-US" sz="4000">
              <a:solidFill>
                <a:srgbClr val="FFFF00"/>
              </a:solidFill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5D58E55F-D456-2542-978E-32E736C2FCE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285750"/>
            <a:ext cx="9144000" cy="65722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altLang="en-US" sz="3600" b="1">
                <a:solidFill>
                  <a:srgbClr val="FFFF00"/>
                </a:solidFill>
              </a:rPr>
              <a:t>- SI -</a:t>
            </a:r>
            <a:r>
              <a:rPr lang="es-ES" altLang="en-US" b="1">
                <a:solidFill>
                  <a:srgbClr val="FFFF00"/>
                </a:solidFill>
              </a:rPr>
              <a:t>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altLang="en-US" sz="2400" b="1">
                <a:solidFill>
                  <a:schemeClr val="bg1"/>
                </a:solidFill>
              </a:rPr>
              <a:t>La mujer que cursa un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altLang="en-US" sz="2400" b="1">
                <a:solidFill>
                  <a:schemeClr val="bg1"/>
                </a:solidFill>
              </a:rPr>
              <a:t>embarazo “no deseado – no aceptado” es una ciudadana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altLang="en-US" sz="2400" b="1">
                <a:solidFill>
                  <a:schemeClr val="bg1"/>
                </a:solidFill>
              </a:rPr>
              <a:t>con opciones que decide (algunas legales y otras no),</a:t>
            </a:r>
            <a:r>
              <a:rPr lang="es-ES" altLang="en-US" sz="2400" b="1">
                <a:solidFill>
                  <a:srgbClr val="FFFF00"/>
                </a:solidFill>
              </a:rPr>
              <a:t>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altLang="en-US" sz="1600" b="1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altLang="en-US" b="1">
                <a:solidFill>
                  <a:srgbClr val="FFFF00"/>
                </a:solidFill>
              </a:rPr>
              <a:t>- Y -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altLang="en-US" sz="2400" b="1">
                <a:solidFill>
                  <a:schemeClr val="bg1"/>
                </a:solidFill>
              </a:rPr>
              <a:t>La atención integral de salud es un Derecho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altLang="en-US" sz="2400" b="1">
                <a:solidFill>
                  <a:srgbClr val="FFFF00"/>
                </a:solidFill>
              </a:rPr>
              <a:t>LEGALMENTE ESTABLECIDO </a:t>
            </a:r>
            <a:r>
              <a:rPr lang="es-ES" altLang="en-US" sz="2400" b="1">
                <a:solidFill>
                  <a:schemeClr val="bg1"/>
                </a:solidFill>
              </a:rPr>
              <a:t>por el sistema de salud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altLang="en-US" sz="2400" b="1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altLang="en-US" b="1">
                <a:solidFill>
                  <a:srgbClr val="FFFF00"/>
                </a:solidFill>
              </a:rPr>
              <a:t>- ENTONCES-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altLang="en-US" sz="2400" b="1">
                <a:solidFill>
                  <a:schemeClr val="bg1"/>
                </a:solidFill>
              </a:rPr>
              <a:t>El sistema de salud </a:t>
            </a:r>
            <a:r>
              <a:rPr lang="es-ES" altLang="en-US" sz="2400" b="1">
                <a:solidFill>
                  <a:srgbClr val="FFFF00"/>
                </a:solidFill>
              </a:rPr>
              <a:t>TIENE</a:t>
            </a:r>
            <a:r>
              <a:rPr lang="es-ES" altLang="en-US" sz="2400" b="1">
                <a:solidFill>
                  <a:schemeClr val="bg1"/>
                </a:solidFill>
              </a:rPr>
              <a:t> que incluir las diferentes opciones por las que las cuales la usuaria puede transitar.</a:t>
            </a:r>
          </a:p>
          <a:p>
            <a:pPr algn="ctr" eaLnBrk="1" hangingPunct="1">
              <a:lnSpc>
                <a:spcPct val="90000"/>
              </a:lnSpc>
            </a:pPr>
            <a:endParaRPr lang="es-UY" altLang="en-US" sz="2500" b="1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altLang="en-US" sz="2100" b="1">
              <a:solidFill>
                <a:schemeClr val="bg1"/>
              </a:solidFill>
            </a:endParaRPr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E5C323C3-37BD-BF45-BE44-2FC999569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3" y="142875"/>
            <a:ext cx="508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5 Título">
            <a:extLst>
              <a:ext uri="{FF2B5EF4-FFF2-40B4-BE49-F238E27FC236}">
                <a16:creationId xmlns:a16="http://schemas.microsoft.com/office/drawing/2014/main" id="{0F61A792-F48F-2D47-8D67-18D9585D0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38" y="285750"/>
            <a:ext cx="7772400" cy="1470025"/>
          </a:xfrm>
        </p:spPr>
        <p:txBody>
          <a:bodyPr/>
          <a:lstStyle/>
          <a:p>
            <a:r>
              <a:rPr lang="es-UY" altLang="en-US" b="1">
                <a:solidFill>
                  <a:srgbClr val="FFFF00"/>
                </a:solidFill>
              </a:rPr>
              <a:t>Objetivos</a:t>
            </a:r>
          </a:p>
        </p:txBody>
      </p:sp>
      <p:sp>
        <p:nvSpPr>
          <p:cNvPr id="23555" name="8 Subtítulo">
            <a:extLst>
              <a:ext uri="{FF2B5EF4-FFF2-40B4-BE49-F238E27FC236}">
                <a16:creationId xmlns:a16="http://schemas.microsoft.com/office/drawing/2014/main" id="{691D33EE-C3EF-7C44-9E5B-115CBF4D4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75" y="2214563"/>
            <a:ext cx="8501063" cy="3000375"/>
          </a:xfrm>
        </p:spPr>
        <p:txBody>
          <a:bodyPr/>
          <a:lstStyle/>
          <a:p>
            <a:pPr marL="457200" indent="-457200" algn="l">
              <a:buFont typeface="Calibri" panose="020F0502020204030204" pitchFamily="34" charset="0"/>
              <a:buAutoNum type="arabicPeriod"/>
            </a:pPr>
            <a:r>
              <a:rPr lang="es-UY" altLang="en-US" sz="2400" b="1"/>
              <a:t>DISMINUIR LA MORBI – MORTALIDAD MATERNA POR ABORTO INSEGURO</a:t>
            </a:r>
          </a:p>
          <a:p>
            <a:pPr marL="457200" indent="-457200" algn="l">
              <a:buFont typeface="Calibri" panose="020F0502020204030204" pitchFamily="34" charset="0"/>
              <a:buAutoNum type="arabicPeriod"/>
            </a:pPr>
            <a:endParaRPr lang="es-UY" altLang="en-US" sz="2400" b="1"/>
          </a:p>
          <a:p>
            <a:pPr marL="457200" indent="-457200" algn="l">
              <a:buFont typeface="Calibri" panose="020F0502020204030204" pitchFamily="34" charset="0"/>
              <a:buAutoNum type="arabicPeriod"/>
            </a:pPr>
            <a:r>
              <a:rPr lang="es-UY" altLang="en-US" sz="2400" b="1"/>
              <a:t>DISMINUIR EL RIESGO Y DANO DEL ABORTO EN SITUACION DE ILEGALIDAD</a:t>
            </a:r>
          </a:p>
          <a:p>
            <a:pPr marL="457200" indent="-457200" algn="l">
              <a:buFont typeface="Calibri" panose="020F0502020204030204" pitchFamily="34" charset="0"/>
              <a:buAutoNum type="arabicPeriod"/>
            </a:pPr>
            <a:endParaRPr lang="es-UY" altLang="en-US" sz="2400" b="1"/>
          </a:p>
          <a:p>
            <a:pPr marL="457200" indent="-457200" algn="l">
              <a:buFont typeface="Calibri" panose="020F0502020204030204" pitchFamily="34" charset="0"/>
              <a:buAutoNum type="arabicPeriod"/>
            </a:pPr>
            <a:r>
              <a:rPr lang="es-UY" altLang="en-US" sz="2400" b="1"/>
              <a:t>DISMINUIR LA NECESIDAD DE QUE LAS MUJERES RECURRAN AL ABORTO</a:t>
            </a:r>
          </a:p>
          <a:p>
            <a:pPr marL="457200" indent="-457200" algn="l">
              <a:buFont typeface="Calibri" panose="020F0502020204030204" pitchFamily="34" charset="0"/>
              <a:buAutoNum type="arabicPeriod"/>
            </a:pPr>
            <a:endParaRPr lang="es-UY" altLang="en-US" sz="2400" b="1"/>
          </a:p>
          <a:p>
            <a:pPr marL="457200" indent="-457200" algn="l">
              <a:buFont typeface="Calibri" panose="020F0502020204030204" pitchFamily="34" charset="0"/>
              <a:buAutoNum type="arabicPeriod"/>
            </a:pPr>
            <a:r>
              <a:rPr lang="es-UY" altLang="en-US" sz="2400" b="1"/>
              <a:t>DISMINUIR LA MORBILIDAD Y MORTALIDAD INFANTIL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blanca">
            <a:extLst>
              <a:ext uri="{FF2B5EF4-FFF2-40B4-BE49-F238E27FC236}">
                <a16:creationId xmlns:a16="http://schemas.microsoft.com/office/drawing/2014/main" id="{37AA3151-4A78-BF4F-89D9-03BCE360A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2"/>
          <a:stretch>
            <a:fillRect/>
          </a:stretch>
        </p:blipFill>
        <p:spPr bwMode="auto">
          <a:xfrm>
            <a:off x="5429250" y="1714500"/>
            <a:ext cx="285115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 Box 3">
            <a:extLst>
              <a:ext uri="{FF2B5EF4-FFF2-40B4-BE49-F238E27FC236}">
                <a16:creationId xmlns:a16="http://schemas.microsoft.com/office/drawing/2014/main" id="{5F21B1BE-1F3E-6141-859A-23CF75720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2636838"/>
            <a:ext cx="244792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7200">
                <a:solidFill>
                  <a:srgbClr val="000000"/>
                </a:solidFill>
                <a:latin typeface="Informal Roman" pitchFamily="66" charset="0"/>
              </a:rPr>
              <a:t>Poder</a:t>
            </a:r>
            <a:endParaRPr lang="es-ES" altLang="en-US" sz="7200" b="1">
              <a:solidFill>
                <a:srgbClr val="000000"/>
              </a:solidFill>
              <a:latin typeface="Informal Roman" pitchFamily="66" charset="0"/>
            </a:endParaRPr>
          </a:p>
        </p:txBody>
      </p:sp>
      <p:pic>
        <p:nvPicPr>
          <p:cNvPr id="24580" name="Picture 5" descr="IMG_0038">
            <a:extLst>
              <a:ext uri="{FF2B5EF4-FFF2-40B4-BE49-F238E27FC236}">
                <a16:creationId xmlns:a16="http://schemas.microsoft.com/office/drawing/2014/main" id="{FC3D1D11-9AE0-754F-BAD6-E11776D79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214563"/>
            <a:ext cx="46799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Título">
            <a:extLst>
              <a:ext uri="{FF2B5EF4-FFF2-40B4-BE49-F238E27FC236}">
                <a16:creationId xmlns:a16="http://schemas.microsoft.com/office/drawing/2014/main" id="{2E3D841E-D14E-C842-9984-E6C52497CD19}"/>
              </a:ext>
            </a:extLst>
          </p:cNvPr>
          <p:cNvSpPr txBox="1">
            <a:spLocks/>
          </p:cNvSpPr>
          <p:nvPr/>
        </p:nvSpPr>
        <p:spPr bwMode="auto">
          <a:xfrm>
            <a:off x="571500" y="21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UY" sz="4400" b="1" dirty="0">
                <a:solidFill>
                  <a:srgbClr val="FFFF00"/>
                </a:solidFill>
                <a:latin typeface="Arial" charset="0"/>
              </a:rPr>
              <a:t>¿ </a:t>
            </a:r>
            <a:r>
              <a:rPr lang="es-UY" sz="4400" b="1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QUE BUSCAMOS?</a:t>
            </a:r>
          </a:p>
          <a:p>
            <a:pPr algn="ctr">
              <a:defRPr/>
            </a:pPr>
            <a:r>
              <a:rPr lang="es-UY" sz="4400" b="1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Lo primero y posible </a:t>
            </a:r>
          </a:p>
        </p:txBody>
      </p:sp>
      <p:pic>
        <p:nvPicPr>
          <p:cNvPr id="24582" name="Ink 8">
            <a:extLst>
              <a:ext uri="{FF2B5EF4-FFF2-40B4-BE49-F238E27FC236}">
                <a16:creationId xmlns:a16="http://schemas.microsoft.com/office/drawing/2014/main" id="{F325CB5E-E3FC-A644-8C8D-B4792D967979}"/>
              </a:ext>
            </a:extLst>
          </p:cNvPr>
          <p:cNvPicPr>
            <a:picLocks noRot="1" noChangeAspect="1" noEditPoints="1"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38" y="3651250"/>
            <a:ext cx="12033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>
            <a:extLst>
              <a:ext uri="{FF2B5EF4-FFF2-40B4-BE49-F238E27FC236}">
                <a16:creationId xmlns:a16="http://schemas.microsoft.com/office/drawing/2014/main" id="{FA1226F2-B941-DE44-A94C-0E878ED9E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563" y="1000125"/>
            <a:ext cx="43053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UY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cs typeface="Arial" pitchFamily="34" charset="0"/>
              </a:rPr>
              <a:t>PRINCIPAL MOTIVO DE INTERRUPCIÓN</a:t>
            </a:r>
          </a:p>
        </p:txBody>
      </p:sp>
      <p:graphicFrame>
        <p:nvGraphicFramePr>
          <p:cNvPr id="15" name="Group 48">
            <a:extLst>
              <a:ext uri="{FF2B5EF4-FFF2-40B4-BE49-F238E27FC236}">
                <a16:creationId xmlns:a16="http://schemas.microsoft.com/office/drawing/2014/main" id="{4BBD9A09-BD3F-A74B-A1FE-7E7835C48F29}"/>
              </a:ext>
            </a:extLst>
          </p:cNvPr>
          <p:cNvGraphicFramePr>
            <a:graphicFrameLocks noGrp="1"/>
          </p:cNvGraphicFramePr>
          <p:nvPr/>
        </p:nvGraphicFramePr>
        <p:xfrm>
          <a:off x="539750" y="2286000"/>
          <a:ext cx="8137525" cy="4238625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6121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3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MOTIVO DE INTERRUPCIÓN</a:t>
                      </a:r>
                      <a:endParaRPr kumimoji="0" lang="es-UY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es-UY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INTERFERENCIA CON PROYECTO DE VIDA</a:t>
                      </a:r>
                      <a:endParaRPr kumimoji="0" lang="es-UY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Y" sz="2800" dirty="0"/>
                        <a:t>39,8</a:t>
                      </a:r>
                      <a:endParaRPr lang="es-UY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PROBLEMAS ECONOMICOS</a:t>
                      </a:r>
                      <a:endParaRPr kumimoji="0" lang="es-UY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Y" sz="2800"/>
                        <a:t>40,7</a:t>
                      </a:r>
                      <a:endParaRPr lang="es-UY" sz="4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SIN PAREJA</a:t>
                      </a:r>
                      <a:endParaRPr kumimoji="0" lang="es-UY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Y" sz="2800"/>
                        <a:t>12,8</a:t>
                      </a:r>
                      <a:endParaRPr lang="es-UY" sz="4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VIOLENCIA SEXUAL</a:t>
                      </a:r>
                      <a:endParaRPr kumimoji="0" lang="es-UY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Y" sz="2800"/>
                        <a:t>1,1</a:t>
                      </a:r>
                      <a:endParaRPr lang="es-UY" sz="4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3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MUCHOS HIJOS</a:t>
                      </a:r>
                      <a:endParaRPr kumimoji="0" lang="es-UY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Y" sz="2800" dirty="0"/>
                        <a:t>8,1</a:t>
                      </a:r>
                      <a:endParaRPr lang="es-UY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3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OTROS</a:t>
                      </a:r>
                      <a:endParaRPr kumimoji="0" lang="es-UY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UY" sz="2800" dirty="0"/>
                        <a:t>10,6</a:t>
                      </a:r>
                      <a:endParaRPr lang="es-UY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Box 6">
            <a:extLst>
              <a:ext uri="{FF2B5EF4-FFF2-40B4-BE49-F238E27FC236}">
                <a16:creationId xmlns:a16="http://schemas.microsoft.com/office/drawing/2014/main" id="{3FE117CC-E570-B944-973F-7D0838464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8" y="333375"/>
            <a:ext cx="8013700" cy="461963"/>
          </a:xfrm>
          <a:prstGeom prst="rect">
            <a:avLst/>
          </a:prstGeom>
          <a:noFill/>
          <a:ln w="9525" algn="ctr">
            <a:solidFill>
              <a:srgbClr val="FFC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UY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ea typeface="+mj-ea"/>
                <a:cs typeface="Arial" pitchFamily="34" charset="0"/>
              </a:rPr>
              <a:t>PRINICIPALES RESULTADOS 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>
            <a:extLst>
              <a:ext uri="{FF2B5EF4-FFF2-40B4-BE49-F238E27FC236}">
                <a16:creationId xmlns:a16="http://schemas.microsoft.com/office/drawing/2014/main" id="{B117C7A5-7882-B847-B7BC-120B88C5D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285750"/>
            <a:ext cx="78581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UY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cs typeface="Arial" pitchFamily="34" charset="0"/>
              </a:rPr>
              <a:t>NIVEL DE RESOLUCIÓN</a:t>
            </a:r>
          </a:p>
        </p:txBody>
      </p:sp>
      <p:graphicFrame>
        <p:nvGraphicFramePr>
          <p:cNvPr id="14" name="13 Tabla">
            <a:extLst>
              <a:ext uri="{FF2B5EF4-FFF2-40B4-BE49-F238E27FC236}">
                <a16:creationId xmlns:a16="http://schemas.microsoft.com/office/drawing/2014/main" id="{3298481C-7CF0-6B41-B665-10AA56D62BA5}"/>
              </a:ext>
            </a:extLst>
          </p:cNvPr>
          <p:cNvGraphicFramePr>
            <a:graphicFrameLocks noGrp="1"/>
          </p:cNvGraphicFramePr>
          <p:nvPr/>
        </p:nvGraphicFramePr>
        <p:xfrm>
          <a:off x="684213" y="1071563"/>
          <a:ext cx="7704137" cy="4994275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5319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4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85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</a:rPr>
                        <a:t>Resolución/decisión de las usuarias luego de la consulta de asesoramiento en el Servicio</a:t>
                      </a:r>
                      <a:r>
                        <a:rPr lang="es-ES" sz="2000" b="1" baseline="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s-ES" sz="2000" b="1" dirty="0" err="1">
                          <a:solidFill>
                            <a:schemeClr val="tx1"/>
                          </a:solidFill>
                        </a:rPr>
                        <a:t>SSyR</a:t>
                      </a:r>
                      <a:endParaRPr lang="es-UY" sz="2000" b="1" dirty="0">
                        <a:solidFill>
                          <a:schemeClr val="tx1"/>
                        </a:solidFill>
                        <a:latin typeface="Lucida Sans Unicode" pitchFamily="34" charset="0"/>
                        <a:ea typeface="Times New Roman"/>
                        <a:cs typeface="Lucida Sans Unicode" pitchFamily="34" charset="0"/>
                      </a:endParaRPr>
                    </a:p>
                  </a:txBody>
                  <a:tcPr marL="44446" marR="4444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4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kern="0" dirty="0">
                          <a:solidFill>
                            <a:schemeClr val="tx1"/>
                          </a:solidFill>
                        </a:rPr>
                        <a:t>Resolución/decisión</a:t>
                      </a:r>
                      <a:endParaRPr lang="es-UY" sz="1800" b="1" kern="0" dirty="0">
                        <a:solidFill>
                          <a:schemeClr val="tx1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44446" marR="4444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</a:rPr>
                        <a:t>Porcentaje</a:t>
                      </a:r>
                    </a:p>
                  </a:txBody>
                  <a:tcPr marL="44446" marR="4444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</a:rPr>
                        <a:t>Interrupción efectuada</a:t>
                      </a:r>
                      <a:endParaRPr lang="es-UY" sz="1800" b="1" dirty="0">
                        <a:solidFill>
                          <a:schemeClr val="tx1"/>
                        </a:solidFill>
                        <a:latin typeface="Lucida Sans Unicode" pitchFamily="34" charset="0"/>
                        <a:ea typeface="Times New Roman"/>
                        <a:cs typeface="Lucida Sans Unicode" pitchFamily="34" charset="0"/>
                      </a:endParaRPr>
                    </a:p>
                  </a:txBody>
                  <a:tcPr marL="44446" marR="4444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</a:rPr>
                        <a:t>53,2 %</a:t>
                      </a:r>
                      <a:endParaRPr lang="es-UY" sz="1800" b="1" dirty="0">
                        <a:solidFill>
                          <a:schemeClr val="tx1"/>
                        </a:solidFill>
                        <a:latin typeface="Lucida Sans Unicode" pitchFamily="34" charset="0"/>
                        <a:ea typeface="Times New Roman"/>
                        <a:cs typeface="Lucida Sans Unicode" pitchFamily="34" charset="0"/>
                      </a:endParaRPr>
                    </a:p>
                  </a:txBody>
                  <a:tcPr marL="44446" marR="4444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1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</a:rPr>
                        <a:t>Interrupción decidida y aún no efectuada</a:t>
                      </a:r>
                      <a:endParaRPr lang="es-UY" sz="1800" b="1" dirty="0">
                        <a:solidFill>
                          <a:schemeClr val="tx1"/>
                        </a:solidFill>
                        <a:latin typeface="Lucida Sans Unicode" pitchFamily="34" charset="0"/>
                        <a:ea typeface="Times New Roman"/>
                        <a:cs typeface="Lucida Sans Unicode" pitchFamily="34" charset="0"/>
                      </a:endParaRPr>
                    </a:p>
                  </a:txBody>
                  <a:tcPr marL="44446" marR="4444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tx1"/>
                          </a:solidFill>
                        </a:rPr>
                        <a:t>2,1 %</a:t>
                      </a:r>
                      <a:endParaRPr lang="es-UY" sz="1800" b="1">
                        <a:solidFill>
                          <a:schemeClr val="tx1"/>
                        </a:solidFill>
                        <a:latin typeface="Lucida Sans Unicode" pitchFamily="34" charset="0"/>
                        <a:ea typeface="Times New Roman"/>
                        <a:cs typeface="Lucida Sans Unicode" pitchFamily="34" charset="0"/>
                      </a:endParaRPr>
                    </a:p>
                  </a:txBody>
                  <a:tcPr marL="44446" marR="4444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2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</a:rPr>
                        <a:t>Continuación del embarazo</a:t>
                      </a:r>
                      <a:endParaRPr lang="es-UY" sz="1800" b="1" dirty="0">
                        <a:solidFill>
                          <a:schemeClr val="tx1"/>
                        </a:solidFill>
                        <a:latin typeface="Lucida Sans Unicode" pitchFamily="34" charset="0"/>
                        <a:ea typeface="Times New Roman"/>
                        <a:cs typeface="Lucida Sans Unicode" pitchFamily="34" charset="0"/>
                      </a:endParaRPr>
                    </a:p>
                  </a:txBody>
                  <a:tcPr marL="44446" marR="4444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</a:rPr>
                        <a:t>21,3 %</a:t>
                      </a:r>
                      <a:endParaRPr lang="es-UY" sz="1800" b="1" dirty="0">
                        <a:solidFill>
                          <a:schemeClr val="tx1"/>
                        </a:solidFill>
                        <a:latin typeface="Lucida Sans Unicode" pitchFamily="34" charset="0"/>
                        <a:ea typeface="Times New Roman"/>
                        <a:cs typeface="Lucida Sans Unicode" pitchFamily="34" charset="0"/>
                      </a:endParaRPr>
                    </a:p>
                  </a:txBody>
                  <a:tcPr marL="44446" marR="4444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6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</a:rPr>
                        <a:t>Aborto espontáneo</a:t>
                      </a:r>
                      <a:endParaRPr lang="es-UY" sz="1800" b="1" dirty="0">
                        <a:solidFill>
                          <a:schemeClr val="tx1"/>
                        </a:solidFill>
                        <a:latin typeface="Lucida Sans Unicode" pitchFamily="34" charset="0"/>
                        <a:ea typeface="Times New Roman"/>
                        <a:cs typeface="Lucida Sans Unicode" pitchFamily="34" charset="0"/>
                      </a:endParaRPr>
                    </a:p>
                  </a:txBody>
                  <a:tcPr marL="44446" marR="4444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</a:rPr>
                        <a:t>4,3 %</a:t>
                      </a:r>
                      <a:endParaRPr lang="es-UY" sz="1800" b="1" dirty="0">
                        <a:solidFill>
                          <a:schemeClr val="tx1"/>
                        </a:solidFill>
                        <a:latin typeface="Lucida Sans Unicode" pitchFamily="34" charset="0"/>
                        <a:ea typeface="Times New Roman"/>
                        <a:cs typeface="Lucida Sans Unicode" pitchFamily="34" charset="0"/>
                      </a:endParaRPr>
                    </a:p>
                  </a:txBody>
                  <a:tcPr marL="44446" marR="4444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92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</a:rPr>
                        <a:t>La usuaria no estaba embarazada</a:t>
                      </a:r>
                      <a:endParaRPr lang="es-UY" sz="1800" b="1" dirty="0">
                        <a:solidFill>
                          <a:schemeClr val="tx1"/>
                        </a:solidFill>
                        <a:latin typeface="Lucida Sans Unicode" pitchFamily="34" charset="0"/>
                        <a:ea typeface="Times New Roman"/>
                        <a:cs typeface="Lucida Sans Unicode" pitchFamily="34" charset="0"/>
                      </a:endParaRPr>
                    </a:p>
                  </a:txBody>
                  <a:tcPr marL="44446" marR="4444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tx1"/>
                          </a:solidFill>
                        </a:rPr>
                        <a:t>5,3 %</a:t>
                      </a:r>
                      <a:endParaRPr lang="es-UY" sz="1800" b="1">
                        <a:solidFill>
                          <a:schemeClr val="tx1"/>
                        </a:solidFill>
                        <a:latin typeface="Lucida Sans Unicode" pitchFamily="34" charset="0"/>
                        <a:ea typeface="Times New Roman"/>
                        <a:cs typeface="Lucida Sans Unicode" pitchFamily="34" charset="0"/>
                      </a:endParaRPr>
                    </a:p>
                  </a:txBody>
                  <a:tcPr marL="44446" marR="4444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50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</a:rPr>
                        <a:t>Resolución desconocida</a:t>
                      </a:r>
                      <a:endParaRPr lang="es-UY" sz="1800" b="1" dirty="0">
                        <a:solidFill>
                          <a:schemeClr val="tx1"/>
                        </a:solidFill>
                        <a:latin typeface="Lucida Sans Unicode" pitchFamily="34" charset="0"/>
                        <a:ea typeface="Times New Roman"/>
                        <a:cs typeface="Lucida Sans Unicode" pitchFamily="34" charset="0"/>
                      </a:endParaRPr>
                    </a:p>
                  </a:txBody>
                  <a:tcPr marL="44446" marR="4444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tx1"/>
                          </a:solidFill>
                        </a:rPr>
                        <a:t>13,8 %</a:t>
                      </a:r>
                      <a:endParaRPr lang="es-UY" sz="1800" b="1">
                        <a:solidFill>
                          <a:schemeClr val="tx1"/>
                        </a:solidFill>
                        <a:latin typeface="Lucida Sans Unicode" pitchFamily="34" charset="0"/>
                        <a:ea typeface="Times New Roman"/>
                        <a:cs typeface="Lucida Sans Unicode" pitchFamily="34" charset="0"/>
                      </a:endParaRPr>
                    </a:p>
                  </a:txBody>
                  <a:tcPr marL="44446" marR="4444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8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s-UY" sz="1800" b="1" dirty="0">
                        <a:solidFill>
                          <a:schemeClr val="tx1"/>
                        </a:solidFill>
                        <a:latin typeface="Lucida Sans Unicode" pitchFamily="34" charset="0"/>
                        <a:ea typeface="Times New Roman"/>
                        <a:cs typeface="Lucida Sans Unicode" pitchFamily="34" charset="0"/>
                      </a:endParaRPr>
                    </a:p>
                  </a:txBody>
                  <a:tcPr marL="44446" marR="4444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</a:rPr>
                        <a:t>100 %</a:t>
                      </a:r>
                      <a:endParaRPr lang="es-UY" sz="1800" b="1" dirty="0">
                        <a:solidFill>
                          <a:schemeClr val="tx1"/>
                        </a:solidFill>
                        <a:latin typeface="Lucida Sans Unicode" pitchFamily="34" charset="0"/>
                        <a:ea typeface="Times New Roman"/>
                        <a:cs typeface="Lucida Sans Unicode" pitchFamily="34" charset="0"/>
                      </a:endParaRPr>
                    </a:p>
                  </a:txBody>
                  <a:tcPr marL="44446" marR="4444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>
            <a:extLst>
              <a:ext uri="{FF2B5EF4-FFF2-40B4-BE49-F238E27FC236}">
                <a16:creationId xmlns:a16="http://schemas.microsoft.com/office/drawing/2014/main" id="{3CD621D2-4C8F-E44D-A397-CBC9E9C8D4F5}"/>
              </a:ext>
            </a:extLst>
          </p:cNvPr>
          <p:cNvGraphicFramePr>
            <a:graphicFrameLocks noGrp="1"/>
          </p:cNvGraphicFramePr>
          <p:nvPr/>
        </p:nvGraphicFramePr>
        <p:xfrm>
          <a:off x="1377950" y="1571625"/>
          <a:ext cx="6146800" cy="4594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6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9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06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UY" sz="24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Molestias leves</a:t>
                      </a:r>
                      <a:endParaRPr kumimoji="0" lang="es-UY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 pitchFamily="18" charset="0"/>
                        <a:cs typeface="Lucida Sans Unicode" pitchFamily="34" charset="0"/>
                      </a:endParaRPr>
                    </a:p>
                  </a:txBody>
                  <a:tcPr marL="91438" marR="91438" marT="45723" marB="4572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2,2%</a:t>
                      </a:r>
                    </a:p>
                  </a:txBody>
                  <a:tcPr marL="91438" marR="91438" marT="45723" marB="4572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479">
                <a:tc>
                  <a:txBody>
                    <a:bodyPr/>
                    <a:lstStyle/>
                    <a:p>
                      <a:pPr algn="ctr"/>
                      <a:r>
                        <a:rPr kumimoji="0" lang="es-UY" sz="2400" u="none" strike="noStrike" cap="none" normalizeH="0" baseline="0" noProof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Complicaciones infecciosas leves</a:t>
                      </a:r>
                      <a:endParaRPr lang="en-US" sz="2400" b="1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8" marR="91438" marT="45723" marB="4572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1,9%</a:t>
                      </a:r>
                    </a:p>
                  </a:txBody>
                  <a:tcPr marL="91438" marR="91438" marT="45723" marB="4572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64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UY" sz="24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Complicaciones hemorrágicas leves</a:t>
                      </a:r>
                      <a:endParaRPr kumimoji="0" lang="es-UY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 pitchFamily="18" charset="0"/>
                        <a:cs typeface="Lucida Sans Unicode" pitchFamily="34" charset="0"/>
                      </a:endParaRPr>
                    </a:p>
                  </a:txBody>
                  <a:tcPr marL="91438" marR="91438" marT="45723" marB="4572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2,2%</a:t>
                      </a:r>
                    </a:p>
                  </a:txBody>
                  <a:tcPr marL="91438" marR="91438" marT="45723" marB="4572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06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UY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SIN COMPLICACIONES</a:t>
                      </a:r>
                      <a:endParaRPr kumimoji="0" lang="es-UY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 pitchFamily="18" charset="0"/>
                        <a:cs typeface="Lucida Sans Unicode" pitchFamily="34" charset="0"/>
                      </a:endParaRPr>
                    </a:p>
                  </a:txBody>
                  <a:tcPr marL="91438" marR="91438" marT="45723" marB="4572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noProof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93,7%</a:t>
                      </a:r>
                    </a:p>
                  </a:txBody>
                  <a:tcPr marL="91438" marR="91438" marT="45723" marB="4572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7 CuadroTexto">
            <a:extLst>
              <a:ext uri="{FF2B5EF4-FFF2-40B4-BE49-F238E27FC236}">
                <a16:creationId xmlns:a16="http://schemas.microsoft.com/office/drawing/2014/main" id="{EF7D393C-EA46-9E44-8B15-615FE6F40DB1}"/>
              </a:ext>
            </a:extLst>
          </p:cNvPr>
          <p:cNvSpPr txBox="1"/>
          <p:nvPr/>
        </p:nvSpPr>
        <p:spPr>
          <a:xfrm>
            <a:off x="1714500" y="285750"/>
            <a:ext cx="5572125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MX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UTILIZARON MISOPROSOTOL: 92,2%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>
            <a:extLst>
              <a:ext uri="{FF2B5EF4-FFF2-40B4-BE49-F238E27FC236}">
                <a16:creationId xmlns:a16="http://schemas.microsoft.com/office/drawing/2014/main" id="{8E65E8B8-6088-5A40-AEFF-D9F77A3A2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428625"/>
            <a:ext cx="8137525" cy="954088"/>
          </a:xfrm>
          <a:prstGeom prst="rect">
            <a:avLst/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Calibri" panose="020F050202020403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Calibri" panose="020F050202020403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Calibri" panose="020F050202020403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UY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CONSEJERÍA EN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UY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ANTICONCEPCION POST-ABORTO</a:t>
            </a:r>
          </a:p>
        </p:txBody>
      </p:sp>
      <p:sp>
        <p:nvSpPr>
          <p:cNvPr id="7" name="6 CuadroTexto">
            <a:extLst>
              <a:ext uri="{FF2B5EF4-FFF2-40B4-BE49-F238E27FC236}">
                <a16:creationId xmlns:a16="http://schemas.microsoft.com/office/drawing/2014/main" id="{A61237DA-1DB0-8947-ADD0-60C368B2D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3714750"/>
            <a:ext cx="8207375" cy="954088"/>
          </a:xfrm>
          <a:prstGeom prst="rect">
            <a:avLst/>
          </a:prstGeom>
          <a:solidFill>
            <a:schemeClr val="tx1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Calibri" panose="020F050202020403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Calibri" panose="020F050202020403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Calibri" panose="020F050202020403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UY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ADOPTAN MÉTODO EL 97,3% DE LAS MUJERES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>
            <a:extLst>
              <a:ext uri="{FF2B5EF4-FFF2-40B4-BE49-F238E27FC236}">
                <a16:creationId xmlns:a16="http://schemas.microsoft.com/office/drawing/2014/main" id="{B6CEFCAE-9F95-2E46-8E0D-38BABF000CB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sp>
        <p:nvSpPr>
          <p:cNvPr id="29699" name="4 CuadroTexto">
            <a:extLst>
              <a:ext uri="{FF2B5EF4-FFF2-40B4-BE49-F238E27FC236}">
                <a16:creationId xmlns:a16="http://schemas.microsoft.com/office/drawing/2014/main" id="{128BF3A3-DBD9-AA4C-87F6-E94D71EEE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75" y="6211888"/>
            <a:ext cx="6786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bg1"/>
                </a:solidFill>
              </a:rPr>
              <a:t>Fuente: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bg1"/>
                </a:solidFill>
              </a:rPr>
              <a:t>2001-2006: Departamento de </a:t>
            </a:r>
            <a:r>
              <a:rPr lang="es-UY" altLang="en-US" sz="1000">
                <a:solidFill>
                  <a:schemeClr val="bg1"/>
                </a:solidFill>
              </a:rPr>
              <a:t>Información Poblacional de la DI.GE.SA. – M.S.P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UY" altLang="en-US" sz="1000">
                <a:solidFill>
                  <a:schemeClr val="bg1"/>
                </a:solidFill>
              </a:rPr>
              <a:t>2007-2009: Comisión Nacional Para El Monitoreo Y Reducción De Las Muertes De Mujeres Por Causa Del Embarazo, Parto, Cesárea, Puerperio Y Aborto</a:t>
            </a:r>
            <a:endParaRPr lang="en-US" altLang="en-US" sz="1000">
              <a:solidFill>
                <a:schemeClr val="bg1"/>
              </a:solidFill>
            </a:endParaRPr>
          </a:p>
        </p:txBody>
      </p:sp>
      <p:sp>
        <p:nvSpPr>
          <p:cNvPr id="29700" name="4 Marcador de contenido">
            <a:extLst>
              <a:ext uri="{FF2B5EF4-FFF2-40B4-BE49-F238E27FC236}">
                <a16:creationId xmlns:a16="http://schemas.microsoft.com/office/drawing/2014/main" id="{E28F8EFF-AF46-A743-8EE0-7F6AADD011FD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s-UY" altLang="en-US"/>
          </a:p>
        </p:txBody>
      </p:sp>
      <p:graphicFrame>
        <p:nvGraphicFramePr>
          <p:cNvPr id="7" name="3 Gráfico">
            <a:extLst>
              <a:ext uri="{FF2B5EF4-FFF2-40B4-BE49-F238E27FC236}">
                <a16:creationId xmlns:a16="http://schemas.microsoft.com/office/drawing/2014/main" id="{F25536EC-5236-4146-9C87-EE00CF394E6A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9143999" cy="6143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>
            <a:extLst>
              <a:ext uri="{FF2B5EF4-FFF2-40B4-BE49-F238E27FC236}">
                <a16:creationId xmlns:a16="http://schemas.microsoft.com/office/drawing/2014/main" id="{F8596A88-9169-6045-94D5-8E196EFE579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0723" name="4 CuadroTexto">
            <a:extLst>
              <a:ext uri="{FF2B5EF4-FFF2-40B4-BE49-F238E27FC236}">
                <a16:creationId xmlns:a16="http://schemas.microsoft.com/office/drawing/2014/main" id="{9CE2BA84-5128-A04F-A615-31C78AEF7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6140450"/>
            <a:ext cx="6786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bg1"/>
                </a:solidFill>
              </a:rPr>
              <a:t>Fuente: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bg1"/>
                </a:solidFill>
              </a:rPr>
              <a:t>2001-2006: Departamento de </a:t>
            </a:r>
            <a:r>
              <a:rPr lang="es-UY" altLang="en-US" sz="1000">
                <a:solidFill>
                  <a:schemeClr val="bg1"/>
                </a:solidFill>
              </a:rPr>
              <a:t>Información Poblacional de la DI.GE.SA. – M.S.P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UY" altLang="en-US" sz="1000">
                <a:solidFill>
                  <a:schemeClr val="bg1"/>
                </a:solidFill>
              </a:rPr>
              <a:t>2007-2009: Comisión Nacional Para El Monitoreo Y Reducción De Las Muertes De Mujeres Por Causa Del Embarazo, Parto, Cesárea, Puerperio Y Aborto</a:t>
            </a:r>
            <a:endParaRPr lang="en-US" altLang="en-US" sz="1000">
              <a:solidFill>
                <a:schemeClr val="bg1"/>
              </a:solidFill>
            </a:endParaRPr>
          </a:p>
        </p:txBody>
      </p:sp>
      <p:graphicFrame>
        <p:nvGraphicFramePr>
          <p:cNvPr id="8" name="2 Gráfico">
            <a:extLst>
              <a:ext uri="{FF2B5EF4-FFF2-40B4-BE49-F238E27FC236}">
                <a16:creationId xmlns:a16="http://schemas.microsoft.com/office/drawing/2014/main" id="{6AD633FA-20C9-6F48-8A9C-87B71038AAAD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9144000" cy="607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25" name="Picture 4">
            <a:extLst>
              <a:ext uri="{FF2B5EF4-FFF2-40B4-BE49-F238E27FC236}">
                <a16:creationId xmlns:a16="http://schemas.microsoft.com/office/drawing/2014/main" id="{38AA6474-6B18-1A49-98CA-CBD8D4450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3" y="142875"/>
            <a:ext cx="508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60FAE4A-1DA6-644A-8971-58AE05EEDB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857250"/>
          </a:xfrm>
        </p:spPr>
        <p:txBody>
          <a:bodyPr/>
          <a:lstStyle/>
          <a:p>
            <a:pPr eaLnBrk="1" hangingPunct="1"/>
            <a:r>
              <a:rPr lang="es-ES" altLang="en-US" sz="40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C5E9F81-FE56-0549-8AAE-3D5C6B8CC1B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s-ES" altLang="en-US" sz="1200"/>
          </a:p>
          <a:p>
            <a:pPr lvl="4" eaLnBrk="1" hangingPunct="1">
              <a:lnSpc>
                <a:spcPct val="80000"/>
              </a:lnSpc>
            </a:pPr>
            <a:endParaRPr lang="es-ES" altLang="en-US" sz="800"/>
          </a:p>
        </p:txBody>
      </p:sp>
      <p:sp>
        <p:nvSpPr>
          <p:cNvPr id="13316" name="Rectangle 8">
            <a:extLst>
              <a:ext uri="{FF2B5EF4-FFF2-40B4-BE49-F238E27FC236}">
                <a16:creationId xmlns:a16="http://schemas.microsoft.com/office/drawing/2014/main" id="{53599C11-D055-254C-BB5E-649006DA019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0" y="857250"/>
            <a:ext cx="9144000" cy="5054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s-ES" altLang="en-US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PORQUE INICIATIVAS SANITARIAS CONTRA EL ABORTO PROVOCADO EN CONDICONES DE RIESGO</a:t>
            </a:r>
          </a:p>
          <a:p>
            <a:pPr marL="933450" lvl="1" indent="-533400" eaLnBrk="1" hangingPunct="1">
              <a:lnSpc>
                <a:spcPct val="90000"/>
              </a:lnSpc>
            </a:pPr>
            <a:endParaRPr lang="es-ES" altLang="en-US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33450" lvl="1" indent="-533400" eaLnBrk="1" hangingPunct="1">
              <a:lnSpc>
                <a:spcPct val="90000"/>
              </a:lnSpc>
            </a:pPr>
            <a:endParaRPr lang="es-ES" altLang="en-US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33450" lvl="1" indent="-533400" eaLnBrk="1" hangingPunct="1">
              <a:lnSpc>
                <a:spcPct val="90000"/>
              </a:lnSpc>
            </a:pPr>
            <a:endParaRPr lang="es-ES" altLang="en-US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33450" lvl="1" indent="-533400" eaLnBrk="1" hangingPunct="1">
              <a:lnSpc>
                <a:spcPct val="90000"/>
              </a:lnSpc>
            </a:pPr>
            <a:endParaRPr lang="es-ES" altLang="en-US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s-ES" altLang="en-US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DESPENALIZACION COMO ESTRATEGIA PARA UNA PRACTICA  SEGURA, ACCESIBLE E INFRECUENTE</a:t>
            </a:r>
          </a:p>
          <a:p>
            <a:pPr marL="933450" lvl="1" indent="-533400" eaLnBrk="1" hangingPunct="1">
              <a:lnSpc>
                <a:spcPct val="90000"/>
              </a:lnSpc>
            </a:pPr>
            <a:endParaRPr lang="es-ES" altLang="en-US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33450" lvl="1" indent="-533400" eaLnBrk="1" hangingPunct="1">
              <a:lnSpc>
                <a:spcPct val="90000"/>
              </a:lnSpc>
            </a:pPr>
            <a:endParaRPr lang="es-ES" altLang="en-US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33450" lvl="1" indent="-533400" eaLnBrk="1" hangingPunct="1">
              <a:lnSpc>
                <a:spcPct val="90000"/>
              </a:lnSpc>
            </a:pPr>
            <a:endParaRPr lang="es-ES" altLang="en-US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s-ES" altLang="en-US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LECCIONES APRENDIDAS Y  PERSPECTIVAS REGION</a:t>
            </a:r>
          </a:p>
          <a:p>
            <a:pPr marL="933450" lvl="1" indent="-533400" eaLnBrk="1" hangingPunct="1">
              <a:lnSpc>
                <a:spcPct val="90000"/>
              </a:lnSpc>
            </a:pPr>
            <a:endParaRPr lang="es-ES" altLang="en-US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s-ES" altLang="en-US" sz="32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>
            <a:extLst>
              <a:ext uri="{FF2B5EF4-FFF2-40B4-BE49-F238E27FC236}">
                <a16:creationId xmlns:a16="http://schemas.microsoft.com/office/drawing/2014/main" id="{61A99A77-259C-2A4C-A688-A2170D578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"/>
            <a:ext cx="9067800" cy="4000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n-US" sz="2000" b="1">
                <a:solidFill>
                  <a:srgbClr val="FFCC00"/>
                </a:solidFill>
              </a:rPr>
              <a:t>RAZON MORTALIDAD MATERNA por 100.000 NV  D.B.S 2012</a:t>
            </a:r>
          </a:p>
        </p:txBody>
      </p:sp>
      <p:graphicFrame>
        <p:nvGraphicFramePr>
          <p:cNvPr id="31747" name="Object 106">
            <a:extLst>
              <a:ext uri="{FF2B5EF4-FFF2-40B4-BE49-F238E27FC236}">
                <a16:creationId xmlns:a16="http://schemas.microsoft.com/office/drawing/2014/main" id="{549F54DC-99B7-834A-B60C-6E1B15565114}"/>
              </a:ext>
            </a:extLst>
          </p:cNvPr>
          <p:cNvGraphicFramePr>
            <a:graphicFrameLocks/>
          </p:cNvGraphicFramePr>
          <p:nvPr/>
        </p:nvGraphicFramePr>
        <p:xfrm>
          <a:off x="177800" y="406400"/>
          <a:ext cx="8788400" cy="646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r:id="rId3" imgW="9156700" imgH="6731000" progId="Excel.Sheet.8">
                  <p:embed/>
                </p:oleObj>
              </mc:Choice>
              <mc:Fallback>
                <p:oleObj r:id="rId3" imgW="9156700" imgH="6731000" progId="Excel.Sheet.8">
                  <p:embed/>
                  <p:pic>
                    <p:nvPicPr>
                      <p:cNvPr id="0" name="Object 10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406400"/>
                        <a:ext cx="8788400" cy="646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2 CuadroTexto">
            <a:extLst>
              <a:ext uri="{FF2B5EF4-FFF2-40B4-BE49-F238E27FC236}">
                <a16:creationId xmlns:a16="http://schemas.microsoft.com/office/drawing/2014/main" id="{D9D56B38-80AA-6045-8444-54328B00A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620713"/>
            <a:ext cx="68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800">
                <a:solidFill>
                  <a:srgbClr val="FF0000"/>
                </a:solidFill>
              </a:rPr>
              <a:t>630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2 Marcador de contenido">
            <a:extLst>
              <a:ext uri="{FF2B5EF4-FFF2-40B4-BE49-F238E27FC236}">
                <a16:creationId xmlns:a16="http://schemas.microsoft.com/office/drawing/2014/main" id="{90807AFA-F42E-1143-9AE4-C7D6CA384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4313"/>
            <a:ext cx="9144000" cy="62865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es-ES_tradnl" altLang="en-US" sz="2400" b="1">
                <a:solidFill>
                  <a:schemeClr val="bg1"/>
                </a:solidFill>
              </a:rPr>
              <a:t>DISMINUYE LA MORBI MORTALIDAD  POR ABORTO INSEGURO (muerte materna sin aumentar maniobras tocúrgicas)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ü"/>
            </a:pPr>
            <a:endParaRPr lang="es-ES_tradnl" altLang="en-US" sz="2400" b="1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es-ES_tradnl" altLang="en-US" sz="2400" b="1">
                <a:solidFill>
                  <a:schemeClr val="bg1"/>
                </a:solidFill>
              </a:rPr>
              <a:t>MAS CONFIANZA DE USUARIAS Y MAS ETICA EN PROFESIONALES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ü"/>
            </a:pPr>
            <a:endParaRPr lang="es-ES_tradnl" altLang="en-US" sz="2400" b="1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es-ES_tradnl" altLang="en-US" sz="2400" b="1">
                <a:solidFill>
                  <a:schemeClr val="bg1"/>
                </a:solidFill>
              </a:rPr>
              <a:t>MISOPROSTOL AUTOADMINISTRADO Y EN EL CONTEXTO DEL SISTEMA SANITARIO ES SEGURO Y EFECTIVO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ü"/>
            </a:pPr>
            <a:endParaRPr lang="es-ES_tradnl" altLang="en-US" sz="2400" b="1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es-ES_tradnl" altLang="en-US" sz="2400" b="1">
                <a:solidFill>
                  <a:schemeClr val="bg1"/>
                </a:solidFill>
              </a:rPr>
              <a:t>DISMINUYE LA NECESIDAD DE NUEVOS ABORTOS YA QUE SE MEJORA USO METODOS ANTICONCEPTIVOS.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ü"/>
            </a:pPr>
            <a:endParaRPr lang="es-ES_tradnl" altLang="en-US" sz="2400" b="1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es-ES_tradnl" altLang="en-US" sz="2400" b="1">
                <a:solidFill>
                  <a:schemeClr val="bg1"/>
                </a:solidFill>
              </a:rPr>
              <a:t>SISTEMA ASISTENCIAL Y LEYES S.S.R. DE VANGUARDIA (AUN CON ILEGALIZACION DEL ABORTO)</a:t>
            </a:r>
            <a:endParaRPr lang="es-ES" altLang="en-US" sz="2400" b="1">
              <a:solidFill>
                <a:schemeClr val="bg1"/>
              </a:solidFill>
            </a:endParaRPr>
          </a:p>
          <a:p>
            <a:endParaRPr lang="es-UY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62FEC564-BC11-DA45-8D88-F2BEC22C082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s-ES" altLang="en-US" sz="2000">
              <a:solidFill>
                <a:schemeClr val="bg1"/>
              </a:solidFill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s-ES" altLang="en-US" sz="2000">
              <a:solidFill>
                <a:schemeClr val="bg1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1539076" name="Rectangle 4">
            <a:extLst>
              <a:ext uri="{FF2B5EF4-FFF2-40B4-BE49-F238E27FC236}">
                <a16:creationId xmlns:a16="http://schemas.microsoft.com/office/drawing/2014/main" id="{5F3972E0-8C03-974C-95CF-A5A2527141A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0" y="1428750"/>
            <a:ext cx="9144000" cy="5214938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AutoNum type="arabicPeriod"/>
              <a:defRPr/>
            </a:pP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favor de la vida.</a:t>
            </a:r>
          </a:p>
          <a:p>
            <a:pPr marL="457200" indent="-457200"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AutoNum type="arabicPeriod"/>
              <a:defRPr/>
            </a:pP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AutoNum type="arabicPeriod"/>
              <a:defRPr/>
            </a:pP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 contra del aborto provocado en condiciones de riesgo</a:t>
            </a:r>
          </a:p>
          <a:p>
            <a:pPr marL="457200" indent="-457200"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AutoNum type="arabicPeriod"/>
              <a:defRPr/>
            </a:pP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AutoNum type="arabicPeriod"/>
              <a:defRPr/>
            </a:pP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estamos a favor del aborto:  disminuir la necesidad.</a:t>
            </a:r>
          </a:p>
          <a:p>
            <a:pPr marL="457200" indent="-457200"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AutoNum type="arabicPeriod"/>
              <a:defRPr/>
            </a:pP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AutoNum type="arabicPeriod"/>
              <a:defRPr/>
            </a:pP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Frente al dilema del inicio de la vida: respeto y tolerancia</a:t>
            </a:r>
            <a:endParaRPr lang="es-E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AutoNum type="arabicPeriod"/>
              <a:defRPr/>
            </a:pP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AutoNum type="arabicPeriod" startAt="5"/>
              <a:defRPr/>
            </a:pP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mujer, como ser humano consiente es la mas capaz de tomar  las mejores resoluciones sobre su vida y su salud</a:t>
            </a:r>
          </a:p>
          <a:p>
            <a:pPr marL="457200" indent="-457200"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AutoNum type="arabicPeriod" startAt="5"/>
              <a:defRPr/>
            </a:pP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AutoNum type="arabicPeriod" startAt="5"/>
              <a:defRPr/>
            </a:pP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Responsabilidad </a:t>
            </a:r>
          </a:p>
          <a:p>
            <a:pPr marL="857250" lvl="1" indent="-457200" eaLnBrk="1" hangingPunct="1">
              <a:lnSpc>
                <a:spcPct val="80000"/>
              </a:lnSpc>
              <a:buClr>
                <a:srgbClr val="FFFF00"/>
              </a:buClr>
              <a:defRPr/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 Equipo salud:  ayudar a decidir conscientemente</a:t>
            </a:r>
          </a:p>
          <a:p>
            <a:pPr marL="857250" lvl="1" indent="-457200" eaLnBrk="1" hangingPunct="1">
              <a:lnSpc>
                <a:spcPct val="80000"/>
              </a:lnSpc>
              <a:buClr>
                <a:srgbClr val="FFFF00"/>
              </a:buClr>
              <a:defRPr/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 Estado: asegurar esa posibilidad </a:t>
            </a:r>
          </a:p>
          <a:p>
            <a:pPr marL="457200" indent="-457200"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AutoNum type="arabicPeriod" startAt="5"/>
              <a:defRPr/>
            </a:pP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eaLnBrk="1" hangingPunct="1">
              <a:lnSpc>
                <a:spcPct val="80000"/>
              </a:lnSpc>
              <a:buClr>
                <a:srgbClr val="FFFF00"/>
              </a:buClr>
              <a:defRPr/>
            </a:pPr>
            <a:endParaRPr lang="es-ES" sz="2000" dirty="0"/>
          </a:p>
        </p:txBody>
      </p:sp>
      <p:sp>
        <p:nvSpPr>
          <p:cNvPr id="1539077" name="Text Box 5">
            <a:extLst>
              <a:ext uri="{FF2B5EF4-FFF2-40B4-BE49-F238E27FC236}">
                <a16:creationId xmlns:a16="http://schemas.microsoft.com/office/drawing/2014/main" id="{9BE3C1D5-266F-CC4D-8FAC-029EA001F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2781300"/>
            <a:ext cx="87137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UY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3797" name="Text Box 7">
            <a:extLst>
              <a:ext uri="{FF2B5EF4-FFF2-40B4-BE49-F238E27FC236}">
                <a16:creationId xmlns:a16="http://schemas.microsoft.com/office/drawing/2014/main" id="{718BBBF6-9F08-C54D-9D6C-56645426C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14313"/>
            <a:ext cx="814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b="1">
                <a:solidFill>
                  <a:srgbClr val="FFFF00"/>
                </a:solidFill>
              </a:rPr>
              <a:t>BASES DEL MODELO DE IS</a:t>
            </a:r>
          </a:p>
        </p:txBody>
      </p:sp>
      <p:pic>
        <p:nvPicPr>
          <p:cNvPr id="33798" name="Picture 4">
            <a:extLst>
              <a:ext uri="{FF2B5EF4-FFF2-40B4-BE49-F238E27FC236}">
                <a16:creationId xmlns:a16="http://schemas.microsoft.com/office/drawing/2014/main" id="{AF27BF46-0AD7-D04D-B622-97C1E4B8E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3" y="142875"/>
            <a:ext cx="508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07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AA8EB213-7141-304A-8AEE-15AD5C31A3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857250"/>
          </a:xfrm>
        </p:spPr>
        <p:txBody>
          <a:bodyPr/>
          <a:lstStyle/>
          <a:p>
            <a:pPr eaLnBrk="1" hangingPunct="1"/>
            <a:r>
              <a:rPr lang="es-ES" altLang="en-US" sz="40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INDICE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5B1A3DEF-9177-D94F-BBCE-235AB23A71B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s-ES" altLang="en-US" sz="1200"/>
          </a:p>
          <a:p>
            <a:pPr lvl="4" eaLnBrk="1" hangingPunct="1">
              <a:lnSpc>
                <a:spcPct val="80000"/>
              </a:lnSpc>
            </a:pPr>
            <a:endParaRPr lang="es-ES" altLang="en-US" sz="800"/>
          </a:p>
        </p:txBody>
      </p:sp>
      <p:sp>
        <p:nvSpPr>
          <p:cNvPr id="34820" name="Rectangle 8">
            <a:extLst>
              <a:ext uri="{FF2B5EF4-FFF2-40B4-BE49-F238E27FC236}">
                <a16:creationId xmlns:a16="http://schemas.microsoft.com/office/drawing/2014/main" id="{CAA1E4BB-66F2-7149-9BCB-169017FD444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0" y="857250"/>
            <a:ext cx="9144000" cy="5054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s-ES" altLang="en-US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PORQUE INICIATIVAS SANITARIAS CONTRA EL ABORTO PROVOCADO EN CONDICONES DE RIESGO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s-ES" altLang="en-US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fundamentos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s-ES" altLang="en-US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estrategia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s-ES" altLang="en-US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resultados</a:t>
            </a:r>
          </a:p>
          <a:p>
            <a:pPr marL="933450" lvl="1" indent="-533400" eaLnBrk="1" hangingPunct="1">
              <a:lnSpc>
                <a:spcPct val="90000"/>
              </a:lnSpc>
            </a:pPr>
            <a:endParaRPr lang="es-ES" altLang="en-US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s-ES" altLang="en-US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DESPENALIZACION COMO ESTRATEGIA PARA UNA PRACTICA  SEGURA, ACCESIBLE E INFRECUENTE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s-ES" altLang="en-US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Objetivos  de los cambios jurídicos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s-ES" altLang="en-US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rol de los equipos de salud y el compromiso de conciencia</a:t>
            </a:r>
          </a:p>
          <a:p>
            <a:pPr marL="933450" lvl="1" indent="-533400" eaLnBrk="1" hangingPunct="1">
              <a:lnSpc>
                <a:spcPct val="90000"/>
              </a:lnSpc>
            </a:pPr>
            <a:endParaRPr lang="es-ES" altLang="en-US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s-ES" altLang="en-US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LECCIONES APRENDIDAS Y  PERSPECTIVAS REGION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s-ES" altLang="en-US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derecho a la atención en salud: la clave para avanzar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s-ES" altLang="en-US" sz="32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5 Título">
            <a:extLst>
              <a:ext uri="{FF2B5EF4-FFF2-40B4-BE49-F238E27FC236}">
                <a16:creationId xmlns:a16="http://schemas.microsoft.com/office/drawing/2014/main" id="{15FDBC4A-EF38-0648-B1C1-0B8CB0CEE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s-UY" altLang="en-US" sz="4000" b="1">
                <a:solidFill>
                  <a:srgbClr val="FFFF00"/>
                </a:solidFill>
              </a:rPr>
              <a:t>La despenalización del aborto</a:t>
            </a:r>
            <a:br>
              <a:rPr lang="es-UY" altLang="en-US" sz="4000" b="1">
                <a:solidFill>
                  <a:srgbClr val="FFFF00"/>
                </a:solidFill>
              </a:rPr>
            </a:br>
            <a:r>
              <a:rPr lang="es-UY" altLang="en-US" sz="4000" b="1">
                <a:solidFill>
                  <a:srgbClr val="FFFF00"/>
                </a:solidFill>
              </a:rPr>
              <a:t> Objetivos</a:t>
            </a:r>
          </a:p>
        </p:txBody>
      </p:sp>
      <p:sp>
        <p:nvSpPr>
          <p:cNvPr id="35843" name="8 Subtítulo">
            <a:extLst>
              <a:ext uri="{FF2B5EF4-FFF2-40B4-BE49-F238E27FC236}">
                <a16:creationId xmlns:a16="http://schemas.microsoft.com/office/drawing/2014/main" id="{E505FD8F-0DA1-514E-B6B4-53A69F869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75" y="1714500"/>
            <a:ext cx="8501063" cy="3500438"/>
          </a:xfrm>
        </p:spPr>
        <p:txBody>
          <a:bodyPr/>
          <a:lstStyle/>
          <a:p>
            <a:pPr marL="457200" indent="-457200" algn="l">
              <a:buFont typeface="Calibri" panose="020F0502020204030204" pitchFamily="34" charset="0"/>
              <a:buAutoNum type="arabicPeriod"/>
            </a:pPr>
            <a:r>
              <a:rPr lang="es-UY" altLang="en-US" sz="2400" b="1">
                <a:solidFill>
                  <a:schemeClr val="bg1"/>
                </a:solidFill>
              </a:rPr>
              <a:t>DISMINUIR EL RIESGO Y DANO DEL ABORTO EN SITUACION DE ILEGALIDAD</a:t>
            </a:r>
          </a:p>
          <a:p>
            <a:pPr marL="457200" indent="-457200" algn="l">
              <a:buFont typeface="Calibri" panose="020F0502020204030204" pitchFamily="34" charset="0"/>
              <a:buAutoNum type="arabicPeriod"/>
            </a:pPr>
            <a:endParaRPr lang="es-UY" altLang="en-US" sz="2400" b="1">
              <a:solidFill>
                <a:schemeClr val="bg1"/>
              </a:solidFill>
            </a:endParaRPr>
          </a:p>
          <a:p>
            <a:pPr marL="457200" indent="-457200" algn="l">
              <a:buFont typeface="Calibri" panose="020F0502020204030204" pitchFamily="34" charset="0"/>
              <a:buAutoNum type="arabicPeriod"/>
            </a:pPr>
            <a:r>
              <a:rPr lang="es-UY" altLang="en-US" sz="2400" b="1">
                <a:solidFill>
                  <a:schemeClr val="bg1"/>
                </a:solidFill>
              </a:rPr>
              <a:t>DISMINUIR LA NECESIDAD DE QUE LAS MUJERES RECURRAN AL ABORTO: DISMINUIR EL NUMERO DE ABORTOS</a:t>
            </a:r>
          </a:p>
          <a:p>
            <a:pPr marL="457200" indent="-457200" algn="l">
              <a:buFont typeface="Calibri" panose="020F0502020204030204" pitchFamily="34" charset="0"/>
              <a:buAutoNum type="arabicPeriod"/>
            </a:pPr>
            <a:endParaRPr lang="es-UY" altLang="en-US" sz="2400" b="1">
              <a:solidFill>
                <a:schemeClr val="bg1"/>
              </a:solidFill>
            </a:endParaRPr>
          </a:p>
          <a:p>
            <a:pPr marL="457200" indent="-457200" algn="l">
              <a:buFont typeface="Calibri" panose="020F0502020204030204" pitchFamily="34" charset="0"/>
              <a:buAutoNum type="arabicPeriod"/>
            </a:pPr>
            <a:r>
              <a:rPr lang="es-UY" altLang="en-US" sz="2400" b="1">
                <a:solidFill>
                  <a:schemeClr val="bg1"/>
                </a:solidFill>
              </a:rPr>
              <a:t>DISMINUIR LA MORBILIDAD Y MORTALIDAD INFANTIL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5 Título">
            <a:extLst>
              <a:ext uri="{FF2B5EF4-FFF2-40B4-BE49-F238E27FC236}">
                <a16:creationId xmlns:a16="http://schemas.microsoft.com/office/drawing/2014/main" id="{84AE07D7-4147-CF4C-AB19-4A9972F69B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57250"/>
          </a:xfrm>
        </p:spPr>
        <p:txBody>
          <a:bodyPr/>
          <a:lstStyle/>
          <a:p>
            <a:r>
              <a:rPr lang="es-UY" altLang="en-US" sz="3200" b="1">
                <a:solidFill>
                  <a:srgbClr val="FFFF00"/>
                </a:solidFill>
              </a:rPr>
              <a:t>Disminuir la práctica del aborto voluntario</a:t>
            </a:r>
          </a:p>
        </p:txBody>
      </p:sp>
      <p:graphicFrame>
        <p:nvGraphicFramePr>
          <p:cNvPr id="4" name="3 Diagrama">
            <a:extLst>
              <a:ext uri="{FF2B5EF4-FFF2-40B4-BE49-F238E27FC236}">
                <a16:creationId xmlns:a16="http://schemas.microsoft.com/office/drawing/2014/main" id="{C7CEF6EE-F646-904D-A818-2C1CD2EED6B4}"/>
              </a:ext>
            </a:extLst>
          </p:cNvPr>
          <p:cNvGraphicFramePr/>
          <p:nvPr/>
        </p:nvGraphicFramePr>
        <p:xfrm>
          <a:off x="285720" y="857232"/>
          <a:ext cx="8286808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Título">
            <a:extLst>
              <a:ext uri="{FF2B5EF4-FFF2-40B4-BE49-F238E27FC236}">
                <a16:creationId xmlns:a16="http://schemas.microsoft.com/office/drawing/2014/main" id="{67FB1883-E3E5-574F-A33F-A3A092C76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7891" name="Picture 2">
            <a:extLst>
              <a:ext uri="{FF2B5EF4-FFF2-40B4-BE49-F238E27FC236}">
                <a16:creationId xmlns:a16="http://schemas.microsoft.com/office/drawing/2014/main" id="{C0FC7577-83FA-9D46-BED1-9635502A6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4" t="27333" r="25000" b="10001"/>
          <a:stretch>
            <a:fillRect/>
          </a:stretch>
        </p:blipFill>
        <p:spPr bwMode="auto">
          <a:xfrm>
            <a:off x="33338" y="25400"/>
            <a:ext cx="9110662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5">
            <a:extLst>
              <a:ext uri="{FF2B5EF4-FFF2-40B4-BE49-F238E27FC236}">
                <a16:creationId xmlns:a16="http://schemas.microsoft.com/office/drawing/2014/main" id="{A469651B-BF47-9C47-81CE-46244011A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9" t="14999" r="6250" b="65385"/>
          <a:stretch>
            <a:fillRect/>
          </a:stretch>
        </p:blipFill>
        <p:spPr bwMode="auto">
          <a:xfrm>
            <a:off x="4487863" y="301625"/>
            <a:ext cx="44275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Cover">
            <a:extLst>
              <a:ext uri="{FF2B5EF4-FFF2-40B4-BE49-F238E27FC236}">
                <a16:creationId xmlns:a16="http://schemas.microsoft.com/office/drawing/2014/main" id="{D92C4B05-9DC9-A644-8CBB-D1C78F452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571625"/>
            <a:ext cx="3286125" cy="5024438"/>
          </a:xfrm>
          <a:prstGeom prst="rect">
            <a:avLst/>
          </a:prstGeom>
          <a:noFill/>
          <a:ln w="635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5" name="9 Título">
            <a:extLst>
              <a:ext uri="{FF2B5EF4-FFF2-40B4-BE49-F238E27FC236}">
                <a16:creationId xmlns:a16="http://schemas.microsoft.com/office/drawing/2014/main" id="{B582EE8C-2595-5C41-B209-D5E072272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ct val="150000"/>
              </a:spcAft>
            </a:pPr>
            <a:r>
              <a:rPr lang="en-US" altLang="en-US" sz="1800" b="1">
                <a:solidFill>
                  <a:schemeClr val="bg1"/>
                </a:solidFill>
                <a:sym typeface="Arial" panose="020B0604020202020204" pitchFamily="34" charset="0"/>
              </a:rPr>
              <a:t>Decreasing the need for abortion: challenges and constraints</a:t>
            </a:r>
            <a:br>
              <a:rPr lang="en-US" altLang="en-US" sz="1800" b="1">
                <a:solidFill>
                  <a:schemeClr val="bg1"/>
                </a:solidFill>
                <a:sym typeface="Arial" panose="020B0604020202020204" pitchFamily="34" charset="0"/>
              </a:rPr>
            </a:br>
            <a:r>
              <a:rPr lang="en-US" altLang="en-US" sz="1800">
                <a:solidFill>
                  <a:schemeClr val="bg1"/>
                </a:solidFill>
              </a:rPr>
              <a:t>G. Benagiano and A. Pera</a:t>
            </a:r>
            <a:br>
              <a:rPr lang="en-US" altLang="en-US" sz="1800">
                <a:solidFill>
                  <a:schemeClr val="bg1"/>
                </a:solidFill>
              </a:rPr>
            </a:br>
            <a:r>
              <a:rPr lang="en-US" altLang="en-US" sz="1800">
                <a:solidFill>
                  <a:schemeClr val="bg1"/>
                </a:solidFill>
              </a:rPr>
              <a:t>International Journal of Gynecology &amp; Obstetrics (July 2000)</a:t>
            </a:r>
            <a:br>
              <a:rPr lang="en-US" altLang="en-US" sz="1800">
                <a:solidFill>
                  <a:schemeClr val="bg1"/>
                </a:solidFill>
              </a:rPr>
            </a:br>
            <a:r>
              <a:rPr lang="en-US" altLang="en-US" sz="1800">
                <a:solidFill>
                  <a:srgbClr val="FFFF00"/>
                </a:solidFill>
              </a:rPr>
              <a:t>ITALIA                                                                   FRANCIA                                                                  </a:t>
            </a:r>
            <a:br>
              <a:rPr lang="en-US" altLang="en-US" sz="1200">
                <a:solidFill>
                  <a:srgbClr val="FFFF00"/>
                </a:solidFill>
              </a:rPr>
            </a:br>
            <a:endParaRPr lang="en-US" altLang="en-US" sz="1200">
              <a:solidFill>
                <a:srgbClr val="FFFF00"/>
              </a:solidFill>
            </a:endParaRPr>
          </a:p>
        </p:txBody>
      </p:sp>
      <p:pic>
        <p:nvPicPr>
          <p:cNvPr id="38916" name="Picture 4" descr="Cover">
            <a:extLst>
              <a:ext uri="{FF2B5EF4-FFF2-40B4-BE49-F238E27FC236}">
                <a16:creationId xmlns:a16="http://schemas.microsoft.com/office/drawing/2014/main" id="{AD5D47A8-EF09-EC44-B48E-82EE237EF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643063"/>
            <a:ext cx="3071813" cy="4940300"/>
          </a:xfrm>
          <a:prstGeom prst="rect">
            <a:avLst/>
          </a:prstGeom>
          <a:noFill/>
          <a:ln w="635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3 Título">
            <a:extLst>
              <a:ext uri="{FF2B5EF4-FFF2-40B4-BE49-F238E27FC236}">
                <a16:creationId xmlns:a16="http://schemas.microsoft.com/office/drawing/2014/main" id="{3C16C0A9-C90D-504E-AAAE-C08032DF8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altLang="en-US" sz="2800">
                <a:solidFill>
                  <a:srgbClr val="FFFF00"/>
                </a:solidFill>
              </a:rPr>
              <a:t>DISMINUIR LA MORTALIDAD INFANTIL</a:t>
            </a:r>
            <a:endParaRPr lang="en-US" altLang="en-US" sz="2800">
              <a:solidFill>
                <a:srgbClr val="FFFF00"/>
              </a:solidFill>
            </a:endParaRPr>
          </a:p>
        </p:txBody>
      </p:sp>
      <p:pic>
        <p:nvPicPr>
          <p:cNvPr id="39939" name="Picture 3">
            <a:extLst>
              <a:ext uri="{FF2B5EF4-FFF2-40B4-BE49-F238E27FC236}">
                <a16:creationId xmlns:a16="http://schemas.microsoft.com/office/drawing/2014/main" id="{F1C0305A-F931-944C-BBA9-B6739AEE56CA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4438"/>
            <a:ext cx="5786438" cy="3698875"/>
          </a:xfrm>
          <a:noFill/>
        </p:spPr>
      </p:pic>
      <p:pic>
        <p:nvPicPr>
          <p:cNvPr id="39940" name="Picture 5">
            <a:extLst>
              <a:ext uri="{FF2B5EF4-FFF2-40B4-BE49-F238E27FC236}">
                <a16:creationId xmlns:a16="http://schemas.microsoft.com/office/drawing/2014/main" id="{346E9C32-68CE-F946-8BDD-486ED8C83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6" t="15479" r="25781" b="11166"/>
          <a:stretch>
            <a:fillRect/>
          </a:stretch>
        </p:blipFill>
        <p:spPr bwMode="auto">
          <a:xfrm>
            <a:off x="6143625" y="3005138"/>
            <a:ext cx="266065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>
            <a:extLst>
              <a:ext uri="{FF2B5EF4-FFF2-40B4-BE49-F238E27FC236}">
                <a16:creationId xmlns:a16="http://schemas.microsoft.com/office/drawing/2014/main" id="{CF9D3F1F-7DCF-AC46-89EE-BD22B07A12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s-ES" altLang="en-US" sz="600"/>
          </a:p>
          <a:p>
            <a:pPr eaLnBrk="1" hangingPunct="1">
              <a:lnSpc>
                <a:spcPct val="80000"/>
              </a:lnSpc>
            </a:pPr>
            <a:endParaRPr lang="es-ES" altLang="en-US" sz="600"/>
          </a:p>
        </p:txBody>
      </p:sp>
      <p:sp>
        <p:nvSpPr>
          <p:cNvPr id="40963" name="Rectangle 4">
            <a:extLst>
              <a:ext uri="{FF2B5EF4-FFF2-40B4-BE49-F238E27FC236}">
                <a16:creationId xmlns:a16="http://schemas.microsoft.com/office/drawing/2014/main" id="{647DCC91-A339-BE41-8B1E-E5E7B30E39D2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57338"/>
            <a:ext cx="9144000" cy="5300662"/>
          </a:xfrm>
        </p:spPr>
        <p:txBody>
          <a:bodyPr/>
          <a:lstStyle/>
          <a:p>
            <a:pPr marL="533400" indent="-533400" algn="ctr" eaLnBrk="1" hangingPunct="1">
              <a:buFontTx/>
              <a:buNone/>
            </a:pPr>
            <a:r>
              <a:rPr lang="es-ES" altLang="en-US" sz="3600" b="1">
                <a:solidFill>
                  <a:srgbClr val="FFFF00"/>
                </a:solidFill>
              </a:rPr>
              <a:t>ABORTO NO ES UN TEMA MAS</a:t>
            </a:r>
          </a:p>
          <a:p>
            <a:pPr marL="533400" indent="-533400" eaLnBrk="1" hangingPunct="1">
              <a:buFontTx/>
              <a:buNone/>
            </a:pPr>
            <a:endParaRPr lang="es-ES" altLang="en-US" b="1">
              <a:solidFill>
                <a:srgbClr val="FFFF00"/>
              </a:solidFill>
            </a:endParaRPr>
          </a:p>
          <a:p>
            <a:pPr marL="533400" indent="-533400" eaLnBrk="1" hangingPunct="1">
              <a:buFontTx/>
              <a:buChar char="-"/>
            </a:pPr>
            <a:r>
              <a:rPr lang="es-ES" altLang="en-US" sz="2400" b="1">
                <a:solidFill>
                  <a:schemeClr val="bg1"/>
                </a:solidFill>
              </a:rPr>
              <a:t>Status moral de la vida embrio – fetal</a:t>
            </a:r>
          </a:p>
          <a:p>
            <a:pPr marL="533400" indent="-533400" eaLnBrk="1" hangingPunct="1">
              <a:buFontTx/>
              <a:buChar char="-"/>
            </a:pPr>
            <a:r>
              <a:rPr lang="es-ES" altLang="en-US" sz="2400" b="1">
                <a:solidFill>
                  <a:schemeClr val="bg1"/>
                </a:solidFill>
              </a:rPr>
              <a:t>Conflicto de derechos mujer embarazada – embrión feto</a:t>
            </a:r>
          </a:p>
          <a:p>
            <a:pPr marL="533400" indent="-533400" eaLnBrk="1" hangingPunct="1">
              <a:buFontTx/>
              <a:buNone/>
            </a:pPr>
            <a:endParaRPr lang="es-ES" altLang="en-US" b="1">
              <a:solidFill>
                <a:srgbClr val="FFFF00"/>
              </a:solidFill>
            </a:endParaRPr>
          </a:p>
          <a:p>
            <a:pPr marL="533400" indent="-533400" algn="ctr" eaLnBrk="1" hangingPunct="1">
              <a:buFontTx/>
              <a:buNone/>
            </a:pPr>
            <a:endParaRPr lang="es-ES" altLang="en-US" sz="2800" b="1">
              <a:solidFill>
                <a:schemeClr val="bg1"/>
              </a:solidFill>
            </a:endParaRPr>
          </a:p>
          <a:p>
            <a:pPr marL="533400" indent="-533400" algn="ctr" eaLnBrk="1" hangingPunct="1">
              <a:buFontTx/>
              <a:buNone/>
            </a:pPr>
            <a:endParaRPr lang="es-ES" altLang="en-US" sz="2800" b="1">
              <a:solidFill>
                <a:schemeClr val="bg1"/>
              </a:solidFill>
            </a:endParaRPr>
          </a:p>
          <a:p>
            <a:pPr marL="533400" indent="-533400" eaLnBrk="1" hangingPunct="1">
              <a:buFontTx/>
              <a:buNone/>
            </a:pPr>
            <a:endParaRPr lang="es-ES" altLang="en-US" sz="2800" b="1">
              <a:solidFill>
                <a:schemeClr val="bg1"/>
              </a:solidFill>
            </a:endParaRPr>
          </a:p>
          <a:p>
            <a:pPr marL="533400" indent="-533400" eaLnBrk="1" hangingPunct="1">
              <a:buFontTx/>
              <a:buChar char="-"/>
            </a:pPr>
            <a:endParaRPr lang="es-ES" altLang="en-US" sz="2800" b="1">
              <a:solidFill>
                <a:schemeClr val="bg1"/>
              </a:solidFill>
            </a:endParaRPr>
          </a:p>
          <a:p>
            <a:pPr marL="533400" indent="-533400" eaLnBrk="1" hangingPunct="1">
              <a:buFontTx/>
              <a:buNone/>
            </a:pPr>
            <a:endParaRPr lang="es-ES" altLang="en-US" sz="3600" b="1">
              <a:solidFill>
                <a:schemeClr val="bg1"/>
              </a:solidFill>
            </a:endParaRPr>
          </a:p>
          <a:p>
            <a:pPr marL="533400" indent="-533400" eaLnBrk="1" hangingPunct="1">
              <a:buFontTx/>
              <a:buNone/>
            </a:pPr>
            <a:endParaRPr lang="es-ES" altLang="en-US" sz="36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87AFB58-991F-9B45-AFAB-54969C9C74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857250"/>
          </a:xfrm>
        </p:spPr>
        <p:txBody>
          <a:bodyPr/>
          <a:lstStyle/>
          <a:p>
            <a:pPr eaLnBrk="1" hangingPunct="1"/>
            <a:r>
              <a:rPr lang="es-ES" altLang="en-US" sz="40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74E3655-F5EC-E948-A09D-A8347775017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s-ES" altLang="en-US" sz="1200"/>
          </a:p>
          <a:p>
            <a:pPr lvl="4" eaLnBrk="1" hangingPunct="1">
              <a:lnSpc>
                <a:spcPct val="80000"/>
              </a:lnSpc>
            </a:pPr>
            <a:endParaRPr lang="es-ES" altLang="en-US" sz="800"/>
          </a:p>
        </p:txBody>
      </p:sp>
      <p:sp>
        <p:nvSpPr>
          <p:cNvPr id="14340" name="Rectangle 8">
            <a:extLst>
              <a:ext uri="{FF2B5EF4-FFF2-40B4-BE49-F238E27FC236}">
                <a16:creationId xmlns:a16="http://schemas.microsoft.com/office/drawing/2014/main" id="{583655AA-DE77-3B48-989A-19A90349E27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0" y="857250"/>
            <a:ext cx="9144000" cy="5054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s-ES" altLang="en-US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PORQUE INICIATIVAS SANITARIAS CONTRA EL ABORTO PROVOCADO EN CONDICONES DE RIESGO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s-ES" altLang="en-US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fundamentos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s-ES" altLang="en-US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estrategia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s-ES" altLang="en-US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resultados</a:t>
            </a:r>
          </a:p>
          <a:p>
            <a:pPr marL="933450" lvl="1" indent="-533400" eaLnBrk="1" hangingPunct="1">
              <a:lnSpc>
                <a:spcPct val="90000"/>
              </a:lnSpc>
            </a:pPr>
            <a:endParaRPr lang="es-ES" altLang="en-US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s-ES" altLang="en-US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DESPENALIZACION COMO ESTRATEGIA PARA UNA PRACTICA  SEGURA, ACCESIBLE E INFRECUENTE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s-ES" altLang="en-US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Objetivos  de los cambios jurídicos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s-ES" altLang="en-US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rol de los equipos de salud y el compromiso de conciencia</a:t>
            </a:r>
          </a:p>
          <a:p>
            <a:pPr marL="933450" lvl="1" indent="-533400" eaLnBrk="1" hangingPunct="1">
              <a:lnSpc>
                <a:spcPct val="90000"/>
              </a:lnSpc>
            </a:pPr>
            <a:endParaRPr lang="es-ES" altLang="en-US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s-ES" altLang="en-US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LECCIONES APRENDIDAS Y  PERSPECTIVAS REGION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s-ES" altLang="en-US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derecho a la atención en salud: la clave para avanzar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s-ES" altLang="en-US" sz="32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DD690187-EEEB-F242-BAD0-D670956C9E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s-ES" altLang="en-US" sz="600"/>
          </a:p>
          <a:p>
            <a:pPr eaLnBrk="1" hangingPunct="1">
              <a:lnSpc>
                <a:spcPct val="80000"/>
              </a:lnSpc>
            </a:pPr>
            <a:endParaRPr lang="es-ES" altLang="en-US" sz="600"/>
          </a:p>
        </p:txBody>
      </p:sp>
      <p:sp>
        <p:nvSpPr>
          <p:cNvPr id="68612" name="Rectangle 4">
            <a:extLst>
              <a:ext uri="{FF2B5EF4-FFF2-40B4-BE49-F238E27FC236}">
                <a16:creationId xmlns:a16="http://schemas.microsoft.com/office/drawing/2014/main" id="{D963F0E6-DFB1-6A49-98F5-1D4F088C1EA0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500813"/>
          </a:xfrm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s-ES" sz="2800" b="1" dirty="0">
                <a:solidFill>
                  <a:srgbClr val="FFFF00"/>
                </a:solidFill>
              </a:rPr>
              <a:t>ROL EQUIPO PROFESIONAL</a:t>
            </a:r>
          </a:p>
          <a:p>
            <a:pPr marL="533400" indent="-53340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s-ES" sz="2800" b="1" dirty="0">
                <a:solidFill>
                  <a:srgbClr val="FFFF00"/>
                </a:solidFill>
              </a:rPr>
              <a:t> </a:t>
            </a:r>
            <a:endParaRPr lang="es-ES" sz="2400" b="1" dirty="0">
              <a:solidFill>
                <a:srgbClr val="FFFF00"/>
              </a:solidFill>
            </a:endParaRPr>
          </a:p>
          <a:p>
            <a:pPr marL="533400" indent="-53340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s-ES" sz="2800" b="1" dirty="0">
                <a:solidFill>
                  <a:srgbClr val="FFFF00"/>
                </a:solidFill>
              </a:rPr>
              <a:t>Aborto con Medicamentos </a:t>
            </a:r>
            <a:r>
              <a:rPr lang="es-ES" sz="2800" b="1" dirty="0" err="1">
                <a:solidFill>
                  <a:srgbClr val="FFFF00"/>
                </a:solidFill>
              </a:rPr>
              <a:t>Misoprostol</a:t>
            </a:r>
            <a:r>
              <a:rPr lang="es-ES" sz="2800" b="1" dirty="0">
                <a:solidFill>
                  <a:srgbClr val="FFFF00"/>
                </a:solidFill>
              </a:rPr>
              <a:t> – </a:t>
            </a:r>
            <a:r>
              <a:rPr lang="es-ES" sz="2800" b="1" dirty="0" err="1">
                <a:solidFill>
                  <a:srgbClr val="FFFF00"/>
                </a:solidFill>
              </a:rPr>
              <a:t>Mifepristona</a:t>
            </a:r>
            <a:endParaRPr lang="es-ES" sz="2800" b="1" dirty="0">
              <a:solidFill>
                <a:srgbClr val="FFFF00"/>
              </a:solidFill>
            </a:endParaRPr>
          </a:p>
          <a:p>
            <a:pPr marL="533400" indent="-533400" algn="ctr" eaLnBrk="1" hangingPunct="1">
              <a:lnSpc>
                <a:spcPct val="90000"/>
              </a:lnSpc>
              <a:buFontTx/>
              <a:buNone/>
              <a:defRPr/>
            </a:pPr>
            <a:endParaRPr lang="es-E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Revolución tecnológica en la especie humana: </a:t>
            </a:r>
          </a:p>
          <a:p>
            <a:pPr marL="914400" lvl="1" indent="-45720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primera vez que la mujer puede gestionar el aborto de manera:</a:t>
            </a:r>
          </a:p>
          <a:p>
            <a:pPr marL="1295400" lvl="2" indent="-381000" eaLnBrk="1" hangingPunct="1">
              <a:lnSpc>
                <a:spcPct val="90000"/>
              </a:lnSpc>
              <a:defRPr/>
            </a:pP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auto administrada: modifica rol de los profesionales.</a:t>
            </a:r>
          </a:p>
          <a:p>
            <a:pPr marL="1295400" lvl="2" indent="-381000" eaLnBrk="1" hangingPunct="1">
              <a:lnSpc>
                <a:spcPct val="90000"/>
              </a:lnSpc>
              <a:defRPr/>
            </a:pP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Segura: en el contexto de asistencia</a:t>
            </a:r>
          </a:p>
          <a:p>
            <a:pPr marL="1295400" lvl="2" indent="-381000" eaLnBrk="1" hangingPunct="1">
              <a:lnSpc>
                <a:spcPct val="90000"/>
              </a:lnSpc>
              <a:defRPr/>
            </a:pP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Efectiva</a:t>
            </a:r>
          </a:p>
          <a:p>
            <a:pPr marL="1295400" lvl="2" indent="-381000" eaLnBrk="1" hangingPunct="1">
              <a:lnSpc>
                <a:spcPct val="90000"/>
              </a:lnSpc>
              <a:defRPr/>
            </a:pP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basada en evidencias científicas. </a:t>
            </a:r>
          </a:p>
          <a:p>
            <a:pPr marL="1295400" lvl="2" indent="-381000" eaLnBrk="1" hangingPunct="1">
              <a:lnSpc>
                <a:spcPct val="90000"/>
              </a:lnSpc>
              <a:defRPr/>
            </a:pP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33400" indent="-53340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s-ES" sz="2800" b="1" dirty="0">
                <a:solidFill>
                  <a:srgbClr val="FFFF00"/>
                </a:solidFill>
              </a:rPr>
              <a:t>Cambia el rol de los ginecotocólogos </a:t>
            </a:r>
          </a:p>
          <a:p>
            <a:pPr marL="533400" indent="-53340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s-ES" sz="2800" b="1" dirty="0">
                <a:solidFill>
                  <a:srgbClr val="FFFF00"/>
                </a:solidFill>
              </a:rPr>
              <a:t>Acción profesional mas que proveedor de servicios</a:t>
            </a:r>
          </a:p>
          <a:p>
            <a:pPr marL="533400" indent="-533400" algn="ctr" eaLnBrk="1" hangingPunct="1">
              <a:lnSpc>
                <a:spcPct val="90000"/>
              </a:lnSpc>
              <a:buFontTx/>
              <a:buNone/>
              <a:defRPr/>
            </a:pPr>
            <a:endParaRPr lang="es-ES" sz="2800" b="1" dirty="0">
              <a:solidFill>
                <a:srgbClr val="FFFF00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endParaRPr lang="es-ES" sz="2400" b="1" dirty="0">
              <a:solidFill>
                <a:srgbClr val="FFFF00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endParaRPr lang="es-ES" sz="2400" b="1" dirty="0">
              <a:solidFill>
                <a:schemeClr val="bg1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Tx/>
              <a:buChar char="-"/>
              <a:defRPr/>
            </a:pPr>
            <a:endParaRPr lang="es-ES" sz="2400" b="1" dirty="0">
              <a:solidFill>
                <a:schemeClr val="bg1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endParaRPr lang="es-ES" sz="2400" b="1" dirty="0">
              <a:solidFill>
                <a:schemeClr val="bg1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endParaRPr lang="es-E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8ECC9D37-0082-F349-9B11-231C9B4950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s-ES" altLang="en-US" sz="32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DIMENSION ETICA DEL ABORTO NO PENALIZADO</a:t>
            </a:r>
            <a:br>
              <a:rPr lang="es-ES" altLang="en-US" sz="28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ES" altLang="en-US" sz="3200" b="1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DB33D306-A835-CF4B-B50E-967CE2217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s-ES" altLang="en-US" sz="600"/>
          </a:p>
          <a:p>
            <a:pPr eaLnBrk="1" hangingPunct="1">
              <a:lnSpc>
                <a:spcPct val="80000"/>
              </a:lnSpc>
            </a:pPr>
            <a:endParaRPr lang="es-ES" altLang="en-US" sz="600"/>
          </a:p>
        </p:txBody>
      </p:sp>
      <p:sp>
        <p:nvSpPr>
          <p:cNvPr id="43012" name="Text Box 5">
            <a:extLst>
              <a:ext uri="{FF2B5EF4-FFF2-40B4-BE49-F238E27FC236}">
                <a16:creationId xmlns:a16="http://schemas.microsoft.com/office/drawing/2014/main" id="{06227475-C526-1D45-A55D-825FD1237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08050"/>
            <a:ext cx="91440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n-US" sz="28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ANALISIS PRINCIPIALISTA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s-ES" altLang="en-US" sz="2400" b="1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Pensamos que: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atención a la mujer que solicita una IVE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 acorde con el respeto a la autonomía,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la promoción de la beneficencia,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principio de justicia.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n-US" sz="28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respecto a la no maleficencia: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no actuar implica,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el riesgo en el que se deja a la mujer,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accionar de manera maleficente ya que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problema ya existe y nos precede.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24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s-ES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5 Subtítulo">
            <a:extLst>
              <a:ext uri="{FF2B5EF4-FFF2-40B4-BE49-F238E27FC236}">
                <a16:creationId xmlns:a16="http://schemas.microsoft.com/office/drawing/2014/main" id="{08EA5150-118F-CC4B-9B08-75BD4E7733C9}"/>
              </a:ext>
            </a:extLst>
          </p:cNvPr>
          <p:cNvSpPr>
            <a:spLocks noGrp="1"/>
          </p:cNvSpPr>
          <p:nvPr>
            <p:ph type="subTitle" sz="quarter" idx="4294967295"/>
          </p:nvPr>
        </p:nvSpPr>
        <p:spPr>
          <a:xfrm>
            <a:off x="2743200" y="5072063"/>
            <a:ext cx="6400800" cy="1538287"/>
          </a:xfrm>
        </p:spPr>
        <p:txBody>
          <a:bodyPr/>
          <a:lstStyle/>
          <a:p>
            <a:pPr algn="r">
              <a:buFontTx/>
              <a:buNone/>
            </a:pPr>
            <a:r>
              <a:rPr lang="en-US" altLang="en-US" sz="24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Bernard Dickens, University of Toronto</a:t>
            </a:r>
          </a:p>
          <a:p>
            <a:pPr algn="r">
              <a:buFontTx/>
              <a:buNone/>
            </a:pPr>
            <a:r>
              <a:rPr lang="es-UY" altLang="en-US" sz="24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Presidente Comité de Ética de FIGO</a:t>
            </a:r>
          </a:p>
          <a:p>
            <a:pPr algn="r">
              <a:buFontTx/>
              <a:buNone/>
            </a:pPr>
            <a:r>
              <a:rPr lang="en-US" altLang="en-US" sz="14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www.thelancet.com Vol 371 April 12, 2008</a:t>
            </a:r>
          </a:p>
          <a:p>
            <a:endParaRPr lang="en-US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035" name="4 Título">
            <a:extLst>
              <a:ext uri="{FF2B5EF4-FFF2-40B4-BE49-F238E27FC236}">
                <a16:creationId xmlns:a16="http://schemas.microsoft.com/office/drawing/2014/main" id="{EAC0CA38-CFFE-0E46-930B-870852229F41}"/>
              </a:ext>
            </a:extLst>
          </p:cNvPr>
          <p:cNvSpPr>
            <a:spLocks noGrp="1"/>
          </p:cNvSpPr>
          <p:nvPr>
            <p:ph type="ctrTitle" sz="quarter" idx="4294967295"/>
          </p:nvPr>
        </p:nvSpPr>
        <p:spPr>
          <a:xfrm>
            <a:off x="0" y="2428875"/>
            <a:ext cx="9144000" cy="2752725"/>
          </a:xfrm>
        </p:spPr>
        <p:txBody>
          <a:bodyPr/>
          <a:lstStyle/>
          <a:p>
            <a:pPr algn="l"/>
            <a:r>
              <a:rPr lang="es-UY" altLang="en-US" sz="27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profesionales </a:t>
            </a:r>
            <a:br>
              <a:rPr lang="es-UY" altLang="en-US" sz="27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Y" altLang="en-US" sz="27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compromiso de conciencia </a:t>
            </a:r>
            <a:br>
              <a:rPr lang="es-UY" altLang="en-US" sz="27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Y" altLang="en-US" sz="27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menudo necesitan coraje para actuar en contra </a:t>
            </a:r>
            <a:br>
              <a:rPr lang="es-UY" altLang="en-US" sz="27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Y" altLang="en-US" sz="27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 ortodoxia legal, religiosa y médica imperantes, </a:t>
            </a:r>
            <a:br>
              <a:rPr lang="es-UY" altLang="en-US" sz="27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Y" altLang="en-US" sz="27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siguiendo la honorable ética médica de colocar los intereses de los pacientes por encima de los suyos.</a:t>
            </a:r>
            <a:br>
              <a:rPr lang="en-US" altLang="en-US" b="1">
                <a:solidFill>
                  <a:srgbClr val="FFFF00"/>
                </a:solidFill>
              </a:rPr>
            </a:br>
            <a:endParaRPr lang="en-US" altLang="en-US" b="1">
              <a:solidFill>
                <a:srgbClr val="FFFF00"/>
              </a:solidFill>
            </a:endParaRPr>
          </a:p>
        </p:txBody>
      </p:sp>
      <p:pic>
        <p:nvPicPr>
          <p:cNvPr id="44036" name="Picture 2" descr="http://www.law.utoronto.ca/sites/default/files/styles/full_profile/public/content_images/content/faculty_members/Dickens_0.jpg">
            <a:extLst>
              <a:ext uri="{FF2B5EF4-FFF2-40B4-BE49-F238E27FC236}">
                <a16:creationId xmlns:a16="http://schemas.microsoft.com/office/drawing/2014/main" id="{AB2B8EF0-180B-AE4C-B285-40F3C64CA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500063"/>
            <a:ext cx="16192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3">
            <a:extLst>
              <a:ext uri="{FF2B5EF4-FFF2-40B4-BE49-F238E27FC236}">
                <a16:creationId xmlns:a16="http://schemas.microsoft.com/office/drawing/2014/main" id="{2C8940D2-4BF6-314E-A783-F08496EFC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4" t="22501" r="6250" b="26250"/>
          <a:stretch>
            <a:fillRect/>
          </a:stretch>
        </p:blipFill>
        <p:spPr bwMode="auto">
          <a:xfrm>
            <a:off x="517525" y="285750"/>
            <a:ext cx="491172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Título">
            <a:extLst>
              <a:ext uri="{FF2B5EF4-FFF2-40B4-BE49-F238E27FC236}">
                <a16:creationId xmlns:a16="http://schemas.microsoft.com/office/drawing/2014/main" id="{07BE8AED-387C-8944-90DD-C3F140F66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altLang="en-US" sz="4000" b="1">
                <a:solidFill>
                  <a:srgbClr val="FFFF00"/>
                </a:solidFill>
              </a:rPr>
              <a:t>LA DESPENALIZACION DEL ABORTO EN URUGUAY</a:t>
            </a:r>
            <a:br>
              <a:rPr lang="es-UY" altLang="en-US" sz="4000" b="1">
                <a:solidFill>
                  <a:srgbClr val="FFFF00"/>
                </a:solidFill>
              </a:rPr>
            </a:br>
            <a:r>
              <a:rPr lang="es-UY" altLang="en-US" sz="2400" b="1">
                <a:solidFill>
                  <a:srgbClr val="FFFF00"/>
                </a:solidFill>
              </a:rPr>
              <a:t>LEY – REGLAMENTACION - GUIAS</a:t>
            </a:r>
            <a:endParaRPr lang="en-US" altLang="en-US" sz="4000" b="1">
              <a:solidFill>
                <a:srgbClr val="FFFF00"/>
              </a:solidFill>
            </a:endParaRPr>
          </a:p>
        </p:txBody>
      </p:sp>
      <p:sp>
        <p:nvSpPr>
          <p:cNvPr id="45059" name="4 Marcador de contenido">
            <a:extLst>
              <a:ext uri="{FF2B5EF4-FFF2-40B4-BE49-F238E27FC236}">
                <a16:creationId xmlns:a16="http://schemas.microsoft.com/office/drawing/2014/main" id="{EA70083F-4DE1-F447-B64B-53A5C8D34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14500"/>
            <a:ext cx="9144000" cy="4286250"/>
          </a:xfrm>
        </p:spPr>
        <p:txBody>
          <a:bodyPr/>
          <a:lstStyle/>
          <a:p>
            <a:r>
              <a:rPr lang="es-UY" altLang="en-US" sz="2400">
                <a:solidFill>
                  <a:schemeClr val="bg1"/>
                </a:solidFill>
              </a:rPr>
              <a:t>DELITO NO PUNIBLE EN DETERMINADAS CONDICIONES</a:t>
            </a:r>
          </a:p>
          <a:p>
            <a:endParaRPr lang="es-UY" altLang="en-US" sz="2400">
              <a:solidFill>
                <a:schemeClr val="bg1"/>
              </a:solidFill>
            </a:endParaRPr>
          </a:p>
          <a:p>
            <a:r>
              <a:rPr lang="es-UY" altLang="en-US" sz="2400">
                <a:solidFill>
                  <a:schemeClr val="bg1"/>
                </a:solidFill>
              </a:rPr>
              <a:t>EL SISTEMA DE SALUD SE HACE CARGO COMO UNA PRESTACION MAS</a:t>
            </a:r>
          </a:p>
          <a:p>
            <a:endParaRPr lang="es-UY" altLang="en-US" sz="2400">
              <a:solidFill>
                <a:schemeClr val="bg1"/>
              </a:solidFill>
            </a:endParaRPr>
          </a:p>
          <a:p>
            <a:r>
              <a:rPr lang="es-UY" altLang="en-US" sz="2400">
                <a:solidFill>
                  <a:schemeClr val="bg1"/>
                </a:solidFill>
              </a:rPr>
              <a:t>EQUIPO MULTIDICIPLINARIO DE ASESORAMIENTO</a:t>
            </a:r>
          </a:p>
          <a:p>
            <a:endParaRPr lang="es-UY" altLang="en-US" sz="2400">
              <a:solidFill>
                <a:schemeClr val="bg1"/>
              </a:solidFill>
            </a:endParaRPr>
          </a:p>
          <a:p>
            <a:r>
              <a:rPr lang="es-UY" altLang="en-US" sz="2400">
                <a:solidFill>
                  <a:schemeClr val="bg1"/>
                </a:solidFill>
              </a:rPr>
              <a:t>TIEMPO DE REFLEXION</a:t>
            </a:r>
          </a:p>
          <a:p>
            <a:endParaRPr lang="es-UY" altLang="en-US" sz="2400">
              <a:solidFill>
                <a:schemeClr val="bg1"/>
              </a:solidFill>
            </a:endParaRPr>
          </a:p>
          <a:p>
            <a:r>
              <a:rPr lang="es-UY" altLang="en-US" sz="2400">
                <a:solidFill>
                  <a:schemeClr val="bg1"/>
                </a:solidFill>
              </a:rPr>
              <a:t>GUIA CLINICA: 1era OPCION USO MEDICAMENTOS - </a:t>
            </a:r>
          </a:p>
          <a:p>
            <a:endParaRPr lang="es-UY" altLang="en-US" sz="2400">
              <a:solidFill>
                <a:schemeClr val="bg1"/>
              </a:solidFill>
            </a:endParaRPr>
          </a:p>
          <a:p>
            <a:r>
              <a:rPr lang="es-UY" altLang="en-US" sz="2400">
                <a:solidFill>
                  <a:schemeClr val="bg1"/>
                </a:solidFill>
              </a:rPr>
              <a:t>OBJECION CONCIENCIA Y OBJECION IDEARIO</a:t>
            </a:r>
            <a:endParaRPr lang="en-US" alt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E58302BC-89D0-A440-B38C-93BBAD627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UY" dirty="0">
                <a:solidFill>
                  <a:srgbClr val="FFFF00"/>
                </a:solidFill>
              </a:rPr>
              <a:t>IVE ANALISIS ESTADISTICO</a:t>
            </a:r>
            <a:br>
              <a:rPr lang="es-UY" dirty="0">
                <a:solidFill>
                  <a:srgbClr val="FFFF00"/>
                </a:solidFill>
              </a:rPr>
            </a:br>
            <a:r>
              <a:rPr lang="es-UY" sz="3100" dirty="0">
                <a:solidFill>
                  <a:srgbClr val="FFFF00"/>
                </a:solidFill>
              </a:rPr>
              <a:t>Diciembre 2012- Noviembre 2013.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DBF70AB1-E07B-5F49-8DD6-36AFD9E4D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53340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s-UY" dirty="0">
                <a:solidFill>
                  <a:schemeClr val="bg1"/>
                </a:solidFill>
              </a:rPr>
              <a:t>NUMERO TOTAL IVE REPORTADOS = 6676</a:t>
            </a:r>
          </a:p>
          <a:p>
            <a:pPr lvl="1">
              <a:defRPr/>
            </a:pPr>
            <a:r>
              <a:rPr lang="es-UY" dirty="0">
                <a:solidFill>
                  <a:schemeClr val="bg1"/>
                </a:solidFill>
              </a:rPr>
              <a:t>PROMEDIO= 556-MES</a:t>
            </a:r>
          </a:p>
          <a:p>
            <a:pPr lvl="1">
              <a:defRPr/>
            </a:pPr>
            <a:endParaRPr lang="es-UY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s-UY" dirty="0">
                <a:solidFill>
                  <a:schemeClr val="bg1"/>
                </a:solidFill>
              </a:rPr>
              <a:t>CERO MUERTE MATERNA REPORTADA DENTRO DEL LEY</a:t>
            </a:r>
          </a:p>
          <a:p>
            <a:pPr lvl="1">
              <a:buFontTx/>
              <a:buNone/>
              <a:defRPr/>
            </a:pPr>
            <a:r>
              <a:rPr lang="es-UY" i="1" dirty="0">
                <a:solidFill>
                  <a:schemeClr val="bg1"/>
                </a:solidFill>
              </a:rPr>
              <a:t>1 MUERTE MATERNA POR ABORTO ILEGAL </a:t>
            </a:r>
          </a:p>
          <a:p>
            <a:pPr lvl="1">
              <a:buFontTx/>
              <a:buNone/>
              <a:defRPr/>
            </a:pPr>
            <a:r>
              <a:rPr lang="es-UY" sz="2400" i="1" dirty="0">
                <a:solidFill>
                  <a:schemeClr val="bg1"/>
                </a:solidFill>
              </a:rPr>
              <a:t>( Montevideo, sector publico)</a:t>
            </a:r>
          </a:p>
          <a:p>
            <a:pPr>
              <a:defRPr/>
            </a:pPr>
            <a:endParaRPr lang="es-UY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s-UY" dirty="0">
                <a:solidFill>
                  <a:schemeClr val="bg1"/>
                </a:solidFill>
              </a:rPr>
              <a:t>COMPLICACION GRAVE REPORTADA</a:t>
            </a:r>
          </a:p>
          <a:p>
            <a:pPr lvl="1">
              <a:defRPr/>
            </a:pPr>
            <a:r>
              <a:rPr lang="es-UY" i="1" dirty="0">
                <a:solidFill>
                  <a:schemeClr val="bg1"/>
                </a:solidFill>
              </a:rPr>
              <a:t>1 histerectomía post IVE </a:t>
            </a:r>
          </a:p>
          <a:p>
            <a:pPr lvl="1">
              <a:defRPr/>
            </a:pPr>
            <a:r>
              <a:rPr lang="es-UY" i="1" dirty="0">
                <a:solidFill>
                  <a:schemeClr val="bg1"/>
                </a:solidFill>
              </a:rPr>
              <a:t>1 ingreso a CTI post Aborto Inseguro</a:t>
            </a:r>
          </a:p>
          <a:p>
            <a:pPr lvl="1">
              <a:defRPr/>
            </a:pPr>
            <a:endParaRPr lang="es-UY" i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s-UY" dirty="0">
                <a:solidFill>
                  <a:schemeClr val="bg1"/>
                </a:solidFill>
              </a:rPr>
              <a:t>COMPLICACIONES LEVES:</a:t>
            </a:r>
          </a:p>
          <a:p>
            <a:pPr lvl="1">
              <a:defRPr/>
            </a:pPr>
            <a:r>
              <a:rPr lang="es-UY" dirty="0">
                <a:solidFill>
                  <a:schemeClr val="bg1"/>
                </a:solidFill>
              </a:rPr>
              <a:t>INTERNACION: 0.007%- 50 internaciones</a:t>
            </a:r>
          </a:p>
          <a:p>
            <a:pPr>
              <a:defRPr/>
            </a:pPr>
            <a:endParaRPr lang="es-UY" dirty="0"/>
          </a:p>
          <a:p>
            <a:pPr>
              <a:defRPr/>
            </a:pPr>
            <a:endParaRPr lang="es-UY" dirty="0"/>
          </a:p>
          <a:p>
            <a:pPr>
              <a:defRPr/>
            </a:pPr>
            <a:endParaRPr lang="es-UY" dirty="0"/>
          </a:p>
          <a:p>
            <a:pPr>
              <a:defRPr/>
            </a:pPr>
            <a:endParaRPr lang="es-UY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92957E5E-F0E5-C244-A0B2-A64C72775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UY" dirty="0">
                <a:solidFill>
                  <a:srgbClr val="FFFF00"/>
                </a:solidFill>
              </a:rPr>
              <a:t>IVE REPORTADAS</a:t>
            </a:r>
            <a:br>
              <a:rPr lang="es-UY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DIC/2013-NOV/2014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52756EB8-3565-304F-9D32-1A46A7B60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endParaRPr lang="es-UY" dirty="0"/>
          </a:p>
          <a:p>
            <a:pPr marL="0" indent="0">
              <a:buFontTx/>
              <a:buNone/>
              <a:defRPr/>
            </a:pPr>
            <a:endParaRPr lang="es-UY" dirty="0"/>
          </a:p>
          <a:p>
            <a:pPr>
              <a:defRPr/>
            </a:pPr>
            <a:r>
              <a:rPr lang="es-UY" dirty="0">
                <a:solidFill>
                  <a:srgbClr val="FFFF00"/>
                </a:solidFill>
              </a:rPr>
              <a:t>DISTRIBUCION POR SECTOR</a:t>
            </a:r>
            <a:r>
              <a:rPr lang="es-UY" dirty="0"/>
              <a:t>:</a:t>
            </a:r>
          </a:p>
          <a:p>
            <a:pPr lvl="1">
              <a:defRPr/>
            </a:pPr>
            <a:r>
              <a:rPr lang="es-UY" dirty="0">
                <a:solidFill>
                  <a:schemeClr val="bg1"/>
                </a:solidFill>
              </a:rPr>
              <a:t>PUBLICO- 41%</a:t>
            </a:r>
          </a:p>
          <a:p>
            <a:pPr lvl="1">
              <a:defRPr/>
            </a:pPr>
            <a:r>
              <a:rPr lang="es-UY" dirty="0">
                <a:solidFill>
                  <a:schemeClr val="bg1"/>
                </a:solidFill>
              </a:rPr>
              <a:t>PRIVADO- 59%</a:t>
            </a:r>
          </a:p>
          <a:p>
            <a:pPr>
              <a:defRPr/>
            </a:pPr>
            <a:endParaRPr lang="es-UY" dirty="0"/>
          </a:p>
          <a:p>
            <a:pPr>
              <a:defRPr/>
            </a:pPr>
            <a:r>
              <a:rPr lang="es-UY" dirty="0">
                <a:solidFill>
                  <a:srgbClr val="FFFF00"/>
                </a:solidFill>
              </a:rPr>
              <a:t>DISTRIBUCION GEOGRAFICA</a:t>
            </a:r>
          </a:p>
          <a:p>
            <a:pPr lvl="1">
              <a:defRPr/>
            </a:pPr>
            <a:r>
              <a:rPr lang="es-UY" dirty="0">
                <a:solidFill>
                  <a:schemeClr val="bg1"/>
                </a:solidFill>
              </a:rPr>
              <a:t>MONTEVIDEO- 64% </a:t>
            </a:r>
          </a:p>
          <a:p>
            <a:pPr lvl="1">
              <a:defRPr/>
            </a:pPr>
            <a:r>
              <a:rPr lang="es-UY" dirty="0">
                <a:solidFill>
                  <a:schemeClr val="bg1"/>
                </a:solidFill>
              </a:rPr>
              <a:t>INTERIOR- 36%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Título">
            <a:extLst>
              <a:ext uri="{FF2B5EF4-FFF2-40B4-BE49-F238E27FC236}">
                <a16:creationId xmlns:a16="http://schemas.microsoft.com/office/drawing/2014/main" id="{B032C0C6-4327-D54C-90DC-6E707C333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altLang="en-US">
                <a:solidFill>
                  <a:srgbClr val="FFFF00"/>
                </a:solidFill>
              </a:rPr>
              <a:t>IVE ANALISIS ESTADISTICO</a:t>
            </a: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48131" name="2 Marcador de contenido">
            <a:extLst>
              <a:ext uri="{FF2B5EF4-FFF2-40B4-BE49-F238E27FC236}">
                <a16:creationId xmlns:a16="http://schemas.microsoft.com/office/drawing/2014/main" id="{2CDA7EE2-E25C-7049-9B64-56E94298E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38200"/>
          </a:xfrm>
        </p:spPr>
        <p:txBody>
          <a:bodyPr/>
          <a:lstStyle/>
          <a:p>
            <a:pPr>
              <a:buFontTx/>
              <a:buNone/>
            </a:pPr>
            <a:r>
              <a:rPr lang="es-UY" altLang="en-US">
                <a:solidFill>
                  <a:schemeClr val="bg1"/>
                </a:solidFill>
              </a:rPr>
              <a:t>Edad de las usuarias IVE y natalidad:</a:t>
            </a:r>
          </a:p>
          <a:p>
            <a:pPr>
              <a:buFontTx/>
              <a:buNone/>
            </a:pPr>
            <a:endParaRPr lang="es-UY" altLang="en-US"/>
          </a:p>
          <a:p>
            <a:endParaRPr lang="es-UY" altLang="en-US"/>
          </a:p>
          <a:p>
            <a:pPr>
              <a:buFontTx/>
              <a:buNone/>
            </a:pPr>
            <a:endParaRPr lang="es-UY" altLang="en-US"/>
          </a:p>
        </p:txBody>
      </p:sp>
      <p:graphicFrame>
        <p:nvGraphicFramePr>
          <p:cNvPr id="5" name="4 Tabla">
            <a:extLst>
              <a:ext uri="{FF2B5EF4-FFF2-40B4-BE49-F238E27FC236}">
                <a16:creationId xmlns:a16="http://schemas.microsoft.com/office/drawing/2014/main" id="{2631D401-F796-6845-A8AD-0E41479D7643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2667000"/>
          <a:ext cx="79248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68782">
                <a:tc>
                  <a:txBody>
                    <a:bodyPr/>
                    <a:lstStyle/>
                    <a:p>
                      <a:pPr algn="ctr"/>
                      <a:r>
                        <a:rPr lang="es-UY" dirty="0">
                          <a:solidFill>
                            <a:schemeClr val="tx1"/>
                          </a:solidFill>
                        </a:rPr>
                        <a:t>Edad materna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dirty="0">
                          <a:solidFill>
                            <a:schemeClr val="tx1"/>
                          </a:solidFill>
                        </a:rPr>
                        <a:t>% de  Nacimientos según edad  de la mujer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dirty="0">
                          <a:solidFill>
                            <a:schemeClr val="tx1"/>
                          </a:solidFill>
                        </a:rPr>
                        <a:t>Numero Total IVE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dirty="0">
                          <a:solidFill>
                            <a:schemeClr val="tx1"/>
                          </a:solidFill>
                        </a:rPr>
                        <a:t>% IVE</a:t>
                      </a:r>
                      <a:r>
                        <a:rPr lang="es-UY" baseline="0" dirty="0">
                          <a:solidFill>
                            <a:schemeClr val="tx1"/>
                          </a:solidFill>
                        </a:rPr>
                        <a:t>  según edad de la mujer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006">
                <a:tc>
                  <a:txBody>
                    <a:bodyPr/>
                    <a:lstStyle/>
                    <a:p>
                      <a:r>
                        <a:rPr lang="es-UY" dirty="0"/>
                        <a:t>≤ 19 ANOS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dirty="0"/>
                        <a:t>19%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006">
                <a:tc>
                  <a:txBody>
                    <a:bodyPr/>
                    <a:lstStyle/>
                    <a:p>
                      <a:r>
                        <a:rPr lang="en-US" dirty="0"/>
                        <a:t>&gt; 19 ANOS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dirty="0"/>
                        <a:t>81%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006">
                <a:tc>
                  <a:txBody>
                    <a:bodyPr/>
                    <a:lstStyle/>
                    <a:p>
                      <a:r>
                        <a:rPr lang="es-UY" dirty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dirty="0"/>
                        <a:t>100%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C378834E-F323-D74B-9D78-2980FAD84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UY" dirty="0">
                <a:solidFill>
                  <a:srgbClr val="FFFF00"/>
                </a:solidFill>
              </a:rPr>
              <a:t>IVE 1ER AÑO IMPLEMENTACION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9155" name="2 Marcador de contenido">
            <a:extLst>
              <a:ext uri="{FF2B5EF4-FFF2-40B4-BE49-F238E27FC236}">
                <a16:creationId xmlns:a16="http://schemas.microsoft.com/office/drawing/2014/main" id="{A15A3CDD-36A1-EC43-8881-D76B84AC2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51038"/>
            <a:ext cx="8229600" cy="4525962"/>
          </a:xfrm>
        </p:spPr>
        <p:txBody>
          <a:bodyPr/>
          <a:lstStyle/>
          <a:p>
            <a:r>
              <a:rPr lang="es-UY" altLang="en-US">
                <a:solidFill>
                  <a:schemeClr val="bg1"/>
                </a:solidFill>
              </a:rPr>
              <a:t>CONTINUA CON EL EMBARAZO</a:t>
            </a:r>
          </a:p>
          <a:p>
            <a:pPr lvl="1"/>
            <a:r>
              <a:rPr lang="es-UY" altLang="en-US">
                <a:solidFill>
                  <a:schemeClr val="bg1"/>
                </a:solidFill>
              </a:rPr>
              <a:t>Datos de IVE 3:</a:t>
            </a:r>
          </a:p>
          <a:p>
            <a:pPr lvl="2"/>
            <a:r>
              <a:rPr lang="es-UY" altLang="en-US" sz="4400">
                <a:solidFill>
                  <a:schemeClr val="bg1"/>
                </a:solidFill>
              </a:rPr>
              <a:t>6,3% (3.3% - 11.9%)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Título">
            <a:extLst>
              <a:ext uri="{FF2B5EF4-FFF2-40B4-BE49-F238E27FC236}">
                <a16:creationId xmlns:a16="http://schemas.microsoft.com/office/drawing/2014/main" id="{0ACB1F7A-3E26-BB44-91AD-700507493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altLang="en-US">
                <a:solidFill>
                  <a:srgbClr val="FFFF00"/>
                </a:solidFill>
              </a:rPr>
              <a:t>IVE ANALISIS ESTADISTICO</a:t>
            </a: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50179" name="2 Marcador de contenido">
            <a:extLst>
              <a:ext uri="{FF2B5EF4-FFF2-40B4-BE49-F238E27FC236}">
                <a16:creationId xmlns:a16="http://schemas.microsoft.com/office/drawing/2014/main" id="{8BF1C40A-B6D8-7B45-BE28-4E400A156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Y" altLang="en-US">
                <a:solidFill>
                  <a:srgbClr val="FFFF00"/>
                </a:solidFill>
              </a:rPr>
              <a:t>ANTICONCEPCION POST IVE</a:t>
            </a:r>
          </a:p>
          <a:p>
            <a:pPr lvl="1"/>
            <a:r>
              <a:rPr lang="es-UY" altLang="en-US">
                <a:solidFill>
                  <a:schemeClr val="bg1"/>
                </a:solidFill>
              </a:rPr>
              <a:t>SE ASESORA: </a:t>
            </a:r>
          </a:p>
          <a:p>
            <a:pPr lvl="2"/>
            <a:r>
              <a:rPr lang="es-UY" altLang="en-US">
                <a:solidFill>
                  <a:schemeClr val="bg1"/>
                </a:solidFill>
              </a:rPr>
              <a:t>PROMEDIO: 70%</a:t>
            </a:r>
          </a:p>
          <a:p>
            <a:pPr lvl="2"/>
            <a:r>
              <a:rPr lang="es-UY" altLang="en-US">
                <a:solidFill>
                  <a:schemeClr val="bg1"/>
                </a:solidFill>
              </a:rPr>
              <a:t>Fuente: IVE 3 </a:t>
            </a:r>
          </a:p>
          <a:p>
            <a:pPr lvl="2"/>
            <a:endParaRPr lang="es-UY" altLang="en-US"/>
          </a:p>
          <a:p>
            <a:pPr lvl="1"/>
            <a:r>
              <a:rPr lang="es-UY" altLang="en-US">
                <a:solidFill>
                  <a:srgbClr val="FFFF00"/>
                </a:solidFill>
              </a:rPr>
              <a:t>SE ADMINISTRA UN METODO: </a:t>
            </a:r>
          </a:p>
          <a:p>
            <a:pPr lvl="2"/>
            <a:r>
              <a:rPr lang="es-UY" altLang="en-US">
                <a:solidFill>
                  <a:schemeClr val="bg1"/>
                </a:solidFill>
              </a:rPr>
              <a:t>PROMEDIO :62%</a:t>
            </a:r>
          </a:p>
          <a:p>
            <a:pPr lvl="2"/>
            <a:r>
              <a:rPr lang="es-UY" altLang="en-US">
                <a:solidFill>
                  <a:schemeClr val="bg1"/>
                </a:solidFill>
              </a:rPr>
              <a:t>Fuente: IVE 4 y Reportes de Farmacias</a:t>
            </a:r>
          </a:p>
          <a:p>
            <a:pPr lvl="2">
              <a:buFontTx/>
              <a:buNone/>
            </a:pPr>
            <a:endParaRPr lang="es-UY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Título">
            <a:extLst>
              <a:ext uri="{FF2B5EF4-FFF2-40B4-BE49-F238E27FC236}">
                <a16:creationId xmlns:a16="http://schemas.microsoft.com/office/drawing/2014/main" id="{0C423F85-D021-3745-8309-6ED46DA9D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altLang="en-US">
                <a:solidFill>
                  <a:srgbClr val="FFFF00"/>
                </a:solidFill>
              </a:rPr>
              <a:t>Como estamos en el mundo?</a:t>
            </a: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4C40499A-F3BB-B64D-AFF3-0F6C882AE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s-UY" dirty="0">
                <a:solidFill>
                  <a:schemeClr val="bg1"/>
                </a:solidFill>
              </a:rPr>
              <a:t>Tasa abortos cada 1000 mujeres 15 – 44 años</a:t>
            </a:r>
          </a:p>
          <a:p>
            <a:pPr>
              <a:defRPr/>
            </a:pPr>
            <a:endParaRPr lang="es-UY" dirty="0">
              <a:solidFill>
                <a:schemeClr val="bg1"/>
              </a:solidFill>
            </a:endParaRPr>
          </a:p>
          <a:p>
            <a:pPr>
              <a:buFontTx/>
              <a:buNone/>
              <a:defRPr/>
            </a:pPr>
            <a:r>
              <a:rPr lang="es-UY" sz="2800" dirty="0">
                <a:solidFill>
                  <a:schemeClr val="bg1"/>
                </a:solidFill>
              </a:rPr>
              <a:t>AÑO 2013 </a:t>
            </a:r>
          </a:p>
          <a:p>
            <a:pPr>
              <a:defRPr/>
            </a:pPr>
            <a:r>
              <a:rPr lang="es-UY" sz="2800" dirty="0">
                <a:solidFill>
                  <a:schemeClr val="bg1"/>
                </a:solidFill>
              </a:rPr>
              <a:t>556 IVE /Mes-  6676 IVE / año</a:t>
            </a:r>
          </a:p>
          <a:p>
            <a:pPr>
              <a:defRPr/>
            </a:pPr>
            <a:r>
              <a:rPr lang="es-UY" sz="2800" dirty="0">
                <a:solidFill>
                  <a:schemeClr val="bg1"/>
                </a:solidFill>
              </a:rPr>
              <a:t>Mujeres 15 – 44 años- </a:t>
            </a:r>
            <a:r>
              <a:rPr lang="es-UY" sz="2400" dirty="0">
                <a:solidFill>
                  <a:schemeClr val="bg1"/>
                </a:solidFill>
              </a:rPr>
              <a:t> 703.044 (INE)</a:t>
            </a:r>
          </a:p>
          <a:p>
            <a:pPr>
              <a:defRPr/>
            </a:pPr>
            <a:endParaRPr lang="es-UY" sz="2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s-UY" sz="2800" dirty="0">
                <a:solidFill>
                  <a:schemeClr val="bg1"/>
                </a:solidFill>
              </a:rPr>
              <a:t>Tasa aproximada: </a:t>
            </a:r>
          </a:p>
          <a:p>
            <a:pPr lvl="1">
              <a:defRPr/>
            </a:pPr>
            <a:r>
              <a:rPr lang="es-UY" sz="3600" b="1" dirty="0">
                <a:solidFill>
                  <a:srgbClr val="FFFF00"/>
                </a:solidFill>
              </a:rPr>
              <a:t>9 IVE/ 1000 mujeres 15 a 44 años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F2FD9892-AEB2-5145-B263-866B64C59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714375"/>
            <a:ext cx="2292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UY" altLang="en-US" sz="2400">
              <a:latin typeface="Times New Roman" panose="02020603050405020304" pitchFamily="18" charset="0"/>
            </a:endParaRPr>
          </a:p>
        </p:txBody>
      </p:sp>
      <p:pic>
        <p:nvPicPr>
          <p:cNvPr id="15363" name="Picture 4">
            <a:extLst>
              <a:ext uri="{FF2B5EF4-FFF2-40B4-BE49-F238E27FC236}">
                <a16:creationId xmlns:a16="http://schemas.microsoft.com/office/drawing/2014/main" id="{CE9D418D-A293-DC42-AA87-D7AD261C4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3" y="142875"/>
            <a:ext cx="508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3">
            <a:extLst>
              <a:ext uri="{FF2B5EF4-FFF2-40B4-BE49-F238E27FC236}">
                <a16:creationId xmlns:a16="http://schemas.microsoft.com/office/drawing/2014/main" id="{BA9BB431-77C8-5B45-88A7-FEAAD6213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" t="26250" r="22168" b="14999"/>
          <a:stretch>
            <a:fillRect/>
          </a:stretch>
        </p:blipFill>
        <p:spPr bwMode="auto">
          <a:xfrm>
            <a:off x="285750" y="1928813"/>
            <a:ext cx="8618538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5 CuadroTexto">
            <a:extLst>
              <a:ext uri="{FF2B5EF4-FFF2-40B4-BE49-F238E27FC236}">
                <a16:creationId xmlns:a16="http://schemas.microsoft.com/office/drawing/2014/main" id="{7664F81F-100E-BB45-A1F0-C79FC216A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6215063"/>
            <a:ext cx="3843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n-US" sz="1800">
                <a:solidFill>
                  <a:schemeClr val="bg1"/>
                </a:solidFill>
              </a:rPr>
              <a:t>DATOS: 1990 – 2000/ OMS, MSP</a:t>
            </a: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15366" name="5 Título">
            <a:extLst>
              <a:ext uri="{FF2B5EF4-FFF2-40B4-BE49-F238E27FC236}">
                <a16:creationId xmlns:a16="http://schemas.microsoft.com/office/drawing/2014/main" id="{4A3D911A-351E-B24A-892B-CA4666F81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altLang="en-US">
                <a:solidFill>
                  <a:srgbClr val="FFFF00"/>
                </a:solidFill>
              </a:rPr>
              <a:t>Que pasaba en los noventa?</a:t>
            </a:r>
            <a:endParaRPr lang="en-US" alt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>
            <a:extLst>
              <a:ext uri="{FF2B5EF4-FFF2-40B4-BE49-F238E27FC236}">
                <a16:creationId xmlns:a16="http://schemas.microsoft.com/office/drawing/2014/main" id="{64C0B23C-787C-7646-BD8F-EF6E94055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4" t="27333" r="14844" b="10001"/>
          <a:stretch>
            <a:fillRect/>
          </a:stretch>
        </p:blipFill>
        <p:spPr bwMode="auto">
          <a:xfrm>
            <a:off x="0" y="0"/>
            <a:ext cx="9144000" cy="615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2">
            <a:extLst>
              <a:ext uri="{FF2B5EF4-FFF2-40B4-BE49-F238E27FC236}">
                <a16:creationId xmlns:a16="http://schemas.microsoft.com/office/drawing/2014/main" id="{95886770-98FC-8048-A655-B28E76841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4" t="83733" r="25000" b="10001"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5">
            <a:extLst>
              <a:ext uri="{FF2B5EF4-FFF2-40B4-BE49-F238E27FC236}">
                <a16:creationId xmlns:a16="http://schemas.microsoft.com/office/drawing/2014/main" id="{FB24A23B-B0F2-A349-B7F6-29AF606E0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9" t="14999" r="6250" b="65385"/>
          <a:stretch>
            <a:fillRect/>
          </a:stretch>
        </p:blipFill>
        <p:spPr bwMode="auto">
          <a:xfrm>
            <a:off x="1973263" y="228600"/>
            <a:ext cx="650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6 Conector recto">
            <a:extLst>
              <a:ext uri="{FF2B5EF4-FFF2-40B4-BE49-F238E27FC236}">
                <a16:creationId xmlns:a16="http://schemas.microsoft.com/office/drawing/2014/main" id="{D5C40E2E-E18F-AD4A-B81F-0B064D98E10D}"/>
              </a:ext>
            </a:extLst>
          </p:cNvPr>
          <p:cNvCxnSpPr/>
          <p:nvPr/>
        </p:nvCxnSpPr>
        <p:spPr>
          <a:xfrm rot="10800000">
            <a:off x="1447800" y="4419600"/>
            <a:ext cx="67818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>
            <a:extLst>
              <a:ext uri="{FF2B5EF4-FFF2-40B4-BE49-F238E27FC236}">
                <a16:creationId xmlns:a16="http://schemas.microsoft.com/office/drawing/2014/main" id="{49887D06-76E3-3A43-BC81-2C708D204E9E}"/>
              </a:ext>
            </a:extLst>
          </p:cNvPr>
          <p:cNvCxnSpPr/>
          <p:nvPr/>
        </p:nvCxnSpPr>
        <p:spPr>
          <a:xfrm rot="10800000">
            <a:off x="1371600" y="4800600"/>
            <a:ext cx="67056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iamond 7">
            <a:extLst>
              <a:ext uri="{FF2B5EF4-FFF2-40B4-BE49-F238E27FC236}">
                <a16:creationId xmlns:a16="http://schemas.microsoft.com/office/drawing/2014/main" id="{112B8C69-FFEC-964E-9E26-EC4259DC1ADE}"/>
              </a:ext>
            </a:extLst>
          </p:cNvPr>
          <p:cNvSpPr/>
          <p:nvPr/>
        </p:nvSpPr>
        <p:spPr>
          <a:xfrm flipH="1">
            <a:off x="8077200" y="4648200"/>
            <a:ext cx="304800" cy="3048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78C525-393C-3B41-AC10-2B5F87662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953000"/>
            <a:ext cx="1149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UY" altLang="en-US" sz="1800" b="1"/>
              <a:t>URUGUAY</a:t>
            </a:r>
            <a:endParaRPr lang="en-US" altLang="en-US" sz="1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Título">
            <a:extLst>
              <a:ext uri="{FF2B5EF4-FFF2-40B4-BE49-F238E27FC236}">
                <a16:creationId xmlns:a16="http://schemas.microsoft.com/office/drawing/2014/main" id="{E5EEA649-C7D9-1445-BF0E-44763F1F3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altLang="en-US">
                <a:solidFill>
                  <a:srgbClr val="FFFF00"/>
                </a:solidFill>
              </a:rPr>
              <a:t>ALGUNAS CONCLUSIONES: </a:t>
            </a:r>
          </a:p>
        </p:txBody>
      </p:sp>
      <p:sp>
        <p:nvSpPr>
          <p:cNvPr id="53251" name="2 Marcador de contenido">
            <a:extLst>
              <a:ext uri="{FF2B5EF4-FFF2-40B4-BE49-F238E27FC236}">
                <a16:creationId xmlns:a16="http://schemas.microsoft.com/office/drawing/2014/main" id="{A901382A-40D6-DC43-854A-8E7F2CEEF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85875"/>
            <a:ext cx="9144000" cy="4525963"/>
          </a:xfrm>
        </p:spPr>
        <p:txBody>
          <a:bodyPr/>
          <a:lstStyle/>
          <a:p>
            <a:r>
              <a:rPr lang="es-UY" altLang="en-US" sz="2800">
                <a:solidFill>
                  <a:schemeClr val="bg1"/>
                </a:solidFill>
              </a:rPr>
              <a:t>CON MODELO ISCAPR DISIMINUIMOS MUERTE Y MORBILIDAD. LA DESPENALIZACION REAFIRMA ESTA SITUACION.</a:t>
            </a:r>
          </a:p>
          <a:p>
            <a:endParaRPr lang="es-UY" altLang="en-US" sz="2800">
              <a:solidFill>
                <a:schemeClr val="bg1"/>
              </a:solidFill>
            </a:endParaRPr>
          </a:p>
          <a:p>
            <a:r>
              <a:rPr lang="es-UY" altLang="en-US" sz="2800">
                <a:solidFill>
                  <a:schemeClr val="bg1"/>
                </a:solidFill>
              </a:rPr>
              <a:t>CON MODELO DE ISCAPCR DISIMNUIMOS EL NUMERO DE ABORTOS (HOY LO SABEMOS) Y ES ESPERABLE QUE CONTINUE DISMNUYENDO</a:t>
            </a:r>
          </a:p>
          <a:p>
            <a:endParaRPr lang="es-UY" altLang="en-US" sz="2800">
              <a:solidFill>
                <a:schemeClr val="bg1"/>
              </a:solidFill>
            </a:endParaRPr>
          </a:p>
          <a:p>
            <a:r>
              <a:rPr lang="es-UY" altLang="en-US" sz="2800">
                <a:solidFill>
                  <a:schemeClr val="bg1"/>
                </a:solidFill>
              </a:rPr>
              <a:t>LA PRACTICA DEL ABORTO ES PRIVADA Y LA DESICIDE Y EJECUTA LA MUJER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21E7D910-E1F8-9146-8DCA-D9FD8BC95D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857250"/>
          </a:xfrm>
        </p:spPr>
        <p:txBody>
          <a:bodyPr/>
          <a:lstStyle/>
          <a:p>
            <a:pPr eaLnBrk="1" hangingPunct="1"/>
            <a:r>
              <a:rPr lang="es-ES" altLang="en-US" sz="40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INDICE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6975483B-F06D-1540-A279-CBB705EBEA4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s-ES" altLang="en-US" sz="1200"/>
          </a:p>
          <a:p>
            <a:pPr lvl="4" eaLnBrk="1" hangingPunct="1">
              <a:lnSpc>
                <a:spcPct val="80000"/>
              </a:lnSpc>
            </a:pPr>
            <a:endParaRPr lang="es-ES" altLang="en-US" sz="800"/>
          </a:p>
        </p:txBody>
      </p:sp>
      <p:sp>
        <p:nvSpPr>
          <p:cNvPr id="54276" name="Rectangle 8">
            <a:extLst>
              <a:ext uri="{FF2B5EF4-FFF2-40B4-BE49-F238E27FC236}">
                <a16:creationId xmlns:a16="http://schemas.microsoft.com/office/drawing/2014/main" id="{408C292C-DC50-0641-9A2B-24BEF3FC140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0" y="857250"/>
            <a:ext cx="9144000" cy="5054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s-ES" altLang="en-US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PORQUE INICIATIVAS SANITARIAS CONTRA EL ABORTO PROVOCADO EN CONDICONES DE RIESGO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s-ES" altLang="en-US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fundamentos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s-ES" altLang="en-US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estrategia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s-ES" altLang="en-US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resultados</a:t>
            </a:r>
          </a:p>
          <a:p>
            <a:pPr marL="933450" lvl="1" indent="-533400" eaLnBrk="1" hangingPunct="1">
              <a:lnSpc>
                <a:spcPct val="90000"/>
              </a:lnSpc>
            </a:pPr>
            <a:endParaRPr lang="es-ES" altLang="en-US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s-ES" altLang="en-US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DESPENALIZACION COMO ESTRATEGIA PARA UNA PRACTICA  SEGURA, ACCESIBLE E INFRECUENTE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s-ES" altLang="en-US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Objetivos  de los cambios jurídicos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s-ES" altLang="en-US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rol de los equipos de salud y el compromiso de conciencia</a:t>
            </a:r>
          </a:p>
          <a:p>
            <a:pPr marL="933450" lvl="1" indent="-533400" eaLnBrk="1" hangingPunct="1">
              <a:lnSpc>
                <a:spcPct val="90000"/>
              </a:lnSpc>
            </a:pPr>
            <a:endParaRPr lang="es-ES" altLang="en-US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s-ES" altLang="en-US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LECCIONES APRENDIDAS Y  PERSPECTIVAS REGION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C35E251E-2868-F142-81C3-6E7ADE3EB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00188"/>
            <a:ext cx="9144000" cy="1371600"/>
          </a:xfrm>
        </p:spPr>
        <p:txBody>
          <a:bodyPr/>
          <a:lstStyle/>
          <a:p>
            <a:pPr>
              <a:defRPr/>
            </a:pPr>
            <a:r>
              <a:rPr lang="es-UY" sz="3600" b="1" dirty="0">
                <a:solidFill>
                  <a:srgbClr val="FFFF00"/>
                </a:solidFill>
                <a:latin typeface="+mn-lt"/>
                <a:cs typeface="Aharoni" pitchFamily="2" charset="-79"/>
              </a:rPr>
              <a:t>De la década del 70 a nuestros días</a:t>
            </a:r>
            <a:endParaRPr lang="en-US" sz="3600" b="1" dirty="0">
              <a:solidFill>
                <a:srgbClr val="FFFF00"/>
              </a:solidFill>
              <a:latin typeface="+mn-lt"/>
              <a:cs typeface="Aharoni" pitchFamily="2" charset="-79"/>
            </a:endParaRP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04D36136-5F52-CE46-94C9-333176D281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0063" y="2743200"/>
            <a:ext cx="4038600" cy="4114800"/>
          </a:xfrm>
        </p:spPr>
        <p:txBody>
          <a:bodyPr/>
          <a:lstStyle/>
          <a:p>
            <a:pPr>
              <a:defRPr/>
            </a:pPr>
            <a:r>
              <a:rPr lang="es-UY" dirty="0"/>
              <a:t>Se ha incrementado la visibilidad del embrión feto a nivel social:</a:t>
            </a:r>
          </a:p>
          <a:p>
            <a:pPr lvl="1">
              <a:defRPr/>
            </a:pPr>
            <a:r>
              <a:rPr lang="es-UY" dirty="0" err="1"/>
              <a:t>Imagenologia</a:t>
            </a:r>
            <a:endParaRPr lang="es-UY" dirty="0"/>
          </a:p>
          <a:p>
            <a:pPr lvl="1">
              <a:defRPr/>
            </a:pPr>
            <a:r>
              <a:rPr lang="es-UY" dirty="0"/>
              <a:t>Células madre</a:t>
            </a:r>
          </a:p>
          <a:p>
            <a:pPr lvl="1">
              <a:defRPr/>
            </a:pPr>
            <a:r>
              <a:rPr lang="es-UY" dirty="0"/>
              <a:t>Proyecto genoma</a:t>
            </a:r>
          </a:p>
          <a:p>
            <a:pPr lvl="1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4" name="3 Marcador de contenido">
            <a:extLst>
              <a:ext uri="{FF2B5EF4-FFF2-40B4-BE49-F238E27FC236}">
                <a16:creationId xmlns:a16="http://schemas.microsoft.com/office/drawing/2014/main" id="{753C55D3-9E20-C848-9A74-48250900D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3438" y="2743200"/>
            <a:ext cx="4038600" cy="4114800"/>
          </a:xfrm>
        </p:spPr>
        <p:txBody>
          <a:bodyPr/>
          <a:lstStyle/>
          <a:p>
            <a:pPr>
              <a:defRPr/>
            </a:pPr>
            <a:r>
              <a:rPr lang="es-UY" dirty="0"/>
              <a:t>Ha cambiado la religiosidad:</a:t>
            </a:r>
          </a:p>
          <a:p>
            <a:pPr lvl="1">
              <a:defRPr/>
            </a:pPr>
            <a:r>
              <a:rPr lang="es-UY" dirty="0"/>
              <a:t>Pobre visión Contra hegemónica en iglesia católica – </a:t>
            </a:r>
          </a:p>
          <a:p>
            <a:pPr lvl="2">
              <a:buFont typeface="Wingdings" pitchFamily="2" charset="2"/>
              <a:buNone/>
              <a:defRPr/>
            </a:pPr>
            <a:r>
              <a:rPr lang="es-UY" dirty="0"/>
              <a:t>(aunque hay novedades…)</a:t>
            </a:r>
          </a:p>
          <a:p>
            <a:pPr lvl="1">
              <a:defRPr/>
            </a:pPr>
            <a:r>
              <a:rPr lang="es-UY" dirty="0"/>
              <a:t>Importancia creciente de la iglesia protestante</a:t>
            </a:r>
            <a:endParaRPr lang="en-US" dirty="0"/>
          </a:p>
        </p:txBody>
      </p:sp>
      <p:pic>
        <p:nvPicPr>
          <p:cNvPr id="55301" name="Picture 6" descr="http://images03.olx.com.ar/ui/10/40/55/1294431836_130593555_1-Fotos-de--dos-telefonos-decada-de-70-funcionando.jpg">
            <a:extLst>
              <a:ext uri="{FF2B5EF4-FFF2-40B4-BE49-F238E27FC236}">
                <a16:creationId xmlns:a16="http://schemas.microsoft.com/office/drawing/2014/main" id="{C380F049-CCB2-3C4D-AA6E-7A3469856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4" r="8801" b="40218"/>
          <a:stretch>
            <a:fillRect/>
          </a:stretch>
        </p:blipFill>
        <p:spPr bwMode="auto">
          <a:xfrm>
            <a:off x="357188" y="0"/>
            <a:ext cx="2357437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8" descr="http://androidspin.com/wp-content/uploads/2013/04/Xperia-Tablet-S.jpg">
            <a:extLst>
              <a:ext uri="{FF2B5EF4-FFF2-40B4-BE49-F238E27FC236}">
                <a16:creationId xmlns:a16="http://schemas.microsoft.com/office/drawing/2014/main" id="{3771C262-35A6-794B-A7FA-D1D7B5143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0"/>
            <a:ext cx="2690812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apamundi_cat%C3%B3lico_%282005%29">
            <a:extLst>
              <a:ext uri="{FF2B5EF4-FFF2-40B4-BE49-F238E27FC236}">
                <a16:creationId xmlns:a16="http://schemas.microsoft.com/office/drawing/2014/main" id="{24B3B5F8-DA0E-4C4A-9A86-D70C2745F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51"/>
          <a:stretch>
            <a:fillRect/>
          </a:stretch>
        </p:blipFill>
        <p:spPr bwMode="auto">
          <a:xfrm>
            <a:off x="1357313" y="3429000"/>
            <a:ext cx="6143625" cy="30718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0594" name="Object 3">
            <a:extLst>
              <a:ext uri="{FF2B5EF4-FFF2-40B4-BE49-F238E27FC236}">
                <a16:creationId xmlns:a16="http://schemas.microsoft.com/office/drawing/2014/main" id="{318D96EC-651E-174F-A60B-C0FC886FDE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57313" y="285750"/>
          <a:ext cx="6143625" cy="292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5" name="Documento" r:id="rId4" imgW="10604500" imgH="5613400" progId="Word.Document.8">
                  <p:embed/>
                </p:oleObj>
              </mc:Choice>
              <mc:Fallback>
                <p:oleObj name="Documento" r:id="rId4" imgW="10604500" imgH="56134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285750"/>
                        <a:ext cx="6143625" cy="292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21E750-3B42-2142-9F2C-3E1C97052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s-UY" sz="2800" b="1" dirty="0">
                <a:solidFill>
                  <a:srgbClr val="FFFF00"/>
                </a:solidFill>
              </a:rPr>
              <a:t>CONSENSO DE MONTEVIDEO SOBRE POBLACION Y DESARROLLO</a:t>
            </a:r>
          </a:p>
        </p:txBody>
      </p:sp>
      <p:pic>
        <p:nvPicPr>
          <p:cNvPr id="57347" name="Imagen 4">
            <a:extLst>
              <a:ext uri="{FF2B5EF4-FFF2-40B4-BE49-F238E27FC236}">
                <a16:creationId xmlns:a16="http://schemas.microsoft.com/office/drawing/2014/main" id="{F1470FEB-E442-DD4F-90FD-0BCC98CD9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3" t="24812" r="41888" b="5328"/>
          <a:stretch>
            <a:fillRect/>
          </a:stretch>
        </p:blipFill>
        <p:spPr bwMode="auto">
          <a:xfrm>
            <a:off x="1908175" y="1268413"/>
            <a:ext cx="5832475" cy="511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Imagen 4">
            <a:extLst>
              <a:ext uri="{FF2B5EF4-FFF2-40B4-BE49-F238E27FC236}">
                <a16:creationId xmlns:a16="http://schemas.microsoft.com/office/drawing/2014/main" id="{70C2E001-0FFA-3C4F-AAEC-9C78E8767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7" t="28546" r="32321" b="42908"/>
          <a:stretch>
            <a:fillRect/>
          </a:stretch>
        </p:blipFill>
        <p:spPr bwMode="auto">
          <a:xfrm>
            <a:off x="0" y="1571625"/>
            <a:ext cx="909955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56164965-4BC8-5A4B-8B15-57F4C6996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s-UY" sz="2800" b="1" dirty="0">
                <a:solidFill>
                  <a:srgbClr val="FFFF00"/>
                </a:solidFill>
              </a:rPr>
              <a:t>CONSENSO DE MONTEVIDEO SOBRE POBLACION Y DESARROLLO</a:t>
            </a:r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A7622295-615B-4743-B07D-6A9DC19FA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14875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1"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40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Derecho a la atención en salud</a:t>
            </a:r>
          </a:p>
          <a:p>
            <a:pPr lvl="1"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36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Estrategia de reducción de riesgo y danos (ISCAPCR)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Imagen 4">
            <a:extLst>
              <a:ext uri="{FF2B5EF4-FFF2-40B4-BE49-F238E27FC236}">
                <a16:creationId xmlns:a16="http://schemas.microsoft.com/office/drawing/2014/main" id="{01A4557E-3893-DB4E-9E91-D6ED97AAB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3" t="26375" r="31706" b="49016"/>
          <a:stretch>
            <a:fillRect/>
          </a:stretch>
        </p:blipFill>
        <p:spPr bwMode="auto">
          <a:xfrm>
            <a:off x="0" y="1571625"/>
            <a:ext cx="9144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FA9160EE-4156-8B48-B17C-FA5B517C2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s-UY" sz="2800" b="1" dirty="0">
                <a:solidFill>
                  <a:srgbClr val="FFFF00"/>
                </a:solidFill>
              </a:rPr>
              <a:t>CONSENSO DE MONTEVIDEO SOBRE POBLACIONY DESARROLLO</a:t>
            </a:r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6695E3A5-08FE-E240-9127-933EFED47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57688"/>
            <a:ext cx="9144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40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Derecho a decidir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Avanzar en marcos legales para políticas publicas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Preeminencia de servicios públicos </a:t>
            </a:r>
            <a:endParaRPr lang="en-US" altLang="en-US" b="1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Título">
            <a:extLst>
              <a:ext uri="{FF2B5EF4-FFF2-40B4-BE49-F238E27FC236}">
                <a16:creationId xmlns:a16="http://schemas.microsoft.com/office/drawing/2014/main" id="{759CF5F8-EC70-0444-AAD7-134479675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857250"/>
          </a:xfrm>
        </p:spPr>
        <p:txBody>
          <a:bodyPr/>
          <a:lstStyle/>
          <a:p>
            <a:r>
              <a:rPr lang="es-UY" altLang="en-US" b="1">
                <a:solidFill>
                  <a:srgbClr val="FFFF00"/>
                </a:solidFill>
              </a:rPr>
              <a:t>LECCIONES APRENDIDAS</a:t>
            </a:r>
            <a:endParaRPr lang="en-US" altLang="en-US" b="1">
              <a:solidFill>
                <a:srgbClr val="FFFF00"/>
              </a:solidFill>
            </a:endParaRPr>
          </a:p>
        </p:txBody>
      </p:sp>
      <p:sp>
        <p:nvSpPr>
          <p:cNvPr id="60419" name="2 Marcador de contenido">
            <a:extLst>
              <a:ext uri="{FF2B5EF4-FFF2-40B4-BE49-F238E27FC236}">
                <a16:creationId xmlns:a16="http://schemas.microsoft.com/office/drawing/2014/main" id="{1E393A22-996A-A941-8FC6-6405B0229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57250"/>
            <a:ext cx="9144000" cy="5786438"/>
          </a:xfrm>
        </p:spPr>
        <p:txBody>
          <a:bodyPr/>
          <a:lstStyle/>
          <a:p>
            <a:r>
              <a:rPr lang="es-UY" altLang="en-US" sz="2400" b="1">
                <a:solidFill>
                  <a:schemeClr val="bg1"/>
                </a:solidFill>
              </a:rPr>
              <a:t>AVANZAR POR LOS CAMINOS DE MENOR RESISTENCIA: </a:t>
            </a:r>
            <a:r>
              <a:rPr lang="es-UY" altLang="en-US" sz="2400" b="1">
                <a:solidFill>
                  <a:srgbClr val="FFFF00"/>
                </a:solidFill>
              </a:rPr>
              <a:t>MODELO DE REDUCCION DE RIESGO Y DANO.</a:t>
            </a:r>
          </a:p>
          <a:p>
            <a:endParaRPr lang="es-UY" altLang="en-US" sz="2400" b="1">
              <a:solidFill>
                <a:schemeClr val="bg1"/>
              </a:solidFill>
            </a:endParaRPr>
          </a:p>
          <a:p>
            <a:r>
              <a:rPr lang="es-UY" altLang="en-US" sz="2400" b="1">
                <a:solidFill>
                  <a:schemeClr val="bg1"/>
                </a:solidFill>
              </a:rPr>
              <a:t>INSTALAR EXPERIENCIAS NACIONALES y DIFUNDIRLAS YA QUE  </a:t>
            </a:r>
            <a:r>
              <a:rPr lang="es-UY" altLang="en-US" sz="2400" b="1">
                <a:solidFill>
                  <a:srgbClr val="FFFF00"/>
                </a:solidFill>
              </a:rPr>
              <a:t>LO DETERMINANTE ES LA SITUACION EN CADA PAIS</a:t>
            </a:r>
          </a:p>
          <a:p>
            <a:endParaRPr lang="es-UY" altLang="en-US" sz="2400" b="1">
              <a:solidFill>
                <a:schemeClr val="bg1"/>
              </a:solidFill>
            </a:endParaRPr>
          </a:p>
          <a:p>
            <a:r>
              <a:rPr lang="es-UY" altLang="en-US" sz="2400" b="1">
                <a:solidFill>
                  <a:schemeClr val="bg1"/>
                </a:solidFill>
              </a:rPr>
              <a:t>BUSCAR </a:t>
            </a:r>
            <a:r>
              <a:rPr lang="es-UY" altLang="en-US" sz="2400" b="1">
                <a:solidFill>
                  <a:srgbClr val="FFFF00"/>
                </a:solidFill>
              </a:rPr>
              <a:t>ARTICULAR</a:t>
            </a:r>
            <a:r>
              <a:rPr lang="es-UY" altLang="en-US" sz="2400" b="1">
                <a:solidFill>
                  <a:schemeClr val="bg1"/>
                </a:solidFill>
              </a:rPr>
              <a:t> LA AGENDA CONTRA EL ABORTO INSEGURO CON :</a:t>
            </a:r>
          </a:p>
          <a:p>
            <a:pPr lvl="1"/>
            <a:r>
              <a:rPr lang="es-UY" altLang="en-US" sz="2000" b="1">
                <a:solidFill>
                  <a:schemeClr val="bg1"/>
                </a:solidFill>
              </a:rPr>
              <a:t>DDSSRR</a:t>
            </a:r>
          </a:p>
          <a:p>
            <a:pPr lvl="1"/>
            <a:r>
              <a:rPr lang="es-UY" altLang="en-US" sz="2000" b="1">
                <a:solidFill>
                  <a:schemeClr val="bg1"/>
                </a:solidFill>
              </a:rPr>
              <a:t>DERECHO SALUD</a:t>
            </a:r>
          </a:p>
          <a:p>
            <a:pPr lvl="1"/>
            <a:r>
              <a:rPr lang="es-UY" altLang="en-US" sz="2000" b="1">
                <a:solidFill>
                  <a:schemeClr val="bg1"/>
                </a:solidFill>
              </a:rPr>
              <a:t>AGENDA PROGRESISTA</a:t>
            </a:r>
          </a:p>
          <a:p>
            <a:pPr lvl="1"/>
            <a:endParaRPr lang="es-UY" altLang="en-US" sz="2000" b="1">
              <a:solidFill>
                <a:schemeClr val="bg1"/>
              </a:solidFill>
            </a:endParaRPr>
          </a:p>
          <a:p>
            <a:r>
              <a:rPr lang="es-UY" altLang="en-US" sz="2400" b="1">
                <a:solidFill>
                  <a:schemeClr val="bg1"/>
                </a:solidFill>
              </a:rPr>
              <a:t>EVITAR FUNDAMENTALISMOS “A FAVOR” VS “EN CONTRA”</a:t>
            </a:r>
            <a:endParaRPr lang="en-US" alt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>
            <a:extLst>
              <a:ext uri="{FF2B5EF4-FFF2-40B4-BE49-F238E27FC236}">
                <a16:creationId xmlns:a16="http://schemas.microsoft.com/office/drawing/2014/main" id="{C5141405-60CC-3641-9A4E-33DFEC27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s-UY" b="1" dirty="0">
                <a:solidFill>
                  <a:srgbClr val="FFFF00"/>
                </a:solidFill>
              </a:rPr>
              <a:t>PASO A PASO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" name="7 CuadroTexto">
            <a:extLst>
              <a:ext uri="{FF2B5EF4-FFF2-40B4-BE49-F238E27FC236}">
                <a16:creationId xmlns:a16="http://schemas.microsoft.com/office/drawing/2014/main" id="{015648BF-5767-CB43-854E-B960FAE74A8B}"/>
              </a:ext>
            </a:extLst>
          </p:cNvPr>
          <p:cNvSpPr txBox="1"/>
          <p:nvPr/>
        </p:nvSpPr>
        <p:spPr>
          <a:xfrm>
            <a:off x="1000125" y="1428750"/>
            <a:ext cx="2209800" cy="101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s-UY" sz="2000" b="1" dirty="0">
                <a:latin typeface="Arial" charset="0"/>
              </a:rPr>
              <a:t>DEL DERECHO</a:t>
            </a:r>
          </a:p>
          <a:p>
            <a:pPr>
              <a:defRPr/>
            </a:pPr>
            <a:r>
              <a:rPr lang="es-UY" sz="2000" b="1" dirty="0">
                <a:latin typeface="Arial" charset="0"/>
              </a:rPr>
              <a:t> A LA ATENCION</a:t>
            </a:r>
          </a:p>
          <a:p>
            <a:pPr>
              <a:defRPr/>
            </a:pPr>
            <a:r>
              <a:rPr lang="es-UY" sz="2000" b="1" dirty="0">
                <a:latin typeface="Arial" charset="0"/>
              </a:rPr>
              <a:t>EN SALUD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1B595B35-BDD1-A549-B6B6-A67DF6D084E5}"/>
              </a:ext>
            </a:extLst>
          </p:cNvPr>
          <p:cNvSpPr txBox="1"/>
          <p:nvPr/>
        </p:nvSpPr>
        <p:spPr>
          <a:xfrm>
            <a:off x="5857875" y="1500188"/>
            <a:ext cx="2214563" cy="7080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UY" sz="2000" b="1" dirty="0">
                <a:latin typeface="Arial" charset="0"/>
              </a:rPr>
              <a:t>AL DERECHO</a:t>
            </a:r>
          </a:p>
          <a:p>
            <a:pPr>
              <a:defRPr/>
            </a:pPr>
            <a:r>
              <a:rPr lang="es-UY" sz="2000" b="1" dirty="0">
                <a:latin typeface="Arial" charset="0"/>
              </a:rPr>
              <a:t> A  DECIDIR 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10" name="9 CuadroTexto">
            <a:extLst>
              <a:ext uri="{FF2B5EF4-FFF2-40B4-BE49-F238E27FC236}">
                <a16:creationId xmlns:a16="http://schemas.microsoft.com/office/drawing/2014/main" id="{3AD11B88-2F3C-3C49-9916-A452D2EB957A}"/>
              </a:ext>
            </a:extLst>
          </p:cNvPr>
          <p:cNvSpPr txBox="1"/>
          <p:nvPr/>
        </p:nvSpPr>
        <p:spPr>
          <a:xfrm>
            <a:off x="0" y="4214813"/>
            <a:ext cx="2608263" cy="9239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s-UY" dirty="0">
                <a:latin typeface="Arial" charset="0"/>
              </a:rPr>
              <a:t>ILEGALIDAD</a:t>
            </a:r>
          </a:p>
          <a:p>
            <a:pPr>
              <a:defRPr/>
            </a:pPr>
            <a:r>
              <a:rPr lang="es-UY" dirty="0">
                <a:latin typeface="Arial" charset="0"/>
              </a:rPr>
              <a:t>CON EXCLUSION DEL</a:t>
            </a:r>
          </a:p>
          <a:p>
            <a:pPr>
              <a:defRPr/>
            </a:pPr>
            <a:r>
              <a:rPr lang="es-UY" dirty="0">
                <a:latin typeface="Arial" charset="0"/>
              </a:rPr>
              <a:t>SISTEMA SALUD</a:t>
            </a:r>
            <a:endParaRPr lang="en-US" dirty="0">
              <a:latin typeface="Arial" charset="0"/>
            </a:endParaRPr>
          </a:p>
        </p:txBody>
      </p:sp>
      <p:sp>
        <p:nvSpPr>
          <p:cNvPr id="11" name="10 CuadroTexto">
            <a:extLst>
              <a:ext uri="{FF2B5EF4-FFF2-40B4-BE49-F238E27FC236}">
                <a16:creationId xmlns:a16="http://schemas.microsoft.com/office/drawing/2014/main" id="{86AF1424-3ECB-C841-AA44-682ACAB7927C}"/>
              </a:ext>
            </a:extLst>
          </p:cNvPr>
          <p:cNvSpPr txBox="1"/>
          <p:nvPr/>
        </p:nvSpPr>
        <p:spPr>
          <a:xfrm>
            <a:off x="3500438" y="3643313"/>
            <a:ext cx="2428875" cy="23082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UY" dirty="0">
                <a:latin typeface="Arial" charset="0"/>
              </a:rPr>
              <a:t>ILEGALIDAD</a:t>
            </a:r>
          </a:p>
          <a:p>
            <a:pPr algn="ctr">
              <a:defRPr/>
            </a:pPr>
            <a:r>
              <a:rPr lang="es-UY" dirty="0">
                <a:latin typeface="Arial" charset="0"/>
              </a:rPr>
              <a:t>CON </a:t>
            </a:r>
          </a:p>
          <a:p>
            <a:pPr algn="ctr">
              <a:defRPr/>
            </a:pPr>
            <a:r>
              <a:rPr lang="es-UY" dirty="0">
                <a:latin typeface="Arial" charset="0"/>
              </a:rPr>
              <a:t>REDUCCION </a:t>
            </a:r>
          </a:p>
          <a:p>
            <a:pPr algn="ctr">
              <a:defRPr/>
            </a:pPr>
            <a:r>
              <a:rPr lang="es-UY" dirty="0">
                <a:latin typeface="Arial" charset="0"/>
              </a:rPr>
              <a:t>DE RIESGO </a:t>
            </a:r>
          </a:p>
          <a:p>
            <a:pPr algn="ctr">
              <a:defRPr/>
            </a:pPr>
            <a:r>
              <a:rPr lang="es-UY" dirty="0">
                <a:latin typeface="Arial" charset="0"/>
              </a:rPr>
              <a:t>Y DANOS</a:t>
            </a:r>
          </a:p>
          <a:p>
            <a:pPr algn="ctr">
              <a:defRPr/>
            </a:pPr>
            <a:r>
              <a:rPr lang="es-UY" dirty="0">
                <a:solidFill>
                  <a:srgbClr val="FFFF00"/>
                </a:solidFill>
                <a:latin typeface="Arial" charset="0"/>
              </a:rPr>
              <a:t>(I.S.C.A.P.C.R.)</a:t>
            </a:r>
          </a:p>
          <a:p>
            <a:pPr algn="ctr">
              <a:defRPr/>
            </a:pPr>
            <a:r>
              <a:rPr lang="es-UY" dirty="0">
                <a:latin typeface="Arial" charset="0"/>
              </a:rPr>
              <a:t>INCORPORADO </a:t>
            </a:r>
          </a:p>
          <a:p>
            <a:pPr algn="ctr">
              <a:defRPr/>
            </a:pPr>
            <a:r>
              <a:rPr lang="es-UY" dirty="0">
                <a:latin typeface="Arial" charset="0"/>
              </a:rPr>
              <a:t>SISTEMA SALUD</a:t>
            </a:r>
            <a:endParaRPr lang="en-US" dirty="0">
              <a:latin typeface="Arial" charset="0"/>
            </a:endParaRPr>
          </a:p>
        </p:txBody>
      </p:sp>
      <p:sp>
        <p:nvSpPr>
          <p:cNvPr id="12" name="11 CuadroTexto">
            <a:extLst>
              <a:ext uri="{FF2B5EF4-FFF2-40B4-BE49-F238E27FC236}">
                <a16:creationId xmlns:a16="http://schemas.microsoft.com/office/drawing/2014/main" id="{0E7BAE0D-57C8-234C-A5D6-331A50068232}"/>
              </a:ext>
            </a:extLst>
          </p:cNvPr>
          <p:cNvSpPr txBox="1"/>
          <p:nvPr/>
        </p:nvSpPr>
        <p:spPr>
          <a:xfrm>
            <a:off x="6791325" y="3857625"/>
            <a:ext cx="2352675" cy="17541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UY" dirty="0">
                <a:latin typeface="Arial" charset="0"/>
              </a:rPr>
              <a:t>DESPENALIZACION</a:t>
            </a:r>
          </a:p>
          <a:p>
            <a:pPr algn="ctr">
              <a:defRPr/>
            </a:pPr>
            <a:r>
              <a:rPr lang="es-UY" dirty="0">
                <a:latin typeface="Arial" charset="0"/>
              </a:rPr>
              <a:t>LEGALIZACION</a:t>
            </a:r>
          </a:p>
          <a:p>
            <a:pPr algn="ctr">
              <a:defRPr/>
            </a:pPr>
            <a:r>
              <a:rPr lang="es-UY" dirty="0">
                <a:latin typeface="Arial" charset="0"/>
              </a:rPr>
              <a:t>O</a:t>
            </a:r>
          </a:p>
          <a:p>
            <a:pPr algn="ctr">
              <a:defRPr/>
            </a:pPr>
            <a:r>
              <a:rPr lang="es-UY" dirty="0">
                <a:latin typeface="Arial" charset="0"/>
              </a:rPr>
              <a:t>QUITAR EL </a:t>
            </a:r>
          </a:p>
          <a:p>
            <a:pPr algn="ctr">
              <a:defRPr/>
            </a:pPr>
            <a:r>
              <a:rPr lang="es-UY" dirty="0">
                <a:latin typeface="Arial" charset="0"/>
              </a:rPr>
              <a:t>STATUS JURIDICO</a:t>
            </a:r>
            <a:endParaRPr lang="en-US" dirty="0">
              <a:latin typeface="Arial" charset="0"/>
            </a:endParaRPr>
          </a:p>
          <a:p>
            <a:pPr algn="ctr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4" name="13 Flecha derecha">
            <a:extLst>
              <a:ext uri="{FF2B5EF4-FFF2-40B4-BE49-F238E27FC236}">
                <a16:creationId xmlns:a16="http://schemas.microsoft.com/office/drawing/2014/main" id="{B964E52D-EA34-F740-BE8F-FA996856E7DB}"/>
              </a:ext>
            </a:extLst>
          </p:cNvPr>
          <p:cNvSpPr/>
          <p:nvPr/>
        </p:nvSpPr>
        <p:spPr>
          <a:xfrm>
            <a:off x="4286250" y="1643063"/>
            <a:ext cx="642938" cy="64293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14 Flecha derecha">
            <a:extLst>
              <a:ext uri="{FF2B5EF4-FFF2-40B4-BE49-F238E27FC236}">
                <a16:creationId xmlns:a16="http://schemas.microsoft.com/office/drawing/2014/main" id="{23FF80D7-13F7-8542-85D9-4846307CBC2D}"/>
              </a:ext>
            </a:extLst>
          </p:cNvPr>
          <p:cNvSpPr/>
          <p:nvPr/>
        </p:nvSpPr>
        <p:spPr>
          <a:xfrm>
            <a:off x="2714625" y="4357688"/>
            <a:ext cx="642938" cy="64293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15 Flecha derecha">
            <a:extLst>
              <a:ext uri="{FF2B5EF4-FFF2-40B4-BE49-F238E27FC236}">
                <a16:creationId xmlns:a16="http://schemas.microsoft.com/office/drawing/2014/main" id="{78A388C9-76C9-7C4D-B1A2-1A2E02FB48DA}"/>
              </a:ext>
            </a:extLst>
          </p:cNvPr>
          <p:cNvSpPr/>
          <p:nvPr/>
        </p:nvSpPr>
        <p:spPr>
          <a:xfrm>
            <a:off x="6072188" y="4429125"/>
            <a:ext cx="642937" cy="64293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18 Conector recto">
            <a:extLst>
              <a:ext uri="{FF2B5EF4-FFF2-40B4-BE49-F238E27FC236}">
                <a16:creationId xmlns:a16="http://schemas.microsoft.com/office/drawing/2014/main" id="{23526BDE-EF8D-4D43-A52D-67A81C087040}"/>
              </a:ext>
            </a:extLst>
          </p:cNvPr>
          <p:cNvCxnSpPr/>
          <p:nvPr/>
        </p:nvCxnSpPr>
        <p:spPr>
          <a:xfrm>
            <a:off x="0" y="3000375"/>
            <a:ext cx="9144000" cy="1588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AE08894-812B-644A-BE23-71F6469F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785812"/>
          </a:xfrm>
        </p:spPr>
        <p:txBody>
          <a:bodyPr/>
          <a:lstStyle/>
          <a:p>
            <a:r>
              <a:rPr lang="es-ES" altLang="en-US" sz="2400" b="1">
                <a:solidFill>
                  <a:srgbClr val="FFFF00"/>
                </a:solidFill>
              </a:rPr>
              <a:t>Aborto inseguro- situación salud grave, injusta e insostenible</a:t>
            </a:r>
          </a:p>
        </p:txBody>
      </p:sp>
      <p:graphicFrame>
        <p:nvGraphicFramePr>
          <p:cNvPr id="8" name="7 Diagrama">
            <a:extLst>
              <a:ext uri="{FF2B5EF4-FFF2-40B4-BE49-F238E27FC236}">
                <a16:creationId xmlns:a16="http://schemas.microsoft.com/office/drawing/2014/main" id="{4AD20A68-7FCD-D14B-BED5-405406C6B35F}"/>
              </a:ext>
            </a:extLst>
          </p:cNvPr>
          <p:cNvGraphicFramePr/>
          <p:nvPr/>
        </p:nvGraphicFramePr>
        <p:xfrm>
          <a:off x="0" y="357166"/>
          <a:ext cx="7572396" cy="6786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69C04B2-33F7-A34B-BC71-60396FC24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9" t="20660" r="4482" b="41948"/>
          <a:stretch>
            <a:fillRect/>
          </a:stretch>
        </p:blipFill>
        <p:spPr bwMode="auto">
          <a:xfrm>
            <a:off x="5500688" y="1214438"/>
            <a:ext cx="3643312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hacelosvaler.org/local/cache-vignettes/L550xH355/25_04_13_18_08_08-57d3c.png">
            <a:extLst>
              <a:ext uri="{FF2B5EF4-FFF2-40B4-BE49-F238E27FC236}">
                <a16:creationId xmlns:a16="http://schemas.microsoft.com/office/drawing/2014/main" id="{DCF999F4-826F-ED42-BFE1-27E64341F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96670959-0F7C-174D-BA79-8DAD6E40110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37063"/>
            <a:ext cx="8964613" cy="1143000"/>
          </a:xfrm>
        </p:spPr>
        <p:txBody>
          <a:bodyPr/>
          <a:lstStyle/>
          <a:p>
            <a:pPr algn="r" eaLnBrk="1" hangingPunct="1"/>
            <a:br>
              <a:rPr lang="es-UY" altLang="en-US" sz="2800" b="1">
                <a:solidFill>
                  <a:srgbClr val="FFFF00"/>
                </a:solidFill>
              </a:rPr>
            </a:br>
            <a:r>
              <a:rPr lang="es-UY" altLang="en-US" sz="3200" b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“…hace rato que todos aprendimos </a:t>
            </a:r>
            <a:br>
              <a:rPr lang="es-UY" altLang="en-US" sz="3200" b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UY" altLang="en-US" sz="3200" b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que dar batallas por el “todo o nada” </a:t>
            </a:r>
            <a:br>
              <a:rPr lang="es-UY" altLang="en-US" sz="3200" b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UY" altLang="en-US" sz="3200" b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son el mejor camino para que nada cambie </a:t>
            </a:r>
            <a:br>
              <a:rPr lang="es-UY" altLang="en-US" sz="3200" b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UY" altLang="en-US" sz="3200" b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 para que todo se estanque."</a:t>
            </a:r>
            <a:br>
              <a:rPr lang="es-UY" altLang="en-US" sz="3200" b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s-UY" altLang="en-US" sz="2800" b="1">
                <a:solidFill>
                  <a:srgbClr val="FFFF00"/>
                </a:solidFill>
              </a:rPr>
            </a:br>
            <a:r>
              <a:rPr lang="es-UY" altLang="en-US" sz="2000" b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Sr. José Mujica. Presidente de la República.</a:t>
            </a:r>
            <a:br>
              <a:rPr lang="es-UY" altLang="en-US" sz="2000" b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UY" altLang="en-US" sz="2000" b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Acto de Asunción. Asamblea general. 1ero de marzo del año 2010</a:t>
            </a:r>
            <a:br>
              <a:rPr lang="es-UY" altLang="en-US" sz="2400" b="1">
                <a:solidFill>
                  <a:srgbClr val="FFFF00"/>
                </a:solidFill>
              </a:rPr>
            </a:br>
            <a:endParaRPr lang="es-ES" altLang="en-US" sz="1800" b="1">
              <a:solidFill>
                <a:srgbClr val="FFFF00"/>
              </a:solidFill>
            </a:endParaRPr>
          </a:p>
        </p:txBody>
      </p:sp>
      <p:pic>
        <p:nvPicPr>
          <p:cNvPr id="63491" name="Picture 4" descr="JoseMujicaWEB">
            <a:extLst>
              <a:ext uri="{FF2B5EF4-FFF2-40B4-BE49-F238E27FC236}">
                <a16:creationId xmlns:a16="http://schemas.microsoft.com/office/drawing/2014/main" id="{5B6E6B22-0BCC-E440-AA1F-1CEDB7BBD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142875"/>
            <a:ext cx="27082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MCj04042370000[1]">
            <a:extLst>
              <a:ext uri="{FF2B5EF4-FFF2-40B4-BE49-F238E27FC236}">
                <a16:creationId xmlns:a16="http://schemas.microsoft.com/office/drawing/2014/main" id="{96257F16-729A-5C4F-B328-E8F76A1CA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412875"/>
            <a:ext cx="1406525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Line 5">
            <a:extLst>
              <a:ext uri="{FF2B5EF4-FFF2-40B4-BE49-F238E27FC236}">
                <a16:creationId xmlns:a16="http://schemas.microsoft.com/office/drawing/2014/main" id="{E133976A-AC58-144D-ABA2-6730F870DC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32138" y="2852738"/>
            <a:ext cx="1152525" cy="647700"/>
          </a:xfrm>
          <a:prstGeom prst="line">
            <a:avLst/>
          </a:prstGeom>
          <a:noFill/>
          <a:ln w="9525">
            <a:solidFill>
              <a:schemeClr val="accent3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s-UY">
              <a:latin typeface="Arial" charset="0"/>
            </a:endParaRPr>
          </a:p>
        </p:txBody>
      </p:sp>
      <p:sp>
        <p:nvSpPr>
          <p:cNvPr id="25605" name="Line 6">
            <a:extLst>
              <a:ext uri="{FF2B5EF4-FFF2-40B4-BE49-F238E27FC236}">
                <a16:creationId xmlns:a16="http://schemas.microsoft.com/office/drawing/2014/main" id="{EFFBB7CD-4622-B540-AE49-71E8532456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663" y="2852738"/>
            <a:ext cx="1150937" cy="647700"/>
          </a:xfrm>
          <a:prstGeom prst="line">
            <a:avLst/>
          </a:prstGeom>
          <a:noFill/>
          <a:ln w="9525">
            <a:solidFill>
              <a:schemeClr val="accent3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s-UY">
              <a:latin typeface="Arial" charset="0"/>
            </a:endParaRPr>
          </a:p>
        </p:txBody>
      </p:sp>
      <p:sp>
        <p:nvSpPr>
          <p:cNvPr id="330759" name="Text Box 7">
            <a:extLst>
              <a:ext uri="{FF2B5EF4-FFF2-40B4-BE49-F238E27FC236}">
                <a16:creationId xmlns:a16="http://schemas.microsoft.com/office/drawing/2014/main" id="{81A70259-7423-4344-B8A1-AC1433108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2071688"/>
            <a:ext cx="2714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UY" dirty="0">
                <a:solidFill>
                  <a:schemeClr val="accent3"/>
                </a:solidFill>
                <a:latin typeface="Arial" charset="0"/>
              </a:rPr>
              <a:t>Menos de 5%  Causas “justificadas” por  legislaciones</a:t>
            </a:r>
            <a:endParaRPr lang="es-ES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30760" name="Text Box 8">
            <a:extLst>
              <a:ext uri="{FF2B5EF4-FFF2-40B4-BE49-F238E27FC236}">
                <a16:creationId xmlns:a16="http://schemas.microsoft.com/office/drawing/2014/main" id="{0D37CAF7-2038-454E-BC4D-1B72209F7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071688"/>
            <a:ext cx="1785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UY" dirty="0">
                <a:solidFill>
                  <a:schemeClr val="accent3"/>
                </a:solidFill>
                <a:latin typeface="Arial" charset="0"/>
              </a:rPr>
              <a:t>95%  Causas NO “justificadas</a:t>
            </a:r>
            <a:endParaRPr lang="es-ES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30761" name="Text Box 9">
            <a:extLst>
              <a:ext uri="{FF2B5EF4-FFF2-40B4-BE49-F238E27FC236}">
                <a16:creationId xmlns:a16="http://schemas.microsoft.com/office/drawing/2014/main" id="{F96192AD-A399-DC47-986B-D2B800FCB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3" y="3617913"/>
            <a:ext cx="1881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UY" dirty="0">
                <a:solidFill>
                  <a:schemeClr val="accent3"/>
                </a:solidFill>
                <a:latin typeface="Arial" charset="0"/>
              </a:rPr>
              <a:t>ABORTO LEGAL</a:t>
            </a:r>
            <a:endParaRPr lang="es-ES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30762" name="Text Box 10">
            <a:extLst>
              <a:ext uri="{FF2B5EF4-FFF2-40B4-BE49-F238E27FC236}">
                <a16:creationId xmlns:a16="http://schemas.microsoft.com/office/drawing/2014/main" id="{41EAAB28-7158-5045-AF8D-7A2C004BB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3573463"/>
            <a:ext cx="2019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UY" dirty="0">
                <a:solidFill>
                  <a:schemeClr val="accent3"/>
                </a:solidFill>
                <a:latin typeface="Arial" charset="0"/>
              </a:rPr>
              <a:t>ABORTO  ILEGAL</a:t>
            </a:r>
            <a:endParaRPr lang="es-ES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7417" name="AutoShape 11">
            <a:extLst>
              <a:ext uri="{FF2B5EF4-FFF2-40B4-BE49-F238E27FC236}">
                <a16:creationId xmlns:a16="http://schemas.microsoft.com/office/drawing/2014/main" id="{8B3CB2D6-BCA4-034E-B6B3-2E3E1629B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4149725"/>
            <a:ext cx="215900" cy="6477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UY" altLang="en-US" sz="1800"/>
          </a:p>
        </p:txBody>
      </p:sp>
      <p:sp>
        <p:nvSpPr>
          <p:cNvPr id="17418" name="AutoShape 12">
            <a:extLst>
              <a:ext uri="{FF2B5EF4-FFF2-40B4-BE49-F238E27FC236}">
                <a16:creationId xmlns:a16="http://schemas.microsoft.com/office/drawing/2014/main" id="{1C58B8F8-EC3F-B148-BACB-8A7BA9BF3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4076700"/>
            <a:ext cx="215900" cy="720725"/>
          </a:xfrm>
          <a:prstGeom prst="downArrow">
            <a:avLst>
              <a:gd name="adj1" fmla="val 50000"/>
              <a:gd name="adj2" fmla="val 83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UY" altLang="en-US" sz="1800"/>
          </a:p>
        </p:txBody>
      </p:sp>
      <p:sp>
        <p:nvSpPr>
          <p:cNvPr id="330765" name="Text Box 13">
            <a:extLst>
              <a:ext uri="{FF2B5EF4-FFF2-40B4-BE49-F238E27FC236}">
                <a16:creationId xmlns:a16="http://schemas.microsoft.com/office/drawing/2014/main" id="{6B279043-92F0-FE4F-8FAD-E02523C86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5013325"/>
            <a:ext cx="2084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UY" dirty="0">
                <a:solidFill>
                  <a:schemeClr val="accent3"/>
                </a:solidFill>
                <a:latin typeface="Arial" charset="0"/>
              </a:rPr>
              <a:t>ABORTO SEGURO</a:t>
            </a:r>
            <a:endParaRPr lang="es-ES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30766" name="Text Box 14">
            <a:extLst>
              <a:ext uri="{FF2B5EF4-FFF2-40B4-BE49-F238E27FC236}">
                <a16:creationId xmlns:a16="http://schemas.microsoft.com/office/drawing/2014/main" id="{1E9BD0DF-7161-8F46-89D5-B2DBDEFD9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4941888"/>
            <a:ext cx="231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UY" dirty="0">
                <a:solidFill>
                  <a:schemeClr val="accent3"/>
                </a:solidFill>
                <a:latin typeface="Arial" charset="0"/>
              </a:rPr>
              <a:t>ABORTO INSEGURO</a:t>
            </a:r>
            <a:endParaRPr lang="es-ES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30770" name="Text Box 18">
            <a:extLst>
              <a:ext uri="{FF2B5EF4-FFF2-40B4-BE49-F238E27FC236}">
                <a16:creationId xmlns:a16="http://schemas.microsoft.com/office/drawing/2014/main" id="{5F477D68-6386-D042-B723-CF2F6F6E8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6237288"/>
            <a:ext cx="3000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UY" dirty="0">
                <a:solidFill>
                  <a:schemeClr val="accent3"/>
                </a:solidFill>
                <a:latin typeface="Arial" charset="0"/>
              </a:rPr>
              <a:t>ATENCION POST ABORTO</a:t>
            </a:r>
            <a:endParaRPr lang="es-ES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5618" name="Line 19">
            <a:extLst>
              <a:ext uri="{FF2B5EF4-FFF2-40B4-BE49-F238E27FC236}">
                <a16:creationId xmlns:a16="http://schemas.microsoft.com/office/drawing/2014/main" id="{71DF0003-A5BD-8447-AF49-0F3EB5BF149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3575" y="5300663"/>
            <a:ext cx="792163" cy="649287"/>
          </a:xfrm>
          <a:prstGeom prst="line">
            <a:avLst/>
          </a:prstGeom>
          <a:noFill/>
          <a:ln w="9525">
            <a:solidFill>
              <a:schemeClr val="accent3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s-UY">
              <a:latin typeface="Arial" charset="0"/>
            </a:endParaRPr>
          </a:p>
        </p:txBody>
      </p:sp>
      <p:sp>
        <p:nvSpPr>
          <p:cNvPr id="25619" name="Line 20">
            <a:extLst>
              <a:ext uri="{FF2B5EF4-FFF2-40B4-BE49-F238E27FC236}">
                <a16:creationId xmlns:a16="http://schemas.microsoft.com/office/drawing/2014/main" id="{C6D58784-943A-6145-9D7B-D15FEE022A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27763" y="5300663"/>
            <a:ext cx="792162" cy="720725"/>
          </a:xfrm>
          <a:prstGeom prst="line">
            <a:avLst/>
          </a:prstGeom>
          <a:noFill/>
          <a:ln w="9525">
            <a:solidFill>
              <a:schemeClr val="accent3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s-UY">
              <a:latin typeface="Arial" charset="0"/>
            </a:endParaRPr>
          </a:p>
        </p:txBody>
      </p:sp>
      <p:sp>
        <p:nvSpPr>
          <p:cNvPr id="25620" name="Line 21">
            <a:extLst>
              <a:ext uri="{FF2B5EF4-FFF2-40B4-BE49-F238E27FC236}">
                <a16:creationId xmlns:a16="http://schemas.microsoft.com/office/drawing/2014/main" id="{6DE69C16-D593-8F48-B8F6-7CB8DC5918C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08850" y="5300663"/>
            <a:ext cx="719138" cy="720725"/>
          </a:xfrm>
          <a:prstGeom prst="line">
            <a:avLst/>
          </a:prstGeom>
          <a:noFill/>
          <a:ln w="9525">
            <a:solidFill>
              <a:schemeClr val="accent3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s-UY">
              <a:latin typeface="Arial" charset="0"/>
            </a:endParaRPr>
          </a:p>
        </p:txBody>
      </p:sp>
      <p:sp>
        <p:nvSpPr>
          <p:cNvPr id="330774" name="Text Box 22">
            <a:extLst>
              <a:ext uri="{FF2B5EF4-FFF2-40B4-BE49-F238E27FC236}">
                <a16:creationId xmlns:a16="http://schemas.microsoft.com/office/drawing/2014/main" id="{4C3936C3-5416-DB4F-B6DB-B35409DC1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6021388"/>
            <a:ext cx="1054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UY" dirty="0">
                <a:solidFill>
                  <a:schemeClr val="accent3"/>
                </a:solidFill>
                <a:latin typeface="Arial" charset="0"/>
              </a:rPr>
              <a:t>Mayoría</a:t>
            </a:r>
          </a:p>
          <a:p>
            <a:pPr eaLnBrk="1" hangingPunct="1">
              <a:defRPr/>
            </a:pPr>
            <a:r>
              <a:rPr lang="es-UY" dirty="0">
                <a:solidFill>
                  <a:schemeClr val="accent3"/>
                </a:solidFill>
                <a:latin typeface="Arial" charset="0"/>
              </a:rPr>
              <a:t>Sin APA</a:t>
            </a:r>
            <a:endParaRPr lang="es-ES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30775" name="Text Box 23">
            <a:extLst>
              <a:ext uri="{FF2B5EF4-FFF2-40B4-BE49-F238E27FC236}">
                <a16:creationId xmlns:a16="http://schemas.microsoft.com/office/drawing/2014/main" id="{DF3852EB-D686-9E4C-91DF-6902A0AF4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2813" y="1700213"/>
            <a:ext cx="381000" cy="42116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n-US" sz="1800" b="1"/>
              <a:t>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n-US" sz="1800" b="1"/>
              <a:t>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n-US" sz="1800" b="1"/>
              <a:t>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n-US" sz="1800" b="1"/>
              <a:t>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n-US" sz="1800" b="1"/>
              <a:t>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n-US" sz="1800" b="1"/>
              <a:t>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UY" altLang="en-US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n-US" sz="1800" b="1"/>
              <a:t>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n-US" sz="1800" b="1"/>
              <a:t>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n-US" sz="1800" b="1"/>
              <a:t>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n-US" sz="1800" b="1"/>
              <a:t>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n-US" sz="1800" b="1"/>
              <a:t>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n-US" sz="1800" b="1"/>
              <a:t>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n-US" sz="1800" b="1"/>
              <a:t>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 b="1"/>
          </a:p>
        </p:txBody>
      </p:sp>
      <p:sp>
        <p:nvSpPr>
          <p:cNvPr id="24" name="6 Título">
            <a:extLst>
              <a:ext uri="{FF2B5EF4-FFF2-40B4-BE49-F238E27FC236}">
                <a16:creationId xmlns:a16="http://schemas.microsoft.com/office/drawing/2014/main" id="{42A827FB-022B-1740-9650-744EFFD65DFB}"/>
              </a:ext>
            </a:extLst>
          </p:cNvPr>
          <p:cNvSpPr txBox="1">
            <a:spLocks/>
          </p:cNvSpPr>
          <p:nvPr/>
        </p:nvSpPr>
        <p:spPr bwMode="auto">
          <a:xfrm>
            <a:off x="5715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s-UY" sz="4400" b="1" kern="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60" grpId="0"/>
      <p:bldP spid="330762" grpId="0"/>
      <p:bldP spid="3307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DD404AB-BC2D-E541-B66A-6C8B447017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1143000"/>
          </a:xfrm>
        </p:spPr>
        <p:txBody>
          <a:bodyPr/>
          <a:lstStyle/>
          <a:p>
            <a:pPr algn="l" eaLnBrk="1" hangingPunct="1"/>
            <a:r>
              <a:rPr lang="es-ES" altLang="en-US" sz="3200" b="1">
                <a:solidFill>
                  <a:srgbClr val="FFFF00"/>
                </a:solidFill>
              </a:rPr>
              <a:t>              </a:t>
            </a:r>
            <a:br>
              <a:rPr lang="es-ES" altLang="en-US" sz="3200" b="1">
                <a:solidFill>
                  <a:srgbClr val="FFFF00"/>
                </a:solidFill>
              </a:rPr>
            </a:br>
            <a:r>
              <a:rPr lang="es-ES" altLang="en-US" sz="3200" b="1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132105" name="Rectangle 9">
            <a:extLst>
              <a:ext uri="{FF2B5EF4-FFF2-40B4-BE49-F238E27FC236}">
                <a16:creationId xmlns:a16="http://schemas.microsoft.com/office/drawing/2014/main" id="{49C70ED3-A69C-4A4D-9CD0-52351EA91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931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PROGRAMA DE ACCION DE LA ONU </a:t>
            </a:r>
          </a:p>
          <a:p>
            <a:pPr algn="ctr" eaLnBrk="1" hangingPunct="1">
              <a:defRPr/>
            </a:pPr>
            <a:r>
              <a:rPr lang="es-E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Conferencia internacional Población y Desarrollo</a:t>
            </a:r>
          </a:p>
          <a:p>
            <a:pPr algn="ctr" eaLnBrk="1" hangingPunct="1">
              <a:defRPr/>
            </a:pPr>
            <a:r>
              <a:rPr lang="es-E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capitulo VII – Inciso C- Numeral 8.25</a:t>
            </a:r>
            <a:endParaRPr lang="es-E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endParaRPr lang="es-ES" sz="2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32106" name="Rectangle 10">
            <a:extLst>
              <a:ext uri="{FF2B5EF4-FFF2-40B4-BE49-F238E27FC236}">
                <a16:creationId xmlns:a16="http://schemas.microsoft.com/office/drawing/2014/main" id="{F1502B97-8C13-0B49-96E5-91E940082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41438"/>
            <a:ext cx="9144000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/>
            </a:pPr>
            <a:r>
              <a:rPr lang="es-ES" sz="19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“En ningún caso se debe promover el aborto como método de planificación de la familia … como grave problema de salud pública se debe prevenir y …eliminar la necesidad del aborto”.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/>
            </a:pPr>
            <a:endParaRPr lang="es-ES" sz="1900" dirty="0"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/>
            </a:pPr>
            <a:r>
              <a:rPr lang="es-ES" sz="19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“En todos los casos acceso a servicios de calidad para tratar las complicaciones derivadas del aborto.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/>
            </a:pPr>
            <a:endParaRPr lang="es-ES" sz="1900" dirty="0"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/>
            </a:pPr>
            <a:r>
              <a:rPr lang="es-ES" sz="19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 circunstancias en las que el aborto no es contrario a la ley, el aborto debe ser seguro”.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/>
            </a:pPr>
            <a:endParaRPr lang="es-ES" sz="1900" dirty="0"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/>
            </a:pPr>
            <a:r>
              <a:rPr lang="es-ES" sz="2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“Las mujeres que tienen embarazos no deseados deben tener fácil acceso a información fidedigna y a asesoramiento comprensivo”.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es-ES" sz="29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/>
            </a:pPr>
            <a:endParaRPr lang="es-ES" sz="19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/>
            </a:pPr>
            <a:endParaRPr lang="es-ES" sz="17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32111" name="AutoShape 15">
            <a:extLst>
              <a:ext uri="{FF2B5EF4-FFF2-40B4-BE49-F238E27FC236}">
                <a16:creationId xmlns:a16="http://schemas.microsoft.com/office/drawing/2014/main" id="{71EF9F82-5917-EF4B-9D6B-05BE46EC5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313" y="4786313"/>
            <a:ext cx="5143500" cy="1800225"/>
          </a:xfrm>
          <a:prstGeom prst="upArrowCallout">
            <a:avLst>
              <a:gd name="adj1" fmla="val 12618"/>
              <a:gd name="adj2" fmla="val 11598"/>
              <a:gd name="adj3" fmla="val 6472"/>
              <a:gd name="adj4" fmla="val 71062"/>
            </a:avLst>
          </a:prstGeom>
          <a:solidFill>
            <a:schemeClr val="accent3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UY" dirty="0">
                <a:solidFill>
                  <a:srgbClr val="FF0000"/>
                </a:solidFill>
                <a:latin typeface="Arial" charset="0"/>
              </a:rPr>
              <a:t>ABORTO DE MENOR RIESGO</a:t>
            </a:r>
          </a:p>
          <a:p>
            <a:pPr algn="ctr" eaLnBrk="1" hangingPunct="1">
              <a:defRPr/>
            </a:pPr>
            <a:r>
              <a:rPr lang="es-UY" dirty="0">
                <a:solidFill>
                  <a:srgbClr val="FF0000"/>
                </a:solidFill>
                <a:latin typeface="Arial" charset="0"/>
              </a:rPr>
              <a:t>(ISCAPCR)</a:t>
            </a:r>
          </a:p>
          <a:p>
            <a:pPr algn="ctr" eaLnBrk="1" hangingPunct="1">
              <a:defRPr/>
            </a:pPr>
            <a:r>
              <a:rPr lang="es-UY" dirty="0">
                <a:solidFill>
                  <a:srgbClr val="FF0000"/>
                </a:solidFill>
                <a:latin typeface="Arial" charset="0"/>
              </a:rPr>
              <a:t>En toda Circunstancias_</a:t>
            </a:r>
          </a:p>
          <a:p>
            <a:pPr algn="ctr" eaLnBrk="1" hangingPunct="1">
              <a:defRPr/>
            </a:pPr>
            <a:r>
              <a:rPr lang="es-UY" dirty="0">
                <a:solidFill>
                  <a:srgbClr val="FF0000"/>
                </a:solidFill>
                <a:latin typeface="Arial" charset="0"/>
              </a:rPr>
              <a:t>Derecho a la atención en salud en el SNIS</a:t>
            </a:r>
            <a:endParaRPr lang="es-ES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MCj04042370000[1]">
            <a:extLst>
              <a:ext uri="{FF2B5EF4-FFF2-40B4-BE49-F238E27FC236}">
                <a16:creationId xmlns:a16="http://schemas.microsoft.com/office/drawing/2014/main" id="{A32EB1A7-CAE0-3749-B100-6BAEF79F2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412875"/>
            <a:ext cx="1406525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Line 4">
            <a:extLst>
              <a:ext uri="{FF2B5EF4-FFF2-40B4-BE49-F238E27FC236}">
                <a16:creationId xmlns:a16="http://schemas.microsoft.com/office/drawing/2014/main" id="{CE8619A2-3CE4-574F-9DEC-06ECD87CA7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32138" y="2852738"/>
            <a:ext cx="11525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" name="Line 5">
            <a:extLst>
              <a:ext uri="{FF2B5EF4-FFF2-40B4-BE49-F238E27FC236}">
                <a16:creationId xmlns:a16="http://schemas.microsoft.com/office/drawing/2014/main" id="{F64BCC1E-E32D-1844-9342-7A722B29C17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663" y="2852738"/>
            <a:ext cx="1150937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Text Box 6">
            <a:extLst>
              <a:ext uri="{FF2B5EF4-FFF2-40B4-BE49-F238E27FC236}">
                <a16:creationId xmlns:a16="http://schemas.microsoft.com/office/drawing/2014/main" id="{320E1583-47DE-9447-8252-702E36829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852738"/>
            <a:ext cx="2833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UY" dirty="0">
                <a:solidFill>
                  <a:schemeClr val="accent3"/>
                </a:solidFill>
                <a:latin typeface="Arial" charset="0"/>
              </a:rPr>
              <a:t>5%  Causas “justificadas</a:t>
            </a:r>
            <a:endParaRPr lang="es-ES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7655" name="Text Box 7">
            <a:extLst>
              <a:ext uri="{FF2B5EF4-FFF2-40B4-BE49-F238E27FC236}">
                <a16:creationId xmlns:a16="http://schemas.microsoft.com/office/drawing/2014/main" id="{1043FD23-2C3D-8145-84DF-D908710CC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2852738"/>
            <a:ext cx="3332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UY" dirty="0">
                <a:solidFill>
                  <a:schemeClr val="accent3"/>
                </a:solidFill>
                <a:latin typeface="Arial" charset="0"/>
              </a:rPr>
              <a:t>95%  Causas no “justificadas</a:t>
            </a:r>
            <a:endParaRPr lang="es-ES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7656" name="Text Box 8">
            <a:extLst>
              <a:ext uri="{FF2B5EF4-FFF2-40B4-BE49-F238E27FC236}">
                <a16:creationId xmlns:a16="http://schemas.microsoft.com/office/drawing/2014/main" id="{E9792EC7-D326-904B-956B-E02EBDC5A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3" y="3617913"/>
            <a:ext cx="1881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UY" dirty="0">
                <a:solidFill>
                  <a:schemeClr val="accent3"/>
                </a:solidFill>
                <a:latin typeface="Arial" charset="0"/>
              </a:rPr>
              <a:t>ABORTO LEGAL</a:t>
            </a:r>
            <a:endParaRPr lang="es-ES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7657" name="Text Box 9">
            <a:extLst>
              <a:ext uri="{FF2B5EF4-FFF2-40B4-BE49-F238E27FC236}">
                <a16:creationId xmlns:a16="http://schemas.microsoft.com/office/drawing/2014/main" id="{7435DA0C-11B9-CA44-B21C-39AFCE103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3573463"/>
            <a:ext cx="2019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UY" dirty="0">
                <a:solidFill>
                  <a:schemeClr val="accent3"/>
                </a:solidFill>
                <a:latin typeface="Arial" charset="0"/>
              </a:rPr>
              <a:t>ABORTO  ILEGAL</a:t>
            </a:r>
            <a:endParaRPr lang="es-ES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9465" name="AutoShape 10">
            <a:extLst>
              <a:ext uri="{FF2B5EF4-FFF2-40B4-BE49-F238E27FC236}">
                <a16:creationId xmlns:a16="http://schemas.microsoft.com/office/drawing/2014/main" id="{623E5F98-5164-CE46-9755-92B71AFDF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4149725"/>
            <a:ext cx="215900" cy="6477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UY" altLang="en-US" sz="1800"/>
          </a:p>
        </p:txBody>
      </p:sp>
      <p:sp>
        <p:nvSpPr>
          <p:cNvPr id="19466" name="AutoShape 11">
            <a:extLst>
              <a:ext uri="{FF2B5EF4-FFF2-40B4-BE49-F238E27FC236}">
                <a16:creationId xmlns:a16="http://schemas.microsoft.com/office/drawing/2014/main" id="{DDD6DFC7-80AA-304C-A46F-2C34122B2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4076700"/>
            <a:ext cx="215900" cy="720725"/>
          </a:xfrm>
          <a:prstGeom prst="downArrow">
            <a:avLst>
              <a:gd name="adj1" fmla="val 50000"/>
              <a:gd name="adj2" fmla="val 8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UY" altLang="en-US" sz="1800"/>
          </a:p>
        </p:txBody>
      </p:sp>
      <p:sp>
        <p:nvSpPr>
          <p:cNvPr id="27660" name="Text Box 12">
            <a:extLst>
              <a:ext uri="{FF2B5EF4-FFF2-40B4-BE49-F238E27FC236}">
                <a16:creationId xmlns:a16="http://schemas.microsoft.com/office/drawing/2014/main" id="{BAAFC5AC-DAB2-D645-B5C8-3252B7159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5013325"/>
            <a:ext cx="2084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UY" dirty="0">
                <a:solidFill>
                  <a:schemeClr val="accent3"/>
                </a:solidFill>
                <a:latin typeface="Arial" charset="0"/>
              </a:rPr>
              <a:t>ABORTO SEGURO</a:t>
            </a:r>
            <a:endParaRPr lang="es-ES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7661" name="Text Box 13">
            <a:extLst>
              <a:ext uri="{FF2B5EF4-FFF2-40B4-BE49-F238E27FC236}">
                <a16:creationId xmlns:a16="http://schemas.microsoft.com/office/drawing/2014/main" id="{26EC818C-1A51-A44F-86F5-A2C0F43DE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4941888"/>
            <a:ext cx="231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UY" dirty="0">
                <a:solidFill>
                  <a:schemeClr val="accent3"/>
                </a:solidFill>
                <a:latin typeface="Arial" charset="0"/>
              </a:rPr>
              <a:t>ABORTO INSEGURO</a:t>
            </a:r>
            <a:endParaRPr lang="es-ES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31793" name="Text Box 17">
            <a:extLst>
              <a:ext uri="{FF2B5EF4-FFF2-40B4-BE49-F238E27FC236}">
                <a16:creationId xmlns:a16="http://schemas.microsoft.com/office/drawing/2014/main" id="{FEA0CBBE-B659-BA49-BCB2-9FBB23F10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6237288"/>
            <a:ext cx="3000375" cy="366712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UY" dirty="0">
                <a:solidFill>
                  <a:schemeClr val="accent3"/>
                </a:solidFill>
                <a:latin typeface="Arial" charset="0"/>
              </a:rPr>
              <a:t>ATENCION POST ABORTO</a:t>
            </a:r>
            <a:endParaRPr lang="es-ES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9470" name="Line 18">
            <a:extLst>
              <a:ext uri="{FF2B5EF4-FFF2-40B4-BE49-F238E27FC236}">
                <a16:creationId xmlns:a16="http://schemas.microsoft.com/office/drawing/2014/main" id="{BDF50FB2-A7D8-AC49-872B-99C512E837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3575" y="5300663"/>
            <a:ext cx="792163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Line 19">
            <a:extLst>
              <a:ext uri="{FF2B5EF4-FFF2-40B4-BE49-F238E27FC236}">
                <a16:creationId xmlns:a16="http://schemas.microsoft.com/office/drawing/2014/main" id="{7B19DD93-D44F-FA4E-9689-F41FD69581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27763" y="5300663"/>
            <a:ext cx="79216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Line 20">
            <a:extLst>
              <a:ext uri="{FF2B5EF4-FFF2-40B4-BE49-F238E27FC236}">
                <a16:creationId xmlns:a16="http://schemas.microsoft.com/office/drawing/2014/main" id="{3AB6651D-07F2-7A46-8C46-7104DD3C782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08850" y="5300663"/>
            <a:ext cx="71913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6" name="Text Box 21">
            <a:extLst>
              <a:ext uri="{FF2B5EF4-FFF2-40B4-BE49-F238E27FC236}">
                <a16:creationId xmlns:a16="http://schemas.microsoft.com/office/drawing/2014/main" id="{4ECDA49A-2E0E-674F-8B58-2B2D74F5B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6021388"/>
            <a:ext cx="1054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UY" dirty="0">
                <a:solidFill>
                  <a:schemeClr val="accent3"/>
                </a:solidFill>
                <a:latin typeface="Arial" charset="0"/>
              </a:rPr>
              <a:t>Mayoría</a:t>
            </a:r>
          </a:p>
          <a:p>
            <a:pPr eaLnBrk="1" hangingPunct="1">
              <a:defRPr/>
            </a:pPr>
            <a:r>
              <a:rPr lang="es-UY" dirty="0">
                <a:solidFill>
                  <a:schemeClr val="accent3"/>
                </a:solidFill>
                <a:latin typeface="Arial" charset="0"/>
              </a:rPr>
              <a:t>Sin APA</a:t>
            </a:r>
            <a:endParaRPr lang="es-ES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9474" name="Text Box 22">
            <a:extLst>
              <a:ext uri="{FF2B5EF4-FFF2-40B4-BE49-F238E27FC236}">
                <a16:creationId xmlns:a16="http://schemas.microsoft.com/office/drawing/2014/main" id="{5F2EE2C4-A9E1-7A4C-B0C9-BBD88B634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2813" y="1700213"/>
            <a:ext cx="381000" cy="42116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n-US" sz="1800"/>
              <a:t>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n-US" sz="1800"/>
              <a:t>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n-US" sz="1800"/>
              <a:t>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n-US" sz="1800"/>
              <a:t>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n-US" sz="1800"/>
              <a:t>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n-US" sz="1800"/>
              <a:t>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UY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n-US" sz="1800"/>
              <a:t>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n-US" sz="1800"/>
              <a:t>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n-US" sz="1800"/>
              <a:t>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n-US" sz="1800"/>
              <a:t>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n-US" sz="1800"/>
              <a:t>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n-US" sz="1800"/>
              <a:t>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n-US" sz="1800"/>
              <a:t>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/>
          </a:p>
        </p:txBody>
      </p:sp>
      <p:sp>
        <p:nvSpPr>
          <p:cNvPr id="331799" name="AutoShape 23">
            <a:extLst>
              <a:ext uri="{FF2B5EF4-FFF2-40B4-BE49-F238E27FC236}">
                <a16:creationId xmlns:a16="http://schemas.microsoft.com/office/drawing/2014/main" id="{7848EE3E-AD36-E446-8C9D-EDFF0E293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4005263"/>
            <a:ext cx="215900" cy="720725"/>
          </a:xfrm>
          <a:prstGeom prst="downArrow">
            <a:avLst>
              <a:gd name="adj1" fmla="val 50000"/>
              <a:gd name="adj2" fmla="val 83456"/>
            </a:avLst>
          </a:prstGeom>
          <a:solidFill>
            <a:srgbClr val="339966"/>
          </a:solidFill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UY" altLang="en-US" sz="1800"/>
          </a:p>
        </p:txBody>
      </p:sp>
      <p:sp>
        <p:nvSpPr>
          <p:cNvPr id="331800" name="Text Box 24">
            <a:extLst>
              <a:ext uri="{FF2B5EF4-FFF2-40B4-BE49-F238E27FC236}">
                <a16:creationId xmlns:a16="http://schemas.microsoft.com/office/drawing/2014/main" id="{92702753-3A27-5F46-93D4-8E385164A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4797425"/>
            <a:ext cx="1363662" cy="915988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UY" dirty="0">
                <a:solidFill>
                  <a:schemeClr val="accent3"/>
                </a:solidFill>
                <a:latin typeface="Arial" charset="0"/>
              </a:rPr>
              <a:t>ABORTO</a:t>
            </a:r>
          </a:p>
          <a:p>
            <a:pPr algn="ctr" eaLnBrk="1" hangingPunct="1">
              <a:defRPr/>
            </a:pPr>
            <a:r>
              <a:rPr lang="es-UY" dirty="0">
                <a:solidFill>
                  <a:schemeClr val="accent3"/>
                </a:solidFill>
                <a:latin typeface="Arial" charset="0"/>
              </a:rPr>
              <a:t>DE MENOR</a:t>
            </a:r>
          </a:p>
          <a:p>
            <a:pPr algn="ctr" eaLnBrk="1" hangingPunct="1">
              <a:defRPr/>
            </a:pPr>
            <a:r>
              <a:rPr lang="es-UY" dirty="0">
                <a:solidFill>
                  <a:schemeClr val="accent3"/>
                </a:solidFill>
                <a:latin typeface="Arial" charset="0"/>
              </a:rPr>
              <a:t>RIESGO</a:t>
            </a:r>
            <a:endParaRPr lang="es-ES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31802" name="AutoShape 26">
            <a:extLst>
              <a:ext uri="{FF2B5EF4-FFF2-40B4-BE49-F238E27FC236}">
                <a16:creationId xmlns:a16="http://schemas.microsoft.com/office/drawing/2014/main" id="{8140718E-79A5-7847-A92A-EE2A5AF90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5876925"/>
            <a:ext cx="215900" cy="217488"/>
          </a:xfrm>
          <a:prstGeom prst="downArrow">
            <a:avLst>
              <a:gd name="adj1" fmla="val 50000"/>
              <a:gd name="adj2" fmla="val 25184"/>
            </a:avLst>
          </a:prstGeom>
          <a:solidFill>
            <a:srgbClr val="339966"/>
          </a:solidFill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UY" altLang="en-US" sz="1800"/>
          </a:p>
        </p:txBody>
      </p:sp>
      <p:pic>
        <p:nvPicPr>
          <p:cNvPr id="331803" name="Picture 27">
            <a:extLst>
              <a:ext uri="{FF2B5EF4-FFF2-40B4-BE49-F238E27FC236}">
                <a16:creationId xmlns:a16="http://schemas.microsoft.com/office/drawing/2014/main" id="{155E951C-CC24-FE4B-876C-3701EDA66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797425"/>
            <a:ext cx="684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6 Título">
            <a:extLst>
              <a:ext uri="{FF2B5EF4-FFF2-40B4-BE49-F238E27FC236}">
                <a16:creationId xmlns:a16="http://schemas.microsoft.com/office/drawing/2014/main" id="{AC6CBF1B-B8B4-0740-8D9E-5B156B2E9A45}"/>
              </a:ext>
            </a:extLst>
          </p:cNvPr>
          <p:cNvSpPr txBox="1">
            <a:spLocks/>
          </p:cNvSpPr>
          <p:nvPr/>
        </p:nvSpPr>
        <p:spPr bwMode="auto">
          <a:xfrm>
            <a:off x="571500" y="3571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UY" sz="4400" b="1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QUE BUSCAMOS?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93" grpId="0" animBg="1"/>
      <p:bldP spid="331799" grpId="0" animBg="1"/>
      <p:bldP spid="331800" grpId="0" animBg="1"/>
      <p:bldP spid="33180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058" name="AutoShape 2">
            <a:extLst>
              <a:ext uri="{FF2B5EF4-FFF2-40B4-BE49-F238E27FC236}">
                <a16:creationId xmlns:a16="http://schemas.microsoft.com/office/drawing/2014/main" id="{35358057-E0B7-824C-B306-B35AB20D7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708275"/>
            <a:ext cx="3048000" cy="3581400"/>
          </a:xfrm>
          <a:prstGeom prst="roundRect">
            <a:avLst>
              <a:gd name="adj" fmla="val 25694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UY" altLang="en-US"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ABORTO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UY" altLang="en-US"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VOLUNTARIO</a:t>
            </a:r>
          </a:p>
        </p:txBody>
      </p:sp>
      <p:sp>
        <p:nvSpPr>
          <p:cNvPr id="1581059" name="AutoShape 3">
            <a:extLst>
              <a:ext uri="{FF2B5EF4-FFF2-40B4-BE49-F238E27FC236}">
                <a16:creationId xmlns:a16="http://schemas.microsoft.com/office/drawing/2014/main" id="{61074FBD-3EF8-4E45-AD1B-FABD6530A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141663"/>
            <a:ext cx="2362200" cy="2590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s-UY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ANTES</a:t>
            </a:r>
          </a:p>
        </p:txBody>
      </p:sp>
      <p:sp>
        <p:nvSpPr>
          <p:cNvPr id="1581060" name="AutoShape 4">
            <a:extLst>
              <a:ext uri="{FF2B5EF4-FFF2-40B4-BE49-F238E27FC236}">
                <a16:creationId xmlns:a16="http://schemas.microsoft.com/office/drawing/2014/main" id="{5D9E8239-F937-B94C-BB66-1D3B084B2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3213100"/>
            <a:ext cx="2362200" cy="2667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n-US" sz="3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DESPUES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UY" alt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81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81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81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8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1058" grpId="0" animBg="1" autoUpdateAnimBg="0"/>
      <p:bldP spid="1581059" grpId="0" animBg="1" autoUpdateAnimBg="0"/>
      <p:bldP spid="1581060" grpId="0" animBg="1" autoUpdateAnimBg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xtura">
  <a:themeElements>
    <a:clrScheme name="Textura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a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a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ápsulas">
  <a:themeElements>
    <a:clrScheme name="2_Cápsula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2_Cápsul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ápsula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ápsula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ápsula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ápsula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ápsula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ápsula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ápsula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ápsula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ápsulas">
  <a:themeElements>
    <a:clrScheme name="1_Cápsula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1_Cápsul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ápsula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ápsula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ápsula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ápsula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ápsula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ápsula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ápsula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ápsula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aou IS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CCFF"/>
        </a:solidFill>
        <a:ln w="2857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UY" sz="2800" b="1" i="1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CCFF"/>
        </a:solidFill>
        <a:ln w="2857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UY" sz="2800" b="1" i="1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Tema de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Cápsulas">
  <a:themeElements>
    <a:clrScheme name="Cápsula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ápsul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533400" marR="0" indent="-5334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75000"/>
          <a:buFont typeface="Wingdings" pitchFamily="2" charset="2"/>
          <a:buNone/>
          <a:tabLst/>
          <a:defRPr kumimoji="0" lang="es-E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533400" marR="0" indent="-5334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75000"/>
          <a:buFont typeface="Wingdings" pitchFamily="2" charset="2"/>
          <a:buNone/>
          <a:tabLst/>
          <a:defRPr kumimoji="0" lang="es-E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ápsula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ápsulas 5">
    <a:dk1>
      <a:srgbClr val="000066"/>
    </a:dk1>
    <a:lt1>
      <a:srgbClr val="FFFFFF"/>
    </a:lt1>
    <a:dk2>
      <a:srgbClr val="336699"/>
    </a:dk2>
    <a:lt2>
      <a:srgbClr val="FFFFEB"/>
    </a:lt2>
    <a:accent1>
      <a:srgbClr val="99CCFF"/>
    </a:accent1>
    <a:accent2>
      <a:srgbClr val="9999FF"/>
    </a:accent2>
    <a:accent3>
      <a:srgbClr val="ADB8CA"/>
    </a:accent3>
    <a:accent4>
      <a:srgbClr val="DADADA"/>
    </a:accent4>
    <a:accent5>
      <a:srgbClr val="CAE2FF"/>
    </a:accent5>
    <a:accent6>
      <a:srgbClr val="8A8AE7"/>
    </a:accent6>
    <a:hlink>
      <a:srgbClr val="CCCCFF"/>
    </a:hlink>
    <a:folHlink>
      <a:srgbClr val="C68DF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20100</TotalTime>
  <Words>2078</Words>
  <Application>Microsoft Macintosh PowerPoint</Application>
  <PresentationFormat>On-screen Show (4:3)</PresentationFormat>
  <Paragraphs>471</Paragraphs>
  <Slides>51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51</vt:i4>
      </vt:variant>
    </vt:vector>
  </HeadingPairs>
  <TitlesOfParts>
    <vt:vector size="71" baseType="lpstr">
      <vt:lpstr>Arial</vt:lpstr>
      <vt:lpstr>Tahoma</vt:lpstr>
      <vt:lpstr>Wingdings</vt:lpstr>
      <vt:lpstr>Calibri</vt:lpstr>
      <vt:lpstr>Times New Roman</vt:lpstr>
      <vt:lpstr>Informal Roman</vt:lpstr>
      <vt:lpstr>Arial Rounded MT Bold</vt:lpstr>
      <vt:lpstr>Lucida Sans Unicode</vt:lpstr>
      <vt:lpstr>Aharoni</vt:lpstr>
      <vt:lpstr>Diseño predeterminado</vt:lpstr>
      <vt:lpstr>Textura</vt:lpstr>
      <vt:lpstr>Office Theme</vt:lpstr>
      <vt:lpstr>2_Cápsulas</vt:lpstr>
      <vt:lpstr>1_Cápsulas</vt:lpstr>
      <vt:lpstr>Tema aou IS</vt:lpstr>
      <vt:lpstr>Tema de Office</vt:lpstr>
      <vt:lpstr>8_Cápsulas</vt:lpstr>
      <vt:lpstr>Fotografía de Microsoft Photo Editor 3.0</vt:lpstr>
      <vt:lpstr>Hoja de cálculo de Microsoft Office Excel 97-2003</vt:lpstr>
      <vt:lpstr>Documento de Microsoft Word</vt:lpstr>
      <vt:lpstr>   DEL MODELO DE REDUCCION  DE RIESGOS Y DAÑOS A  LA DESPENALIZACION DEL ABORTO. EL CAMINO URUGUAYO POR  LOS DERECHOS DE LA MUJER</vt:lpstr>
      <vt:lpstr>INDICE</vt:lpstr>
      <vt:lpstr>INDICE</vt:lpstr>
      <vt:lpstr>Que pasaba en los noventa?</vt:lpstr>
      <vt:lpstr>Aborto inseguro- situación salud grave, injusta e insostenible</vt:lpstr>
      <vt:lpstr>PowerPoint Presentation</vt:lpstr>
      <vt:lpstr>                 </vt:lpstr>
      <vt:lpstr>PowerPoint Presentation</vt:lpstr>
      <vt:lpstr>PowerPoint Presentation</vt:lpstr>
      <vt:lpstr>CONSULTA ASESORAMIENTO  y CONSULTA POSTABORTO</vt:lpstr>
      <vt:lpstr> </vt:lpstr>
      <vt:lpstr>Objetivos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INDICE</vt:lpstr>
      <vt:lpstr>La despenalización del aborto  Objetivos</vt:lpstr>
      <vt:lpstr>Disminuir la práctica del aborto voluntario</vt:lpstr>
      <vt:lpstr>PowerPoint Presentation</vt:lpstr>
      <vt:lpstr>Decreasing the need for abortion: challenges and constraints G. Benagiano and A. Pera International Journal of Gynecology &amp; Obstetrics (July 2000) ITALIA                                                                   FRANCIA                                                                   </vt:lpstr>
      <vt:lpstr>DISMINUIR LA MORTALIDAD INFANTIL</vt:lpstr>
      <vt:lpstr>PowerPoint Presentation</vt:lpstr>
      <vt:lpstr>PowerPoint Presentation</vt:lpstr>
      <vt:lpstr>DIMENSION ETICA DEL ABORTO NO PENALIZADO </vt:lpstr>
      <vt:lpstr>Los profesionales  con compromiso de conciencia  a menudo necesitan coraje para actuar en contra  de la ortodoxia legal, religiosa y médica imperantes,  siguiendo la honorable ética médica de colocar los intereses de los pacientes por encima de los suyos. </vt:lpstr>
      <vt:lpstr>LA DESPENALIZACION DEL ABORTO EN URUGUAY LEY – REGLAMENTACION - GUIAS</vt:lpstr>
      <vt:lpstr>IVE ANALISIS ESTADISTICO Diciembre 2012- Noviembre 2013.</vt:lpstr>
      <vt:lpstr>IVE REPORTADAS DIC/2013-NOV/2014</vt:lpstr>
      <vt:lpstr>IVE ANALISIS ESTADISTICO</vt:lpstr>
      <vt:lpstr>IVE 1ER AÑO IMPLEMENTACION</vt:lpstr>
      <vt:lpstr>IVE ANALISIS ESTADISTICO</vt:lpstr>
      <vt:lpstr>Como estamos en el mundo?</vt:lpstr>
      <vt:lpstr>PowerPoint Presentation</vt:lpstr>
      <vt:lpstr>ALGUNAS CONCLUSIONES: </vt:lpstr>
      <vt:lpstr>INDICE</vt:lpstr>
      <vt:lpstr>De la década del 70 a nuestros días</vt:lpstr>
      <vt:lpstr>PowerPoint Presentation</vt:lpstr>
      <vt:lpstr>CONSENSO DE MONTEVIDEO SOBRE POBLACION Y DESARROLLO</vt:lpstr>
      <vt:lpstr>CONSENSO DE MONTEVIDEO SOBRE POBLACION Y DESARROLLO</vt:lpstr>
      <vt:lpstr>CONSENSO DE MONTEVIDEO SOBRE POBLACIONY DESARROLLO</vt:lpstr>
      <vt:lpstr>LECCIONES APRENDIDAS</vt:lpstr>
      <vt:lpstr>PASO A PASO</vt:lpstr>
      <vt:lpstr>PowerPoint Presentation</vt:lpstr>
      <vt:lpstr> “…hace rato que todos aprendimos  que dar batallas por el “todo o nada”  son el mejor camino para que nada cambie  y para que todo se estanque."  Sr. José Mujica. Presidente de la República. Acto de Asunción. Asamblea general. 1ero de marzo del año 2010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CONSIDERACIONES ETICAS DE LA INTERRUPCION LEGAL DEL EMBARAZO  ABORDAJE BIOETICO DESE LOS PRFESIONALES Y EQUIPOS DE SALUD DEL ABORTO LEGAL EN AMERICA LATINA</dc:title>
  <dc:creator>.</dc:creator>
  <cp:lastModifiedBy>Sarah Galbenski</cp:lastModifiedBy>
  <cp:revision>138</cp:revision>
  <dcterms:created xsi:type="dcterms:W3CDTF">2008-10-14T13:37:22Z</dcterms:created>
  <dcterms:modified xsi:type="dcterms:W3CDTF">2020-07-27T19:14:59Z</dcterms:modified>
</cp:coreProperties>
</file>