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6" r:id="rId3"/>
    <p:sldId id="417" r:id="rId4"/>
    <p:sldId id="406" r:id="rId5"/>
    <p:sldId id="401" r:id="rId6"/>
    <p:sldId id="402" r:id="rId7"/>
    <p:sldId id="340" r:id="rId8"/>
    <p:sldId id="420" r:id="rId9"/>
    <p:sldId id="411" r:id="rId10"/>
    <p:sldId id="407" r:id="rId11"/>
    <p:sldId id="399" r:id="rId12"/>
    <p:sldId id="422" r:id="rId13"/>
    <p:sldId id="404" r:id="rId14"/>
    <p:sldId id="397" r:id="rId15"/>
    <p:sldId id="415" r:id="rId16"/>
    <p:sldId id="414" r:id="rId17"/>
    <p:sldId id="418" r:id="rId18"/>
    <p:sldId id="416" r:id="rId19"/>
  </p:sldIdLst>
  <p:sldSz cx="9144000" cy="5143500" type="screen16x9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2247" autoAdjust="0"/>
  </p:normalViewPr>
  <p:slideViewPr>
    <p:cSldViewPr>
      <p:cViewPr>
        <p:scale>
          <a:sx n="160" d="100"/>
          <a:sy n="160" d="100"/>
        </p:scale>
        <p:origin x="-204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D18B5-1B88-48EB-90C2-37B8BF00ADD6}" type="datetimeFigureOut">
              <a:rPr lang="es-CL" smtClean="0"/>
              <a:t>13-12-2017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2532-8A8B-488E-BB08-8777423E47B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266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rPr lang="es-CL"/>
              <a:pPr/>
              <a:t>13-12-2017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27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36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2800" b="1" dirty="0"/>
              <a:t>Constituye un incumplimiento de las obligaciones que el Estado de Chile ha adquirido en materia de derechos humanos de las mujeres.</a:t>
            </a:r>
          </a:p>
          <a:p>
            <a:pPr marL="0" indent="0">
              <a:buNone/>
            </a:pPr>
            <a:endParaRPr lang="es-ES" sz="2800" b="1" dirty="0"/>
          </a:p>
          <a:p>
            <a:pPr lvl="1"/>
            <a:r>
              <a:rPr lang="es-ES" sz="2400" dirty="0"/>
              <a:t>Convención contra la Tortura y otros tratos o penas crueles, inhumanos o degradantes.</a:t>
            </a:r>
          </a:p>
          <a:p>
            <a:pPr lvl="1"/>
            <a:r>
              <a:rPr lang="es-ES" sz="2400" dirty="0"/>
              <a:t>Pacto Internacional de los Derechos Económicos, sociales y culturales.</a:t>
            </a:r>
          </a:p>
          <a:p>
            <a:pPr lvl="1"/>
            <a:r>
              <a:rPr lang="es-ES" sz="2400" dirty="0"/>
              <a:t>Convención Belem Do Para.</a:t>
            </a:r>
          </a:p>
          <a:p>
            <a:pPr lvl="1"/>
            <a:r>
              <a:rPr lang="es-ES" sz="2400" dirty="0"/>
              <a:t>Convención de los Derechos del Niño.</a:t>
            </a:r>
          </a:p>
          <a:p>
            <a:pPr lvl="1"/>
            <a:r>
              <a:rPr lang="es-ES" sz="2400" dirty="0"/>
              <a:t>Comité para la Eliminación de la Discriminación contra la Mujer.</a:t>
            </a:r>
          </a:p>
          <a:p>
            <a:pPr lvl="1"/>
            <a:r>
              <a:rPr lang="es-ES" sz="2400" dirty="0"/>
              <a:t>OEA a través del </a:t>
            </a:r>
            <a:r>
              <a:rPr lang="es-ES" sz="2400" dirty="0" err="1"/>
              <a:t>Comitè</a:t>
            </a:r>
            <a:r>
              <a:rPr lang="es-ES" sz="2400" dirty="0"/>
              <a:t> Expertas del Mecanismo de Seguimiento de la Implementación de la Convención Interamericana para prevenir, sancionar y erradicar la violencia contra  la mujer.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34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68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50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s-CL" altLang="es-CL" dirty="0"/>
              <a:t>Aborto</a:t>
            </a:r>
            <a:r>
              <a:rPr lang="es-CL" altLang="es-CL" baseline="0" dirty="0"/>
              <a:t> es algo histórico, no es lucha moderna</a:t>
            </a:r>
          </a:p>
          <a:p>
            <a:endParaRPr lang="es-CL" alt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A5D3BF3-D352-46FC-8343-31F56E6730EA}" type="slidenum">
              <a:rPr lang="es-CL" altLang="es-CL" smtClean="0"/>
              <a:pPr/>
              <a:t>8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7045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2800" b="1" dirty="0"/>
              <a:t>Constituye un incumplimiento de las obligaciones que el Estado de Chile ha adquirido en materia de derechos humanos de las mujeres.</a:t>
            </a:r>
          </a:p>
          <a:p>
            <a:pPr marL="0" indent="0">
              <a:buNone/>
            </a:pPr>
            <a:endParaRPr lang="es-ES" sz="2800" b="1" dirty="0"/>
          </a:p>
          <a:p>
            <a:pPr lvl="1"/>
            <a:r>
              <a:rPr lang="es-ES" sz="2400" dirty="0"/>
              <a:t>Convención contra la Tortura y otros tratos o penas crueles, inhumanos o degradantes.</a:t>
            </a:r>
          </a:p>
          <a:p>
            <a:pPr lvl="1"/>
            <a:r>
              <a:rPr lang="es-ES" sz="2400" dirty="0"/>
              <a:t>Pacto Internacional de los Derechos Económicos, sociales y culturales.</a:t>
            </a:r>
          </a:p>
          <a:p>
            <a:pPr lvl="1"/>
            <a:r>
              <a:rPr lang="es-ES" sz="2400" dirty="0"/>
              <a:t>Convención Belem Do Para.</a:t>
            </a:r>
          </a:p>
          <a:p>
            <a:pPr lvl="1"/>
            <a:r>
              <a:rPr lang="es-ES" sz="2400" dirty="0"/>
              <a:t>Convención de los Derechos del Niño.</a:t>
            </a:r>
          </a:p>
          <a:p>
            <a:pPr lvl="1"/>
            <a:r>
              <a:rPr lang="es-ES" sz="2400" dirty="0"/>
              <a:t>Comité para la Eliminación de la Discriminación contra la Mujer.</a:t>
            </a:r>
          </a:p>
          <a:p>
            <a:pPr lvl="1"/>
            <a:r>
              <a:rPr lang="es-ES" sz="2400" dirty="0"/>
              <a:t>OEA a través del </a:t>
            </a:r>
            <a:r>
              <a:rPr lang="es-ES" sz="2400" dirty="0" err="1"/>
              <a:t>Comitè</a:t>
            </a:r>
            <a:r>
              <a:rPr lang="es-ES" sz="2400" dirty="0"/>
              <a:t> Expertas del Mecanismo de Seguimiento de la Implementación de la Convención Interamericana para prevenir, sancionar y erradicar la violencia contra  la mujer.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570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2800" b="1" dirty="0"/>
              <a:t>Constituye un incumplimiento de las obligaciones que el Estado de Chile ha adquirido en materia de derechos humanos de las mujeres.</a:t>
            </a:r>
          </a:p>
          <a:p>
            <a:pPr marL="0" indent="0">
              <a:buNone/>
            </a:pPr>
            <a:endParaRPr lang="es-ES" sz="2800" b="1" dirty="0"/>
          </a:p>
          <a:p>
            <a:pPr lvl="1"/>
            <a:r>
              <a:rPr lang="es-ES" sz="2400" dirty="0"/>
              <a:t>Convención contra la Tortura y otros tratos o penas crueles, inhumanos o degradantes.</a:t>
            </a:r>
          </a:p>
          <a:p>
            <a:pPr lvl="1"/>
            <a:r>
              <a:rPr lang="es-ES" sz="2400" dirty="0"/>
              <a:t>Pacto Internacional de los Derechos Económicos, sociales y culturales.</a:t>
            </a:r>
          </a:p>
          <a:p>
            <a:pPr lvl="1"/>
            <a:r>
              <a:rPr lang="es-ES" sz="2400" dirty="0"/>
              <a:t>Convención Belem Do Para.</a:t>
            </a:r>
          </a:p>
          <a:p>
            <a:pPr lvl="1"/>
            <a:r>
              <a:rPr lang="es-ES" sz="2400" dirty="0"/>
              <a:t>Convención de los Derechos del Niño.</a:t>
            </a:r>
          </a:p>
          <a:p>
            <a:pPr lvl="1"/>
            <a:r>
              <a:rPr lang="es-ES" sz="2400" dirty="0"/>
              <a:t>Comité para la Eliminación de la Discriminación contra la Mujer.</a:t>
            </a:r>
          </a:p>
          <a:p>
            <a:pPr lvl="1"/>
            <a:r>
              <a:rPr lang="es-ES" sz="2400" dirty="0"/>
              <a:t>OEA a través del </a:t>
            </a:r>
            <a:r>
              <a:rPr lang="es-ES" sz="2400" dirty="0" err="1"/>
              <a:t>Comitè</a:t>
            </a:r>
            <a:r>
              <a:rPr lang="es-ES" sz="2400" dirty="0"/>
              <a:t> Expertas del Mecanismo de Seguimiento de la Implementación de la Convención Interamericana para prevenir, sancionar y erradicar la violencia contra  la mujer.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325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es-ES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es-ES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A92DC1D1-CDF9-4D78-BEC9-595D329D3FB7}" type="datetime1">
              <a:rPr kumimoji="0" lang="es-ES" smtClean="0">
                <a:solidFill>
                  <a:srgbClr val="FFFFFF"/>
                </a:solidFill>
              </a:rPr>
              <a:t>13/12/2017</a:t>
            </a:fld>
            <a:endParaRPr kumimoji="0" lang="es-E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s-ES">
                <a:solidFill>
                  <a:schemeClr val="tx2"/>
                </a:solidFill>
              </a:rPr>
              <a:pPr/>
              <a:t>‹#›</a:t>
            </a:fld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es-ES" cap="all" baseline="0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868A-5570-4B47-B18F-123E3E22F2BB}" type="datetime1">
              <a:rPr lang="es-ES" smtClean="0"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A256-5591-4A47-A23C-A1DC569F320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1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66566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8F70-8159-4826-9379-071DC72A3F70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es-ES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es-ES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675D-3094-42F6-825E-0982E93F550E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es-ES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es-E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FE9209-0764-40C5-8EA7-C7E72CFD2770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es-ES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A54515-B3D0-438A-9775-36DC7968CB45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es-ES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D76D-891B-48A9-AEF8-33A1456EB2DD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8DA9-7B35-4B73-9745-8CED3600442F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es-ES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chemeClr val="tx2"/>
                </a:solidFill>
              </a:rPr>
              <a:pPr/>
              <a:t>‹#›</a:t>
            </a:fld>
            <a:endParaRPr kumimoji="0" lang="es-E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es-ES" sz="4200" b="0"/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24FA-35A5-45E0-AEC3-E7255E97BF1E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es-ES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es-ES" sz="1800"/>
            </a:lvl1pPr>
            <a:lvl2pPr eaLnBrk="1" latinLnBrk="0" hangingPunct="1">
              <a:buNone/>
              <a:defRPr kumimoji="0" lang="es-ES" sz="1200"/>
            </a:lvl2pPr>
            <a:lvl3pPr eaLnBrk="1" latinLnBrk="0" hangingPunct="1">
              <a:buNone/>
              <a:defRPr kumimoji="0" lang="es-ES" sz="1000"/>
            </a:lvl3pPr>
            <a:lvl4pPr eaLnBrk="1" latinLnBrk="0" hangingPunct="1">
              <a:buNone/>
              <a:defRPr kumimoji="0" lang="es-ES" sz="900"/>
            </a:lvl4pPr>
            <a:lvl5pPr eaLnBrk="1" latinLnBrk="0" hangingPunct="1"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es-ES" sz="3200"/>
            </a:lvl1pPr>
            <a:extLst/>
          </a:lstStyle>
          <a:p>
            <a:r>
              <a:rPr kumimoji="0" lang="es-ES"/>
              <a:t>Haga clic en el icono para agregar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es-ES" sz="1700"/>
            </a:lvl1pPr>
            <a:lvl2pPr eaLnBrk="1" latinLnBrk="0" hangingPunct="1">
              <a:buFontTx/>
              <a:buNone/>
              <a:defRPr kumimoji="0" lang="es-ES" sz="1200"/>
            </a:lvl2pPr>
            <a:lvl3pPr eaLnBrk="1" latinLnBrk="0" hangingPunct="1">
              <a:buFontTx/>
              <a:buNone/>
              <a:defRPr kumimoji="0" lang="es-ES" sz="1000"/>
            </a:lvl3pPr>
            <a:lvl4pPr eaLnBrk="1" latinLnBrk="0" hangingPunct="1">
              <a:buFontTx/>
              <a:buNone/>
              <a:defRPr kumimoji="0" lang="es-ES" sz="900"/>
            </a:lvl4pPr>
            <a:lvl5pPr eaLnBrk="1" latinLnBrk="0" hangingPunct="1">
              <a:buFontTx/>
              <a:buNone/>
              <a:defRPr kumimoji="0" lang="es-ES" sz="9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es-ES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34C3C963-CDE1-4DE5-A1BE-DEDF1F212C7F}" type="datetime1">
              <a:rPr lang="es-ES" smtClean="0"/>
              <a:t>13/12/2017</a:t>
            </a:fld>
            <a:endParaRPr kumimoji="0"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es-ES" sz="2800"/>
            </a:lvl1pPr>
            <a:extLst/>
          </a:lstStyle>
          <a:p>
            <a:pPr algn="ctr"/>
            <a:fld id="{8F82E0A0-C266-4798-8C8F-B9F91E9DA37E}" type="slidenum">
              <a:rPr kumimoji="0" lang="es-ES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es-E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fld id="{73DEFC29-C8C3-4C96-9ED6-528D906761A5}" type="datetime1">
              <a:rPr lang="es-ES" smtClean="0"/>
              <a:t>13/12/2017</a:t>
            </a:fld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es-ES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s-E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es-ES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s-ES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es-ES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s-ES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 vert="horz" anchor="ctr">
            <a:normAutofit/>
          </a:bodyPr>
          <a:lstStyle/>
          <a:p>
            <a:r>
              <a:rPr lang="es-ES" sz="1600" b="1" dirty="0" smtClean="0"/>
              <a:t>FOR SEX AND REPRODUCTIVE RIGHTS</a:t>
            </a:r>
            <a:endParaRPr lang="es-ES" sz="1600" b="1" dirty="0"/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503040" y="1635590"/>
            <a:ext cx="8029400" cy="189717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ABORTION BECAUSE OF THREE REASONS: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456816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2017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40" y="267494"/>
            <a:ext cx="1862232" cy="898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3040" y="3075806"/>
            <a:ext cx="7964182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400" b="1" dirty="0">
                <a:solidFill>
                  <a:schemeClr val="bg1"/>
                </a:solidFill>
              </a:rPr>
              <a:t>Claudia </a:t>
            </a:r>
            <a:r>
              <a:rPr lang="es-ES" sz="1400" b="1" dirty="0" err="1">
                <a:solidFill>
                  <a:schemeClr val="bg1"/>
                </a:solidFill>
              </a:rPr>
              <a:t>Dides</a:t>
            </a:r>
            <a:r>
              <a:rPr lang="es-ES" sz="1400" b="1" dirty="0">
                <a:solidFill>
                  <a:schemeClr val="bg1"/>
                </a:solidFill>
              </a:rPr>
              <a:t> C. Directora Corporación Miles</a:t>
            </a:r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ES" sz="1400" b="1" dirty="0">
                <a:solidFill>
                  <a:schemeClr val="bg1"/>
                </a:solidFill>
              </a:rPr>
              <a:t>Socióloga y Magister en Género, Universidad de Chile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5</a:t>
            </a:r>
            <a:r>
              <a:rPr lang="es-CL" sz="3200" b="1" dirty="0" smtClean="0">
                <a:solidFill>
                  <a:schemeClr val="tx1"/>
                </a:solidFill>
              </a:rPr>
              <a:t>. </a:t>
            </a:r>
            <a:r>
              <a:rPr lang="es-CL" sz="3200" b="1" dirty="0" err="1" smtClean="0">
                <a:solidFill>
                  <a:schemeClr val="tx1"/>
                </a:solidFill>
              </a:rPr>
              <a:t>Communication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err="1" smtClean="0">
                <a:solidFill>
                  <a:schemeClr val="tx1"/>
                </a:solidFill>
              </a:rPr>
              <a:t>Strategy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err="1" smtClean="0">
                <a:solidFill>
                  <a:schemeClr val="tx1"/>
                </a:solidFill>
              </a:rPr>
              <a:t>along</a:t>
            </a:r>
            <a:r>
              <a:rPr lang="es-CL" sz="3200" b="1" dirty="0" smtClean="0">
                <a:solidFill>
                  <a:schemeClr val="tx1"/>
                </a:solidFill>
              </a:rPr>
              <a:t> 7 </a:t>
            </a:r>
            <a:r>
              <a:rPr lang="es-CL" sz="3200" b="1" dirty="0" err="1" smtClean="0">
                <a:solidFill>
                  <a:schemeClr val="tx1"/>
                </a:solidFill>
              </a:rPr>
              <a:t>years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10</a:t>
            </a:fld>
            <a:endParaRPr kumimoji="0"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395536" y="1496566"/>
            <a:ext cx="4355976" cy="3595464"/>
          </a:xfrm>
        </p:spPr>
        <p:txBody>
          <a:bodyPr>
            <a:normAutofit fontScale="70000" lnSpcReduction="20000"/>
          </a:bodyPr>
          <a:lstStyle/>
          <a:p>
            <a:r>
              <a:rPr lang="es-CL" dirty="0" smtClean="0"/>
              <a:t>Alliance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companies</a:t>
            </a:r>
            <a:r>
              <a:rPr lang="es-CL" dirty="0" smtClean="0"/>
              <a:t>: Grey Videos  </a:t>
            </a:r>
            <a:endParaRPr lang="es-CL" dirty="0"/>
          </a:p>
          <a:p>
            <a:r>
              <a:rPr lang="es-CL" dirty="0" smtClean="0"/>
              <a:t>Videos won 3 Cannes Lion </a:t>
            </a:r>
            <a:r>
              <a:rPr lang="es-CL" dirty="0" err="1" smtClean="0"/>
              <a:t>Prizes</a:t>
            </a:r>
            <a:endParaRPr lang="es-CL" dirty="0"/>
          </a:p>
          <a:p>
            <a:r>
              <a:rPr lang="es-CL" dirty="0" smtClean="0"/>
              <a:t>Videos won </a:t>
            </a:r>
            <a:r>
              <a:rPr lang="es-CL" dirty="0" err="1" smtClean="0"/>
              <a:t>National</a:t>
            </a:r>
            <a:r>
              <a:rPr lang="es-CL" dirty="0" smtClean="0"/>
              <a:t> </a:t>
            </a:r>
            <a:r>
              <a:rPr lang="es-CL" dirty="0" err="1" smtClean="0"/>
              <a:t>Publicity</a:t>
            </a:r>
            <a:r>
              <a:rPr lang="es-CL" dirty="0" smtClean="0"/>
              <a:t> </a:t>
            </a:r>
            <a:r>
              <a:rPr lang="es-CL" dirty="0" err="1" smtClean="0"/>
              <a:t>Prizes</a:t>
            </a:r>
            <a:endParaRPr lang="es-CL" dirty="0" smtClean="0"/>
          </a:p>
          <a:p>
            <a:r>
              <a:rPr lang="es-CL" dirty="0" smtClean="0"/>
              <a:t>Claudia </a:t>
            </a:r>
            <a:r>
              <a:rPr lang="es-CL" dirty="0" err="1" smtClean="0"/>
              <a:t>Dides</a:t>
            </a:r>
            <a:r>
              <a:rPr lang="es-CL" dirty="0" smtClean="0"/>
              <a:t> </a:t>
            </a:r>
            <a:r>
              <a:rPr lang="es-CL" dirty="0" err="1" smtClean="0"/>
              <a:t>received</a:t>
            </a:r>
            <a:r>
              <a:rPr lang="es-CL" dirty="0" smtClean="0"/>
              <a:t> Presidente </a:t>
            </a:r>
            <a:r>
              <a:rPr lang="es-CL" dirty="0" err="1" smtClean="0"/>
              <a:t>Balmaceda’s</a:t>
            </a:r>
            <a:r>
              <a:rPr lang="es-CL" dirty="0" smtClean="0"/>
              <a:t> </a:t>
            </a:r>
            <a:r>
              <a:rPr lang="es-CL" dirty="0" err="1" smtClean="0"/>
              <a:t>Freedom</a:t>
            </a:r>
            <a:r>
              <a:rPr lang="es-CL" dirty="0" smtClean="0"/>
              <a:t> </a:t>
            </a:r>
            <a:r>
              <a:rPr lang="es-CL" dirty="0" err="1" smtClean="0"/>
              <a:t>Prize</a:t>
            </a:r>
            <a:r>
              <a:rPr lang="es-CL" dirty="0" smtClean="0"/>
              <a:t> 2016</a:t>
            </a:r>
            <a:endParaRPr lang="es-CL" dirty="0"/>
          </a:p>
          <a:p>
            <a:r>
              <a:rPr lang="es-CL" dirty="0" smtClean="0"/>
              <a:t>Testimonial Videos </a:t>
            </a:r>
            <a:endParaRPr lang="es-CL" dirty="0"/>
          </a:p>
          <a:p>
            <a:r>
              <a:rPr lang="es-CL" dirty="0"/>
              <a:t>Cuenta </a:t>
            </a:r>
            <a:r>
              <a:rPr lang="es-CL" dirty="0" smtClean="0"/>
              <a:t>Conmigo (</a:t>
            </a:r>
            <a:r>
              <a:rPr lang="es-CL" dirty="0" err="1" smtClean="0"/>
              <a:t>Count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Me)/Profesionales </a:t>
            </a:r>
            <a:r>
              <a:rPr lang="es-CL" dirty="0"/>
              <a:t>de la </a:t>
            </a:r>
            <a:r>
              <a:rPr lang="es-CL" dirty="0" smtClean="0"/>
              <a:t>Salud (</a:t>
            </a:r>
            <a:r>
              <a:rPr lang="es-CL" dirty="0" err="1" smtClean="0"/>
              <a:t>Health</a:t>
            </a:r>
            <a:r>
              <a:rPr lang="es-CL" dirty="0" smtClean="0"/>
              <a:t> </a:t>
            </a:r>
            <a:r>
              <a:rPr lang="es-CL" dirty="0" err="1" smtClean="0"/>
              <a:t>Professionals</a:t>
            </a:r>
            <a:r>
              <a:rPr lang="es-CL" dirty="0" smtClean="0"/>
              <a:t>)</a:t>
            </a:r>
            <a:endParaRPr lang="es-CL" dirty="0"/>
          </a:p>
          <a:p>
            <a:r>
              <a:rPr lang="es-CL" dirty="0" smtClean="0"/>
              <a:t>Ellas </a:t>
            </a:r>
            <a:r>
              <a:rPr lang="es-CL" dirty="0"/>
              <a:t>Deciden Yo Acompaño (</a:t>
            </a:r>
            <a:r>
              <a:rPr lang="es-CL" dirty="0" err="1"/>
              <a:t>They</a:t>
            </a:r>
            <a:r>
              <a:rPr lang="es-CL" dirty="0"/>
              <a:t> Decide, I </a:t>
            </a:r>
            <a:r>
              <a:rPr lang="es-CL" dirty="0" err="1"/>
              <a:t>Accompany</a:t>
            </a:r>
            <a:endParaRPr lang="es-CL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4965576" y="1455390"/>
            <a:ext cx="4178424" cy="363664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es-ES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CL" dirty="0" smtClean="0"/>
              <a:t>Videos </a:t>
            </a:r>
            <a:r>
              <a:rPr lang="es-CL" dirty="0" err="1" smtClean="0"/>
              <a:t>showing</a:t>
            </a:r>
            <a:r>
              <a:rPr lang="es-CL" dirty="0" smtClean="0"/>
              <a:t> “</a:t>
            </a:r>
            <a:r>
              <a:rPr lang="es-CL" dirty="0" err="1" smtClean="0"/>
              <a:t>self-recorded</a:t>
            </a:r>
            <a:r>
              <a:rPr lang="es-CL" dirty="0" smtClean="0"/>
              <a:t>” </a:t>
            </a:r>
            <a:r>
              <a:rPr lang="es-CL" dirty="0" err="1" smtClean="0"/>
              <a:t>support</a:t>
            </a:r>
            <a:r>
              <a:rPr lang="es-CL" dirty="0" smtClean="0"/>
              <a:t> testimonies of </a:t>
            </a:r>
            <a:r>
              <a:rPr lang="es-CL" dirty="0" err="1" smtClean="0"/>
              <a:t>personalities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political</a:t>
            </a:r>
            <a:r>
              <a:rPr lang="es-CL" dirty="0" smtClean="0"/>
              <a:t>, cultural, </a:t>
            </a:r>
            <a:r>
              <a:rPr lang="es-CL" dirty="0" err="1" smtClean="0"/>
              <a:t>artistic</a:t>
            </a:r>
            <a:r>
              <a:rPr lang="es-CL" dirty="0" smtClean="0"/>
              <a:t>, </a:t>
            </a:r>
            <a:r>
              <a:rPr lang="es-CL" dirty="0" err="1" smtClean="0"/>
              <a:t>activist</a:t>
            </a:r>
            <a:r>
              <a:rPr lang="es-CL" dirty="0" smtClean="0"/>
              <a:t> </a:t>
            </a:r>
            <a:r>
              <a:rPr lang="es-CL" dirty="0" err="1" smtClean="0"/>
              <a:t>worlds</a:t>
            </a:r>
            <a:r>
              <a:rPr lang="es-CL" dirty="0" smtClean="0"/>
              <a:t> </a:t>
            </a:r>
            <a:endParaRPr lang="es-CL" dirty="0"/>
          </a:p>
          <a:p>
            <a:r>
              <a:rPr lang="es-CL" dirty="0" err="1" smtClean="0"/>
              <a:t>Permanent</a:t>
            </a:r>
            <a:r>
              <a:rPr lang="es-CL" dirty="0" smtClean="0"/>
              <a:t> </a:t>
            </a:r>
            <a:r>
              <a:rPr lang="es-CL" dirty="0" err="1" smtClean="0"/>
              <a:t>communication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 in </a:t>
            </a:r>
            <a:r>
              <a:rPr lang="es-CL" dirty="0" err="1" smtClean="0"/>
              <a:t>the</a:t>
            </a:r>
            <a:r>
              <a:rPr lang="es-CL" dirty="0" smtClean="0"/>
              <a:t> social </a:t>
            </a:r>
            <a:r>
              <a:rPr lang="es-CL" dirty="0" err="1" smtClean="0"/>
              <a:t>networks</a:t>
            </a:r>
            <a:endParaRPr lang="es-CL" dirty="0"/>
          </a:p>
          <a:p>
            <a:r>
              <a:rPr lang="es-CL" dirty="0" err="1" smtClean="0"/>
              <a:t>Public</a:t>
            </a:r>
            <a:r>
              <a:rPr lang="es-CL" dirty="0" smtClean="0"/>
              <a:t> </a:t>
            </a:r>
            <a:r>
              <a:rPr lang="es-CL" dirty="0" err="1" smtClean="0"/>
              <a:t>actions</a:t>
            </a:r>
            <a:r>
              <a:rPr lang="es-CL" dirty="0" smtClean="0"/>
              <a:t> of </a:t>
            </a:r>
            <a:r>
              <a:rPr lang="es-CL" dirty="0" err="1" smtClean="0"/>
              <a:t>different</a:t>
            </a:r>
            <a:r>
              <a:rPr lang="es-CL" dirty="0" smtClean="0"/>
              <a:t> </a:t>
            </a:r>
            <a:r>
              <a:rPr lang="es-CL" dirty="0" err="1" smtClean="0"/>
              <a:t>kind</a:t>
            </a:r>
            <a:endParaRPr lang="es-CL" dirty="0" smtClean="0"/>
          </a:p>
          <a:p>
            <a:r>
              <a:rPr lang="es-CL" dirty="0" err="1" smtClean="0"/>
              <a:t>Periodic</a:t>
            </a:r>
            <a:r>
              <a:rPr lang="es-CL" dirty="0" smtClean="0"/>
              <a:t> </a:t>
            </a:r>
            <a:r>
              <a:rPr lang="es-CL" dirty="0" err="1" smtClean="0"/>
              <a:t>public</a:t>
            </a:r>
            <a:r>
              <a:rPr lang="es-CL" dirty="0" smtClean="0"/>
              <a:t> </a:t>
            </a:r>
            <a:r>
              <a:rPr lang="es-CL" dirty="0" err="1" smtClean="0"/>
              <a:t>statements</a:t>
            </a:r>
            <a:endParaRPr lang="es-CL" dirty="0" smtClean="0"/>
          </a:p>
          <a:p>
            <a:r>
              <a:rPr lang="es-CL" dirty="0" err="1" smtClean="0"/>
              <a:t>Press</a:t>
            </a:r>
            <a:r>
              <a:rPr lang="es-CL" dirty="0" smtClean="0"/>
              <a:t> </a:t>
            </a:r>
            <a:r>
              <a:rPr lang="es-CL" dirty="0" err="1" smtClean="0"/>
              <a:t>conferences</a:t>
            </a:r>
            <a:endParaRPr lang="es-CL" dirty="0" smtClean="0"/>
          </a:p>
          <a:p>
            <a:r>
              <a:rPr lang="es-CL" dirty="0" err="1" smtClean="0"/>
              <a:t>Instant</a:t>
            </a:r>
            <a:r>
              <a:rPr lang="es-CL" dirty="0" smtClean="0"/>
              <a:t> </a:t>
            </a:r>
            <a:r>
              <a:rPr lang="es-CL" dirty="0" err="1" smtClean="0"/>
              <a:t>reaction</a:t>
            </a:r>
            <a:r>
              <a:rPr lang="es-CL" dirty="0" smtClean="0"/>
              <a:t> </a:t>
            </a:r>
            <a:r>
              <a:rPr lang="es-CL" dirty="0" err="1" smtClean="0"/>
              <a:t>declarations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daily</a:t>
            </a:r>
            <a:r>
              <a:rPr lang="es-CL" dirty="0" smtClean="0"/>
              <a:t> </a:t>
            </a:r>
            <a:r>
              <a:rPr lang="es-CL" dirty="0" err="1" smtClean="0"/>
              <a:t>occurrences</a:t>
            </a:r>
            <a:endParaRPr lang="es-CL" dirty="0"/>
          </a:p>
          <a:p>
            <a:r>
              <a:rPr lang="es-CL" dirty="0" err="1" smtClean="0"/>
              <a:t>Frequent</a:t>
            </a:r>
            <a:r>
              <a:rPr lang="es-CL" dirty="0" smtClean="0"/>
              <a:t> Marches and </a:t>
            </a:r>
            <a:r>
              <a:rPr lang="es-CL" dirty="0" err="1" smtClean="0"/>
              <a:t>Rallies</a:t>
            </a:r>
            <a:endParaRPr lang="es-CL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21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chemeClr val="tx2"/>
                </a:solidFill>
              </a:rPr>
              <a:pPr/>
              <a:t>11</a:t>
            </a:fld>
            <a:endParaRPr kumimoji="0" lang="es-ES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367" t="10625" r="37271" b="33266"/>
          <a:stretch/>
        </p:blipFill>
        <p:spPr>
          <a:xfrm>
            <a:off x="235868" y="627534"/>
            <a:ext cx="4447828" cy="40561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920" t="11609" r="38378" b="40157"/>
          <a:stretch/>
        </p:blipFill>
        <p:spPr>
          <a:xfrm>
            <a:off x="4683696" y="297339"/>
            <a:ext cx="4067944" cy="33241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3435" t="17516" r="26202" b="17516"/>
          <a:stretch/>
        </p:blipFill>
        <p:spPr>
          <a:xfrm>
            <a:off x="5745959" y="2541079"/>
            <a:ext cx="3355404" cy="243358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5923" y="4644509"/>
            <a:ext cx="5426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https://www.youtube.com/watch?v=MYXgbpSbTNg</a:t>
            </a:r>
          </a:p>
        </p:txBody>
      </p:sp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395536" y="-2053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/>
              <a:t>National</a:t>
            </a:r>
            <a:r>
              <a:rPr lang="es-CL" sz="3200" b="1" dirty="0" smtClean="0"/>
              <a:t> and International Media </a:t>
            </a:r>
            <a:r>
              <a:rPr lang="es-CL" sz="3200" b="1" dirty="0" err="1" smtClean="0"/>
              <a:t>Coverage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82443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chemeClr val="tx2"/>
                </a:solidFill>
              </a:rPr>
              <a:pPr/>
              <a:t>12</a:t>
            </a:fld>
            <a:endParaRPr kumimoji="0" lang="es-ES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12" t="10871" r="2958" b="5694"/>
          <a:stretch/>
        </p:blipFill>
        <p:spPr>
          <a:xfrm>
            <a:off x="107504" y="483518"/>
            <a:ext cx="4680520" cy="22790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" y="2765276"/>
            <a:ext cx="4926596" cy="2303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4942" t="13482" r="40352" b="22235"/>
          <a:stretch/>
        </p:blipFill>
        <p:spPr>
          <a:xfrm>
            <a:off x="5436096" y="483517"/>
            <a:ext cx="3456384" cy="2273445"/>
          </a:xfrm>
          <a:prstGeom prst="rect">
            <a:avLst/>
          </a:prstGeom>
        </p:spPr>
      </p:pic>
      <p:pic>
        <p:nvPicPr>
          <p:cNvPr id="4100" name="Picture 4" descr="La imagen puede contener: 7 personas, inter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34204"/>
            <a:ext cx="3995936" cy="233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907704" y="-101257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 smtClean="0"/>
              <a:t>Communication</a:t>
            </a:r>
            <a:r>
              <a:rPr lang="es-CL" sz="3200" b="1" dirty="0" smtClean="0"/>
              <a:t> </a:t>
            </a:r>
            <a:r>
              <a:rPr lang="es-CL" sz="3200" b="1" dirty="0" err="1" smtClean="0"/>
              <a:t>Campaigns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86585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6700" y="26210"/>
            <a:ext cx="8409756" cy="100584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More </a:t>
            </a:r>
            <a:r>
              <a:rPr lang="es-ES" sz="2800" b="1" dirty="0" err="1" smtClean="0">
                <a:solidFill>
                  <a:schemeClr val="tx1"/>
                </a:solidFill>
              </a:rPr>
              <a:t>than</a:t>
            </a:r>
            <a:r>
              <a:rPr lang="es-ES" sz="2800" b="1" dirty="0" smtClean="0">
                <a:solidFill>
                  <a:schemeClr val="tx1"/>
                </a:solidFill>
              </a:rPr>
              <a:t> 1000 </a:t>
            </a:r>
            <a:r>
              <a:rPr lang="es-ES" sz="2800" b="1" dirty="0" err="1" smtClean="0">
                <a:solidFill>
                  <a:schemeClr val="tx1"/>
                </a:solidFill>
              </a:rPr>
              <a:t>references</a:t>
            </a:r>
            <a:r>
              <a:rPr lang="es-ES" sz="2800" b="1" dirty="0" smtClean="0">
                <a:solidFill>
                  <a:schemeClr val="tx1"/>
                </a:solidFill>
              </a:rPr>
              <a:t> in </a:t>
            </a:r>
            <a:r>
              <a:rPr lang="es-ES" sz="2800" b="1" dirty="0" err="1" smtClean="0">
                <a:solidFill>
                  <a:schemeClr val="tx1"/>
                </a:solidFill>
              </a:rPr>
              <a:t>national</a:t>
            </a:r>
            <a:r>
              <a:rPr lang="es-ES" sz="2800" b="1" dirty="0" smtClean="0">
                <a:solidFill>
                  <a:schemeClr val="tx1"/>
                </a:solidFill>
              </a:rPr>
              <a:t> and </a:t>
            </a:r>
            <a:r>
              <a:rPr lang="es-ES" sz="2800" b="1" dirty="0" err="1" smtClean="0">
                <a:solidFill>
                  <a:schemeClr val="tx1"/>
                </a:solidFill>
              </a:rPr>
              <a:t>international</a:t>
            </a:r>
            <a:r>
              <a:rPr lang="es-ES" sz="2800" b="1" dirty="0" smtClean="0">
                <a:solidFill>
                  <a:schemeClr val="tx1"/>
                </a:solidFill>
              </a:rPr>
              <a:t> media </a:t>
            </a:r>
            <a:r>
              <a:rPr lang="es-ES" sz="2800" b="1" dirty="0" err="1" smtClean="0">
                <a:solidFill>
                  <a:schemeClr val="tx1"/>
                </a:solidFill>
              </a:rPr>
              <a:t>since</a:t>
            </a:r>
            <a:r>
              <a:rPr lang="es-ES" sz="2800" b="1" dirty="0" smtClean="0">
                <a:solidFill>
                  <a:schemeClr val="tx1"/>
                </a:solidFill>
              </a:rPr>
              <a:t> 2010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993A256-5591-4A47-A23C-A1DC569F320C}" type="slidenum">
              <a:rPr lang="es-ES" smtClean="0"/>
              <a:t>13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7673" r="37824" b="6688"/>
          <a:stretch/>
        </p:blipFill>
        <p:spPr>
          <a:xfrm>
            <a:off x="23591" y="1321250"/>
            <a:ext cx="4312268" cy="34653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427984" y="1368462"/>
            <a:ext cx="3174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1600" dirty="0" smtClean="0"/>
              <a:t>Presidente </a:t>
            </a:r>
            <a:r>
              <a:rPr lang="es-CL" sz="1600" dirty="0"/>
              <a:t>Michelle Bachelet</a:t>
            </a:r>
          </a:p>
          <a:p>
            <a:pPr marL="342900" indent="-342900">
              <a:buAutoNum type="arabicPeriod"/>
            </a:pPr>
            <a:r>
              <a:rPr lang="es-CL" sz="1600" dirty="0"/>
              <a:t>Ministra Claudia Pascual</a:t>
            </a:r>
          </a:p>
          <a:p>
            <a:pPr marL="342900" indent="-342900">
              <a:buAutoNum type="arabicPeriod"/>
            </a:pPr>
            <a:r>
              <a:rPr lang="es-CL" sz="1600" dirty="0"/>
              <a:t>Activista Claudia Dides</a:t>
            </a:r>
          </a:p>
          <a:p>
            <a:pPr marL="342900" indent="-342900">
              <a:buAutoNum type="arabicPeriod"/>
            </a:pPr>
            <a:r>
              <a:rPr lang="es-CL" sz="1600" dirty="0"/>
              <a:t>Diputada Karla </a:t>
            </a:r>
            <a:r>
              <a:rPr lang="es-CL" sz="1600" dirty="0" err="1"/>
              <a:t>Rubilar</a:t>
            </a:r>
            <a:r>
              <a:rPr lang="es-CL" sz="1600" dirty="0"/>
              <a:t> y Senadora Lily </a:t>
            </a:r>
            <a:r>
              <a:rPr lang="es-CL" sz="1600" dirty="0" smtClean="0"/>
              <a:t>Pérez</a:t>
            </a:r>
            <a:endParaRPr lang="es-CL" sz="1600" dirty="0"/>
          </a:p>
        </p:txBody>
      </p:sp>
      <p:sp>
        <p:nvSpPr>
          <p:cNvPr id="12" name="Rectángulo 11"/>
          <p:cNvSpPr/>
          <p:nvPr/>
        </p:nvSpPr>
        <p:spPr>
          <a:xfrm>
            <a:off x="4427984" y="2624594"/>
            <a:ext cx="3794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/>
              <a:t>http://www.bbc.com/mundo/noticias-america-latina-40998456</a:t>
            </a:r>
          </a:p>
        </p:txBody>
      </p:sp>
      <p:pic>
        <p:nvPicPr>
          <p:cNvPr id="3074" name="Picture 2" descr="La imagen puede contener: 1 persona, tex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46843"/>
            <a:ext cx="2241796" cy="22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4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5496" y="151382"/>
            <a:ext cx="5040560" cy="100584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6. Legal 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</a:rPr>
              <a:t>Initiatives</a:t>
            </a:r>
            <a:r>
              <a:rPr lang="es-ES" sz="2400" b="1" dirty="0" smtClean="0">
                <a:solidFill>
                  <a:schemeClr val="tx1"/>
                </a:solidFill>
              </a:rPr>
              <a:t> (case </a:t>
            </a:r>
            <a:r>
              <a:rPr lang="es-ES" sz="2400" b="1" dirty="0" err="1" smtClean="0">
                <a:solidFill>
                  <a:schemeClr val="tx1"/>
                </a:solidFill>
              </a:rPr>
              <a:t>defenses</a:t>
            </a:r>
            <a:r>
              <a:rPr lang="es-ES" sz="2400" b="1" dirty="0" smtClean="0">
                <a:solidFill>
                  <a:schemeClr val="tx1"/>
                </a:solidFill>
              </a:rPr>
              <a:t> in </a:t>
            </a:r>
            <a:r>
              <a:rPr lang="es-ES" sz="2400" b="1" dirty="0" err="1" smtClean="0">
                <a:solidFill>
                  <a:schemeClr val="tx1"/>
                </a:solidFill>
              </a:rPr>
              <a:t>court</a:t>
            </a:r>
            <a:r>
              <a:rPr lang="es-ES" sz="2400" b="1" dirty="0" smtClean="0">
                <a:solidFill>
                  <a:schemeClr val="tx1"/>
                </a:solidFill>
              </a:rPr>
              <a:t>, </a:t>
            </a:r>
            <a:r>
              <a:rPr lang="es-ES" sz="2400" b="1" dirty="0" err="1" smtClean="0">
                <a:solidFill>
                  <a:schemeClr val="tx1"/>
                </a:solidFill>
              </a:rPr>
              <a:t>comissions</a:t>
            </a:r>
            <a:r>
              <a:rPr lang="es-ES" sz="2400" b="1" dirty="0">
                <a:solidFill>
                  <a:schemeClr val="tx1"/>
                </a:solidFill>
              </a:rPr>
              <a:t>, etc.)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Comisión Interamericana </a:t>
            </a:r>
            <a:r>
              <a:rPr lang="es-ES" sz="1800" b="1" dirty="0" smtClean="0">
                <a:solidFill>
                  <a:schemeClr val="tx1"/>
                </a:solidFill>
              </a:rPr>
              <a:t>(Mayo 2017)</a:t>
            </a:r>
            <a:endParaRPr lang="es-CL" sz="1800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993A256-5591-4A47-A23C-A1DC569F320C}" type="slidenum">
              <a:rPr lang="es-ES" smtClean="0"/>
              <a:t>14</a:t>
            </a:fld>
            <a:endParaRPr lang="es-ES"/>
          </a:p>
        </p:txBody>
      </p:sp>
      <p:pic>
        <p:nvPicPr>
          <p:cNvPr id="21506" name="Picture 2" descr="162 Periodo de Audiencias - CID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0" y="1320803"/>
            <a:ext cx="4297607" cy="23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laudia-dides-cid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" y="3273136"/>
            <a:ext cx="4273696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10828" r="30267" b="5501"/>
          <a:stretch/>
        </p:blipFill>
        <p:spPr>
          <a:xfrm>
            <a:off x="5014362" y="59262"/>
            <a:ext cx="4103689" cy="2813879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mileschile.cl/wp-content/uploads/2017/05/audiencia-tematica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67" y="2781186"/>
            <a:ext cx="4139185" cy="23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0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8153400" cy="511242"/>
          </a:xfrm>
        </p:spPr>
        <p:txBody>
          <a:bodyPr>
            <a:noAutofit/>
          </a:bodyPr>
          <a:lstStyle/>
          <a:p>
            <a:r>
              <a:rPr lang="es-CL" sz="2800" b="1" dirty="0">
                <a:solidFill>
                  <a:schemeClr val="tx1"/>
                </a:solidFill>
              </a:rPr>
              <a:t>7. </a:t>
            </a:r>
            <a:r>
              <a:rPr lang="es-CL" sz="2800" b="1" dirty="0" err="1" smtClean="0">
                <a:solidFill>
                  <a:schemeClr val="tx1"/>
                </a:solidFill>
              </a:rPr>
              <a:t>Sensibilization</a:t>
            </a:r>
            <a:r>
              <a:rPr lang="es-CL" sz="2800" b="1" dirty="0" smtClean="0">
                <a:solidFill>
                  <a:schemeClr val="tx1"/>
                </a:solidFill>
              </a:rPr>
              <a:t>, training, </a:t>
            </a:r>
            <a:r>
              <a:rPr lang="es-CL" sz="2800" b="1" dirty="0" err="1" smtClean="0">
                <a:solidFill>
                  <a:schemeClr val="tx1"/>
                </a:solidFill>
              </a:rPr>
              <a:t>formation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15</a:t>
            </a:fld>
            <a:endParaRPr kumimoji="0" lang="es-ES"/>
          </a:p>
        </p:txBody>
      </p:sp>
      <p:sp>
        <p:nvSpPr>
          <p:cNvPr id="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-149704" y="1182693"/>
            <a:ext cx="6809936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  <a:tab pos="449263" algn="l"/>
              </a:tabLst>
            </a:pP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kumimoji="0" lang="es-ES" altLang="es-CL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s-ES" altLang="es-CL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August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2017: More </a:t>
            </a: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trained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physicians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s-ES" altLang="es-C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midwives</a:t>
            </a:r>
            <a:r>
              <a:rPr kumimoji="0" lang="es-ES" altLang="es-C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s-ES" altLang="es-CL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s-CL" sz="16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kumimoji="0" lang="es-ES" altLang="es-CL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s-ES" altLang="es-C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seminario-matr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" y="1949912"/>
            <a:ext cx="2409604" cy="132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aller-concep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34" y="3546361"/>
            <a:ext cx="2213190" cy="15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apacitaciones-santia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78" y="1971492"/>
            <a:ext cx="2620087" cy="12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eminario-miles-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54" y="3103115"/>
            <a:ext cx="3577379" cy="20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re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72" y="1301780"/>
            <a:ext cx="2638151" cy="13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4" t="12201" r="2496" b="53657"/>
          <a:stretch/>
        </p:blipFill>
        <p:spPr>
          <a:xfrm>
            <a:off x="6231100" y="2468425"/>
            <a:ext cx="2864208" cy="10779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l="13473" t="7672" r="39485" b="28344"/>
          <a:stretch/>
        </p:blipFill>
        <p:spPr>
          <a:xfrm>
            <a:off x="29786" y="2684088"/>
            <a:ext cx="3312368" cy="2532987"/>
          </a:xfrm>
          <a:prstGeom prst="rect">
            <a:avLst/>
          </a:prstGeom>
        </p:spPr>
      </p:pic>
      <p:pic>
        <p:nvPicPr>
          <p:cNvPr id="1026" name="Picture 2" descr="foto grup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74" y="1986748"/>
            <a:ext cx="1699398" cy="11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9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749" y="-47186"/>
            <a:ext cx="6639499" cy="1250784"/>
          </a:xfrm>
        </p:spPr>
        <p:txBody>
          <a:bodyPr>
            <a:noAutofit/>
          </a:bodyPr>
          <a:lstStyle/>
          <a:p>
            <a:r>
              <a:rPr lang="es-CL" sz="2600" b="1" dirty="0">
                <a:solidFill>
                  <a:schemeClr val="tx1"/>
                </a:solidFill>
              </a:rPr>
              <a:t>8</a:t>
            </a:r>
            <a:r>
              <a:rPr lang="es-CL" sz="2600" b="1" dirty="0" smtClean="0">
                <a:solidFill>
                  <a:schemeClr val="tx1"/>
                </a:solidFill>
              </a:rPr>
              <a:t>. </a:t>
            </a:r>
            <a:r>
              <a:rPr lang="es-CL" sz="2600" b="1" dirty="0" err="1" smtClean="0">
                <a:solidFill>
                  <a:schemeClr val="tx1"/>
                </a:solidFill>
              </a:rPr>
              <a:t>Law</a:t>
            </a:r>
            <a:r>
              <a:rPr lang="es-CL" sz="2600" b="1" dirty="0" smtClean="0">
                <a:solidFill>
                  <a:schemeClr val="tx1"/>
                </a:solidFill>
              </a:rPr>
              <a:t> 21.030: </a:t>
            </a:r>
            <a:r>
              <a:rPr lang="es-CL" sz="2600" b="1" dirty="0" err="1" smtClean="0">
                <a:solidFill>
                  <a:schemeClr val="tx1"/>
                </a:solidFill>
              </a:rPr>
              <a:t>Images</a:t>
            </a:r>
            <a:r>
              <a:rPr lang="es-CL" sz="2600" b="1" dirty="0" smtClean="0">
                <a:solidFill>
                  <a:schemeClr val="tx1"/>
                </a:solidFill>
              </a:rPr>
              <a:t> of </a:t>
            </a:r>
            <a:r>
              <a:rPr lang="es-CL" sz="2600" b="1" dirty="0" err="1" smtClean="0">
                <a:solidFill>
                  <a:schemeClr val="tx1"/>
                </a:solidFill>
              </a:rPr>
              <a:t>Congress</a:t>
            </a:r>
            <a:r>
              <a:rPr lang="es-CL" sz="2600" b="1" dirty="0" smtClean="0">
                <a:solidFill>
                  <a:schemeClr val="tx1"/>
                </a:solidFill>
              </a:rPr>
              <a:t>, </a:t>
            </a:r>
            <a:r>
              <a:rPr lang="es-CL" sz="2600" b="1" dirty="0" err="1" smtClean="0">
                <a:solidFill>
                  <a:schemeClr val="tx1"/>
                </a:solidFill>
              </a:rPr>
              <a:t>Constitutional</a:t>
            </a:r>
            <a:r>
              <a:rPr lang="es-CL" sz="2600" b="1" dirty="0" smtClean="0">
                <a:solidFill>
                  <a:schemeClr val="tx1"/>
                </a:solidFill>
              </a:rPr>
              <a:t> </a:t>
            </a:r>
            <a:r>
              <a:rPr lang="es-CL" sz="2600" b="1" dirty="0" err="1" smtClean="0">
                <a:solidFill>
                  <a:schemeClr val="tx1"/>
                </a:solidFill>
              </a:rPr>
              <a:t>Court</a:t>
            </a:r>
            <a:r>
              <a:rPr lang="es-CL" sz="2600" b="1" dirty="0" smtClean="0">
                <a:solidFill>
                  <a:schemeClr val="tx1"/>
                </a:solidFill>
              </a:rPr>
              <a:t> and </a:t>
            </a:r>
            <a:r>
              <a:rPr lang="es-CL" sz="2600" b="1" dirty="0" err="1" smtClean="0">
                <a:solidFill>
                  <a:schemeClr val="tx1"/>
                </a:solidFill>
              </a:rPr>
              <a:t>Promulgation</a:t>
            </a:r>
            <a:r>
              <a:rPr lang="es-CL" sz="2600" b="1" dirty="0" smtClean="0">
                <a:solidFill>
                  <a:schemeClr val="tx1"/>
                </a:solidFill>
              </a:rPr>
              <a:t> of </a:t>
            </a:r>
            <a:r>
              <a:rPr lang="es-CL" sz="2600" b="1" dirty="0" err="1" smtClean="0">
                <a:solidFill>
                  <a:schemeClr val="tx1"/>
                </a:solidFill>
              </a:rPr>
              <a:t>the</a:t>
            </a:r>
            <a:r>
              <a:rPr lang="es-CL" sz="2600" b="1" dirty="0" smtClean="0">
                <a:solidFill>
                  <a:schemeClr val="tx1"/>
                </a:solidFill>
              </a:rPr>
              <a:t> </a:t>
            </a:r>
            <a:r>
              <a:rPr lang="es-CL" sz="2600" b="1" dirty="0" err="1" smtClean="0">
                <a:solidFill>
                  <a:schemeClr val="tx1"/>
                </a:solidFill>
              </a:rPr>
              <a:t>Law</a:t>
            </a:r>
            <a:r>
              <a:rPr lang="es-CL" sz="2600" b="1" dirty="0" smtClean="0">
                <a:solidFill>
                  <a:schemeClr val="tx1"/>
                </a:solidFill>
              </a:rPr>
              <a:t> </a:t>
            </a:r>
            <a:r>
              <a:rPr lang="es-CL" sz="2600" b="1" dirty="0" err="1" smtClean="0">
                <a:solidFill>
                  <a:schemeClr val="tx1"/>
                </a:solidFill>
              </a:rPr>
              <a:t>by</a:t>
            </a:r>
            <a:r>
              <a:rPr lang="es-CL" sz="2600" b="1" dirty="0" smtClean="0">
                <a:solidFill>
                  <a:schemeClr val="tx1"/>
                </a:solidFill>
              </a:rPr>
              <a:t> </a:t>
            </a:r>
            <a:r>
              <a:rPr lang="es-CL" sz="2600" b="1" dirty="0" err="1" smtClean="0">
                <a:solidFill>
                  <a:schemeClr val="tx1"/>
                </a:solidFill>
              </a:rPr>
              <a:t>President</a:t>
            </a:r>
            <a:r>
              <a:rPr lang="es-CL" sz="2600" b="1" dirty="0" smtClean="0">
                <a:solidFill>
                  <a:schemeClr val="tx1"/>
                </a:solidFill>
              </a:rPr>
              <a:t> Bachelet</a:t>
            </a:r>
            <a:endParaRPr lang="es-CL" sz="26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16</a:t>
            </a:fld>
            <a:endParaRPr kumimoji="0" lang="es-ES"/>
          </a:p>
        </p:txBody>
      </p:sp>
      <p:pic>
        <p:nvPicPr>
          <p:cNvPr id="3076" name="Picture 4" descr="La imagen puede contener: 9 personas, personas sonriendo, personas de 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6487"/>
            <a:ext cx="3347864" cy="17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15 personas, personas sonriend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0"/>
          <a:stretch/>
        </p:blipFill>
        <p:spPr bwMode="auto">
          <a:xfrm>
            <a:off x="6300192" y="1935586"/>
            <a:ext cx="2843808" cy="16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bs.twimg.com/media/DIWzCwxXkAEeNUB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1"/>
          <a:stretch/>
        </p:blipFill>
        <p:spPr bwMode="auto">
          <a:xfrm>
            <a:off x="1187624" y="1419622"/>
            <a:ext cx="3888432" cy="32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78" y="45413"/>
            <a:ext cx="2539343" cy="1977119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971600" y="4711850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/>
              <a:t>Rolando Jiménez (MOVIHL)</a:t>
            </a:r>
            <a:endParaRPr lang="es-CL" sz="11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95736" y="4733151"/>
            <a:ext cx="1159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err="1" smtClean="0"/>
              <a:t>M.Antonieta</a:t>
            </a:r>
            <a:r>
              <a:rPr lang="es-CL" sz="1100" b="1" dirty="0" smtClean="0"/>
              <a:t> </a:t>
            </a:r>
            <a:r>
              <a:rPr lang="es-CL" sz="1100" b="1" dirty="0" err="1" smtClean="0"/>
              <a:t>Saa</a:t>
            </a:r>
            <a:r>
              <a:rPr lang="es-CL" sz="1100" b="1" dirty="0" smtClean="0"/>
              <a:t> (MILES)</a:t>
            </a:r>
            <a:endParaRPr lang="es-CL" sz="11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268278" y="4731990"/>
            <a:ext cx="1311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err="1" smtClean="0"/>
              <a:t>President</a:t>
            </a:r>
            <a:r>
              <a:rPr lang="es-CL" sz="1100" b="1" dirty="0" smtClean="0"/>
              <a:t> Michelle Bachelet</a:t>
            </a:r>
            <a:endParaRPr lang="es-CL" sz="11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20406" y="4733151"/>
            <a:ext cx="1159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/>
              <a:t>Claudia </a:t>
            </a:r>
            <a:r>
              <a:rPr lang="es-CL" sz="1100" b="1" dirty="0" err="1" smtClean="0"/>
              <a:t>Dides</a:t>
            </a:r>
            <a:r>
              <a:rPr lang="es-CL" sz="1100" b="1" dirty="0" smtClean="0"/>
              <a:t> (MILES)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21869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744" y="118110"/>
            <a:ext cx="8784776" cy="1005840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chemeClr val="tx1"/>
                </a:solidFill>
              </a:rPr>
              <a:t>9. </a:t>
            </a:r>
            <a:r>
              <a:rPr lang="es-CL" sz="2800" b="1" dirty="0" err="1" smtClean="0">
                <a:solidFill>
                  <a:schemeClr val="tx1"/>
                </a:solidFill>
              </a:rPr>
              <a:t>Challenges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 smtClean="0">
                <a:solidFill>
                  <a:schemeClr val="tx1"/>
                </a:solidFill>
              </a:rPr>
              <a:t>posed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 smtClean="0">
                <a:solidFill>
                  <a:schemeClr val="tx1"/>
                </a:solidFill>
              </a:rPr>
              <a:t>by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 smtClean="0">
                <a:solidFill>
                  <a:schemeClr val="tx1"/>
                </a:solidFill>
              </a:rPr>
              <a:t>the</a:t>
            </a:r>
            <a:r>
              <a:rPr lang="es-CL" sz="2800" b="1" dirty="0" smtClean="0">
                <a:solidFill>
                  <a:schemeClr val="tx1"/>
                </a:solidFill>
              </a:rPr>
              <a:t> Law and </a:t>
            </a:r>
            <a:r>
              <a:rPr lang="es-CL" sz="2800" b="1" dirty="0" err="1" smtClean="0">
                <a:solidFill>
                  <a:schemeClr val="tx1"/>
                </a:solidFill>
              </a:rPr>
              <a:t>its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>
                <a:solidFill>
                  <a:schemeClr val="tx1"/>
                </a:solidFill>
              </a:rPr>
              <a:t>I</a:t>
            </a:r>
            <a:r>
              <a:rPr lang="es-CL" sz="2800" b="1" dirty="0" err="1" smtClean="0">
                <a:solidFill>
                  <a:schemeClr val="tx1"/>
                </a:solidFill>
              </a:rPr>
              <a:t>mplementation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smtClean="0">
                <a:solidFill>
                  <a:schemeClr val="tx1"/>
                </a:solidFill>
              </a:rPr>
              <a:t>(</a:t>
            </a:r>
            <a:r>
              <a:rPr lang="es-CL" sz="2800" b="1" dirty="0" err="1" smtClean="0">
                <a:solidFill>
                  <a:schemeClr val="tx1"/>
                </a:solidFill>
              </a:rPr>
              <a:t>or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 smtClean="0">
                <a:solidFill>
                  <a:schemeClr val="tx1"/>
                </a:solidFill>
              </a:rPr>
              <a:t>Not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>
                <a:solidFill>
                  <a:schemeClr val="tx1"/>
                </a:solidFill>
              </a:rPr>
              <a:t>E</a:t>
            </a:r>
            <a:r>
              <a:rPr lang="es-CL" sz="2800" b="1" dirty="0" err="1" smtClean="0">
                <a:solidFill>
                  <a:schemeClr val="tx1"/>
                </a:solidFill>
              </a:rPr>
              <a:t>veryting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 smtClean="0">
                <a:solidFill>
                  <a:schemeClr val="tx1"/>
                </a:solidFill>
              </a:rPr>
              <a:t>is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>
                <a:solidFill>
                  <a:schemeClr val="tx1"/>
                </a:solidFill>
              </a:rPr>
              <a:t>B</a:t>
            </a:r>
            <a:r>
              <a:rPr lang="es-CL" sz="2800" b="1" dirty="0" smtClean="0">
                <a:solidFill>
                  <a:schemeClr val="tx1"/>
                </a:solidFill>
              </a:rPr>
              <a:t>right </a:t>
            </a:r>
            <a:r>
              <a:rPr lang="es-CL" sz="2800" b="1" dirty="0" err="1">
                <a:solidFill>
                  <a:schemeClr val="tx1"/>
                </a:solidFill>
              </a:rPr>
              <a:t>U</a:t>
            </a:r>
            <a:r>
              <a:rPr lang="es-CL" sz="2800" b="1" dirty="0" err="1" smtClean="0">
                <a:solidFill>
                  <a:schemeClr val="tx1"/>
                </a:solidFill>
              </a:rPr>
              <a:t>nder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 smtClean="0">
                <a:solidFill>
                  <a:schemeClr val="tx1"/>
                </a:solidFill>
              </a:rPr>
              <a:t>the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 err="1" smtClean="0">
                <a:solidFill>
                  <a:schemeClr val="tx1"/>
                </a:solidFill>
              </a:rPr>
              <a:t>Sun</a:t>
            </a:r>
            <a:r>
              <a:rPr lang="es-CL" sz="2800" b="1" dirty="0" smtClean="0">
                <a:solidFill>
                  <a:schemeClr val="tx1"/>
                </a:solidFill>
              </a:rPr>
              <a:t>)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17</a:t>
            </a:fld>
            <a:endParaRPr kumimoji="0"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9036496" cy="4145206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“</a:t>
            </a:r>
            <a:r>
              <a:rPr lang="es-CL" b="1" dirty="0" err="1" smtClean="0"/>
              <a:t>Institutional</a:t>
            </a:r>
            <a:r>
              <a:rPr lang="es-CL" b="1" dirty="0" smtClean="0"/>
              <a:t> </a:t>
            </a:r>
            <a:r>
              <a:rPr lang="es-CL" b="1" dirty="0" err="1" smtClean="0"/>
              <a:t>conscientious</a:t>
            </a:r>
            <a:r>
              <a:rPr lang="es-CL" b="1" dirty="0" smtClean="0"/>
              <a:t> </a:t>
            </a:r>
            <a:r>
              <a:rPr lang="es-CL" b="1" dirty="0" err="1" smtClean="0"/>
              <a:t>objection</a:t>
            </a:r>
            <a:r>
              <a:rPr lang="es-CL" b="1" dirty="0" smtClean="0"/>
              <a:t>”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those</a:t>
            </a:r>
            <a:r>
              <a:rPr lang="es-CL" dirty="0" smtClean="0"/>
              <a:t> </a:t>
            </a:r>
            <a:r>
              <a:rPr lang="es-CL" dirty="0" err="1" smtClean="0"/>
              <a:t>people</a:t>
            </a:r>
            <a:r>
              <a:rPr lang="es-CL" dirty="0" smtClean="0"/>
              <a:t> </a:t>
            </a:r>
            <a:r>
              <a:rPr lang="es-CL" dirty="0" err="1" smtClean="0"/>
              <a:t>intervening</a:t>
            </a:r>
            <a:r>
              <a:rPr lang="es-CL" dirty="0" smtClean="0"/>
              <a:t> in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operation</a:t>
            </a:r>
            <a:r>
              <a:rPr lang="es-CL" dirty="0" smtClean="0"/>
              <a:t> </a:t>
            </a:r>
            <a:r>
              <a:rPr lang="es-CL" dirty="0" err="1" smtClean="0"/>
              <a:t>who</a:t>
            </a:r>
            <a:r>
              <a:rPr lang="es-CL" dirty="0" smtClean="0"/>
              <a:t> </a:t>
            </a:r>
            <a:r>
              <a:rPr lang="es-CL" dirty="0" err="1" smtClean="0"/>
              <a:t>would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</a:t>
            </a:r>
            <a:r>
              <a:rPr lang="es-CL" dirty="0" err="1" smtClean="0"/>
              <a:t>some</a:t>
            </a:r>
            <a:r>
              <a:rPr lang="es-CL" dirty="0" smtClean="0"/>
              <a:t> </a:t>
            </a:r>
            <a:r>
              <a:rPr lang="es-CL" dirty="0" err="1" smtClean="0"/>
              <a:t>value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</a:t>
            </a:r>
            <a:r>
              <a:rPr lang="es-CL" dirty="0" err="1" smtClean="0"/>
              <a:t>religious</a:t>
            </a:r>
            <a:r>
              <a:rPr lang="es-CL" dirty="0" smtClean="0"/>
              <a:t> </a:t>
            </a:r>
            <a:r>
              <a:rPr lang="es-CL" dirty="0" err="1" smtClean="0"/>
              <a:t>restriction</a:t>
            </a:r>
            <a:r>
              <a:rPr lang="es-CL" dirty="0" smtClean="0"/>
              <a:t> to </a:t>
            </a:r>
            <a:r>
              <a:rPr lang="es-CL" dirty="0" err="1" smtClean="0"/>
              <a:t>obey</a:t>
            </a:r>
            <a:r>
              <a:rPr lang="es-CL" dirty="0" smtClean="0"/>
              <a:t> </a:t>
            </a:r>
            <a:r>
              <a:rPr lang="es-CL" dirty="0" err="1" smtClean="0"/>
              <a:t>it</a:t>
            </a:r>
            <a:r>
              <a:rPr lang="es-CL" dirty="0" smtClean="0"/>
              <a:t>. </a:t>
            </a:r>
            <a:r>
              <a:rPr lang="es-CL" dirty="0" err="1" smtClean="0"/>
              <a:t>It</a:t>
            </a:r>
            <a:r>
              <a:rPr lang="es-CL" dirty="0" smtClean="0"/>
              <a:t> </a:t>
            </a:r>
            <a:r>
              <a:rPr lang="es-CL" dirty="0" err="1" smtClean="0"/>
              <a:t>applies</a:t>
            </a:r>
            <a:r>
              <a:rPr lang="es-CL" dirty="0" smtClean="0"/>
              <a:t> to </a:t>
            </a:r>
            <a:r>
              <a:rPr lang="es-CL" dirty="0" err="1" smtClean="0"/>
              <a:t>public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</a:t>
            </a:r>
            <a:r>
              <a:rPr lang="es-CL" dirty="0" err="1" smtClean="0"/>
              <a:t>private</a:t>
            </a:r>
            <a:r>
              <a:rPr lang="es-CL" dirty="0" smtClean="0"/>
              <a:t> </a:t>
            </a:r>
            <a:r>
              <a:rPr lang="es-CL" dirty="0" err="1" smtClean="0"/>
              <a:t>institutions</a:t>
            </a:r>
            <a:r>
              <a:rPr lang="es-CL" dirty="0" smtClean="0"/>
              <a:t> </a:t>
            </a:r>
            <a:r>
              <a:rPr lang="es-CL" dirty="0" err="1" smtClean="0"/>
              <a:t>providing</a:t>
            </a:r>
            <a:r>
              <a:rPr lang="es-CL" dirty="0" smtClean="0"/>
              <a:t> </a:t>
            </a:r>
            <a:r>
              <a:rPr lang="es-CL" dirty="0" err="1" smtClean="0"/>
              <a:t>health</a:t>
            </a:r>
            <a:r>
              <a:rPr lang="es-CL" dirty="0" smtClean="0"/>
              <a:t> </a:t>
            </a:r>
            <a:r>
              <a:rPr lang="es-CL" dirty="0" err="1" smtClean="0"/>
              <a:t>services</a:t>
            </a:r>
            <a:r>
              <a:rPr lang="es-CL" dirty="0" smtClean="0"/>
              <a:t>.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es-CL" dirty="0" err="1" smtClean="0"/>
              <a:t>subterfuge</a:t>
            </a:r>
            <a:r>
              <a:rPr lang="es-CL" dirty="0" smtClean="0"/>
              <a:t> </a:t>
            </a:r>
            <a:r>
              <a:rPr lang="es-CL" dirty="0" err="1" smtClean="0"/>
              <a:t>introduced</a:t>
            </a:r>
            <a:r>
              <a:rPr lang="es-CL" dirty="0" smtClean="0"/>
              <a:t> </a:t>
            </a:r>
            <a:r>
              <a:rPr lang="es-CL" dirty="0" err="1" smtClean="0"/>
              <a:t>by</a:t>
            </a:r>
            <a:r>
              <a:rPr lang="es-CL" dirty="0" smtClean="0"/>
              <a:t> </a:t>
            </a:r>
            <a:r>
              <a:rPr lang="es-CL" dirty="0" err="1" smtClean="0"/>
              <a:t>conservative</a:t>
            </a:r>
            <a:r>
              <a:rPr lang="es-CL" dirty="0" smtClean="0"/>
              <a:t> </a:t>
            </a:r>
            <a:r>
              <a:rPr lang="es-CL" dirty="0" err="1" smtClean="0"/>
              <a:t>sectors</a:t>
            </a:r>
            <a:r>
              <a:rPr lang="es-CL" dirty="0" smtClean="0"/>
              <a:t> to </a:t>
            </a:r>
            <a:r>
              <a:rPr lang="es-CL" dirty="0" err="1" smtClean="0"/>
              <a:t>avoid</a:t>
            </a:r>
            <a:r>
              <a:rPr lang="es-CL" dirty="0" smtClean="0"/>
              <a:t> </a:t>
            </a:r>
            <a:r>
              <a:rPr lang="es-CL" dirty="0" err="1" smtClean="0"/>
              <a:t>obeying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law</a:t>
            </a:r>
            <a:endParaRPr lang="es-CL" dirty="0" smtClean="0"/>
          </a:p>
          <a:p>
            <a:r>
              <a:rPr lang="es-CL" b="1" dirty="0" err="1" smtClean="0"/>
              <a:t>Elaboration</a:t>
            </a:r>
            <a:r>
              <a:rPr lang="es-CL" b="1" dirty="0" smtClean="0"/>
              <a:t> </a:t>
            </a:r>
            <a:r>
              <a:rPr lang="es-CL" b="1" dirty="0" err="1" smtClean="0"/>
              <a:t>by</a:t>
            </a:r>
            <a:r>
              <a:rPr lang="es-CL" b="1" dirty="0" smtClean="0"/>
              <a:t>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government</a:t>
            </a:r>
            <a:r>
              <a:rPr lang="es-CL" b="1" dirty="0" smtClean="0"/>
              <a:t> </a:t>
            </a:r>
            <a:r>
              <a:rPr lang="es-CL" b="1" dirty="0" smtClean="0"/>
              <a:t>of </a:t>
            </a: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key</a:t>
            </a:r>
            <a:r>
              <a:rPr lang="es-CL" b="1" dirty="0"/>
              <a:t> </a:t>
            </a:r>
            <a:r>
              <a:rPr lang="es-CL" b="1" dirty="0" err="1" smtClean="0"/>
              <a:t>regulations</a:t>
            </a:r>
            <a:r>
              <a:rPr lang="es-CL" b="1" dirty="0" smtClean="0"/>
              <a:t> </a:t>
            </a:r>
            <a:r>
              <a:rPr lang="es-CL" b="1" dirty="0"/>
              <a:t>and </a:t>
            </a:r>
            <a:r>
              <a:rPr lang="es-CL" b="1" dirty="0" err="1" smtClean="0"/>
              <a:t>complementary</a:t>
            </a:r>
            <a:r>
              <a:rPr lang="es-CL" b="1" dirty="0" smtClean="0"/>
              <a:t>  </a:t>
            </a:r>
            <a:r>
              <a:rPr lang="es-CL" b="1" dirty="0" err="1" smtClean="0"/>
              <a:t>norms</a:t>
            </a:r>
            <a:r>
              <a:rPr lang="es-CL" b="1" dirty="0" smtClean="0"/>
              <a:t> </a:t>
            </a:r>
            <a:r>
              <a:rPr lang="es-CL" b="1" dirty="0" err="1" smtClean="0"/>
              <a:t>documents</a:t>
            </a:r>
            <a:r>
              <a:rPr lang="es-CL" dirty="0" smtClean="0"/>
              <a:t>. </a:t>
            </a:r>
            <a:r>
              <a:rPr lang="es-CL" dirty="0" err="1"/>
              <a:t>The</a:t>
            </a:r>
            <a:r>
              <a:rPr lang="es-CL" dirty="0"/>
              <a:t> precise </a:t>
            </a:r>
            <a:r>
              <a:rPr lang="es-CL" dirty="0" err="1"/>
              <a:t>contents</a:t>
            </a:r>
            <a:r>
              <a:rPr lang="es-CL" dirty="0"/>
              <a:t> of </a:t>
            </a:r>
            <a:r>
              <a:rPr lang="es-CL" dirty="0" err="1"/>
              <a:t>these</a:t>
            </a:r>
            <a:r>
              <a:rPr lang="es-CL" dirty="0"/>
              <a:t> </a:t>
            </a:r>
            <a:r>
              <a:rPr lang="es-CL" dirty="0" err="1"/>
              <a:t>documents</a:t>
            </a:r>
            <a:r>
              <a:rPr lang="es-CL" dirty="0"/>
              <a:t>  are crucial to </a:t>
            </a:r>
            <a:r>
              <a:rPr lang="es-CL" dirty="0" err="1"/>
              <a:t>allow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actual </a:t>
            </a:r>
            <a:r>
              <a:rPr lang="es-CL" dirty="0" err="1"/>
              <a:t>application</a:t>
            </a:r>
            <a:r>
              <a:rPr lang="es-CL" dirty="0"/>
              <a:t> of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 smtClean="0"/>
              <a:t>Law</a:t>
            </a:r>
            <a:r>
              <a:rPr lang="es-CL" dirty="0" smtClean="0"/>
              <a:t>. Complete </a:t>
            </a:r>
            <a:r>
              <a:rPr lang="es-CL" dirty="0" err="1" smtClean="0"/>
              <a:t>lack</a:t>
            </a:r>
            <a:r>
              <a:rPr lang="es-CL" dirty="0" smtClean="0"/>
              <a:t> of </a:t>
            </a:r>
            <a:r>
              <a:rPr lang="es-CL" dirty="0" err="1" smtClean="0"/>
              <a:t>participation</a:t>
            </a:r>
            <a:r>
              <a:rPr lang="es-CL" dirty="0" smtClean="0"/>
              <a:t> of </a:t>
            </a:r>
            <a:r>
              <a:rPr lang="es-CL" dirty="0" err="1" smtClean="0"/>
              <a:t>CSOs</a:t>
            </a:r>
            <a:r>
              <a:rPr lang="es-CL" dirty="0" smtClean="0"/>
              <a:t> in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on-going</a:t>
            </a:r>
            <a:r>
              <a:rPr lang="es-CL" dirty="0" smtClean="0"/>
              <a:t> </a:t>
            </a:r>
            <a:r>
              <a:rPr lang="es-CL" dirty="0" err="1" smtClean="0"/>
              <a:t>process</a:t>
            </a:r>
            <a:r>
              <a:rPr lang="es-CL" dirty="0" smtClean="0"/>
              <a:t> of </a:t>
            </a:r>
            <a:r>
              <a:rPr lang="es-CL" dirty="0" err="1" smtClean="0"/>
              <a:t>Government</a:t>
            </a:r>
            <a:r>
              <a:rPr lang="es-CL" dirty="0" smtClean="0"/>
              <a:t> </a:t>
            </a:r>
            <a:r>
              <a:rPr lang="es-CL" dirty="0" err="1" smtClean="0"/>
              <a:t>elaboration</a:t>
            </a:r>
            <a:r>
              <a:rPr lang="es-CL" dirty="0" smtClean="0"/>
              <a:t> of </a:t>
            </a:r>
            <a:r>
              <a:rPr lang="es-CL" dirty="0" err="1" smtClean="0"/>
              <a:t>these</a:t>
            </a:r>
            <a:r>
              <a:rPr lang="es-CL" dirty="0" smtClean="0"/>
              <a:t> </a:t>
            </a:r>
            <a:r>
              <a:rPr lang="es-CL" dirty="0" err="1" smtClean="0"/>
              <a:t>documents</a:t>
            </a:r>
            <a:endParaRPr lang="es-CL" dirty="0" smtClean="0"/>
          </a:p>
          <a:p>
            <a:r>
              <a:rPr lang="es-CL" b="1" dirty="0" err="1" smtClean="0"/>
              <a:t>Accompanying</a:t>
            </a:r>
            <a:r>
              <a:rPr lang="es-CL" b="1" dirty="0" smtClean="0"/>
              <a:t> </a:t>
            </a:r>
            <a:r>
              <a:rPr lang="es-CL" b="1" dirty="0" err="1"/>
              <a:t>s</a:t>
            </a:r>
            <a:r>
              <a:rPr lang="es-CL" b="1" dirty="0" err="1" smtClean="0"/>
              <a:t>ervices</a:t>
            </a:r>
            <a:r>
              <a:rPr lang="es-CL" b="1" dirty="0" smtClean="0"/>
              <a:t> </a:t>
            </a:r>
            <a:r>
              <a:rPr lang="es-CL" dirty="0" smtClean="0"/>
              <a:t>to be </a:t>
            </a:r>
            <a:r>
              <a:rPr lang="es-CL" dirty="0" err="1" smtClean="0"/>
              <a:t>provided</a:t>
            </a:r>
            <a:r>
              <a:rPr lang="es-CL" dirty="0" smtClean="0"/>
              <a:t> to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pregnant</a:t>
            </a:r>
            <a:r>
              <a:rPr lang="es-CL" dirty="0" smtClean="0"/>
              <a:t> </a:t>
            </a:r>
            <a:r>
              <a:rPr lang="es-CL" dirty="0" err="1" smtClean="0"/>
              <a:t>woman</a:t>
            </a:r>
            <a:r>
              <a:rPr lang="es-CL" dirty="0" smtClean="0"/>
              <a:t> </a:t>
            </a:r>
            <a:r>
              <a:rPr lang="es-CL" dirty="0" err="1" smtClean="0"/>
              <a:t>who</a:t>
            </a:r>
            <a:r>
              <a:rPr lang="es-CL" dirty="0" smtClean="0"/>
              <a:t> </a:t>
            </a:r>
            <a:r>
              <a:rPr lang="es-CL" dirty="0" err="1" smtClean="0"/>
              <a:t>wants</a:t>
            </a:r>
            <a:r>
              <a:rPr lang="es-CL" dirty="0" smtClean="0"/>
              <a:t> to </a:t>
            </a:r>
            <a:r>
              <a:rPr lang="es-CL" dirty="0" err="1" smtClean="0"/>
              <a:t>interrupt</a:t>
            </a:r>
            <a:r>
              <a:rPr lang="es-CL" dirty="0" smtClean="0"/>
              <a:t> </a:t>
            </a:r>
            <a:r>
              <a:rPr lang="es-CL" dirty="0" err="1" smtClean="0"/>
              <a:t>her</a:t>
            </a:r>
            <a:r>
              <a:rPr lang="es-CL" dirty="0" smtClean="0"/>
              <a:t> </a:t>
            </a:r>
            <a:r>
              <a:rPr lang="es-CL" dirty="0" err="1" smtClean="0"/>
              <a:t>pregnancy</a:t>
            </a:r>
            <a:r>
              <a:rPr lang="es-CL" dirty="0" smtClean="0"/>
              <a:t> (</a:t>
            </a:r>
            <a:r>
              <a:rPr lang="es-CL" dirty="0" err="1" smtClean="0"/>
              <a:t>by</a:t>
            </a:r>
            <a:r>
              <a:rPr lang="es-CL" dirty="0" smtClean="0"/>
              <a:t> </a:t>
            </a:r>
            <a:r>
              <a:rPr lang="es-CL" dirty="0" err="1" smtClean="0"/>
              <a:t>any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3 causes). </a:t>
            </a:r>
            <a:r>
              <a:rPr lang="es-CL" dirty="0" err="1" smtClean="0"/>
              <a:t>Danger</a:t>
            </a:r>
            <a:r>
              <a:rPr lang="es-CL" dirty="0" smtClean="0"/>
              <a:t>: </a:t>
            </a:r>
            <a:r>
              <a:rPr lang="es-CL" dirty="0" err="1" smtClean="0"/>
              <a:t>the</a:t>
            </a:r>
            <a:r>
              <a:rPr lang="es-CL" dirty="0" smtClean="0"/>
              <a:t> role of </a:t>
            </a:r>
            <a:r>
              <a:rPr lang="es-CL" dirty="0" err="1" smtClean="0"/>
              <a:t>conservative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</a:t>
            </a:r>
            <a:r>
              <a:rPr lang="es-CL" dirty="0" err="1" smtClean="0"/>
              <a:t>religious-oriented</a:t>
            </a:r>
            <a:r>
              <a:rPr lang="es-CL" dirty="0" smtClean="0"/>
              <a:t> </a:t>
            </a:r>
            <a:r>
              <a:rPr lang="es-CL" dirty="0" err="1" smtClean="0"/>
              <a:t>institutions</a:t>
            </a:r>
            <a:r>
              <a:rPr lang="es-CL" dirty="0" smtClean="0"/>
              <a:t> to try to </a:t>
            </a:r>
            <a:r>
              <a:rPr lang="es-CL" dirty="0" err="1" smtClean="0"/>
              <a:t>convince</a:t>
            </a:r>
            <a:r>
              <a:rPr lang="es-CL" dirty="0" smtClean="0"/>
              <a:t> </a:t>
            </a:r>
            <a:r>
              <a:rPr lang="es-CL" dirty="0" err="1" smtClean="0"/>
              <a:t>women</a:t>
            </a:r>
            <a:r>
              <a:rPr lang="es-CL" dirty="0" smtClean="0"/>
              <a:t> to </a:t>
            </a:r>
            <a:r>
              <a:rPr lang="es-CL" dirty="0" err="1" smtClean="0"/>
              <a:t>avoid</a:t>
            </a:r>
            <a:r>
              <a:rPr lang="es-CL" dirty="0" smtClean="0"/>
              <a:t> </a:t>
            </a:r>
            <a:r>
              <a:rPr lang="es-CL" dirty="0" err="1" smtClean="0"/>
              <a:t>abortion</a:t>
            </a:r>
            <a:r>
              <a:rPr lang="es-CL" dirty="0" smtClean="0"/>
              <a:t>, </a:t>
            </a:r>
            <a:r>
              <a:rPr lang="es-CL" dirty="0" err="1" smtClean="0"/>
              <a:t>which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spirit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Law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matter</a:t>
            </a:r>
            <a:endParaRPr lang="es-CL" dirty="0" smtClean="0"/>
          </a:p>
          <a:p>
            <a:r>
              <a:rPr lang="es-CL" b="1" dirty="0" smtClean="0"/>
              <a:t>Training and </a:t>
            </a:r>
            <a:r>
              <a:rPr lang="es-CL" b="1" dirty="0" err="1" smtClean="0"/>
              <a:t>formation</a:t>
            </a:r>
            <a:r>
              <a:rPr lang="es-CL" b="1" dirty="0" smtClean="0"/>
              <a:t> of </a:t>
            </a:r>
            <a:r>
              <a:rPr lang="es-CL" b="1" dirty="0" err="1" smtClean="0"/>
              <a:t>health</a:t>
            </a:r>
            <a:r>
              <a:rPr lang="es-CL" b="1" dirty="0" smtClean="0"/>
              <a:t> </a:t>
            </a:r>
            <a:r>
              <a:rPr lang="es-CL" b="1" dirty="0" err="1" smtClean="0"/>
              <a:t>services</a:t>
            </a:r>
            <a:r>
              <a:rPr lang="es-CL" b="1" dirty="0" smtClean="0"/>
              <a:t> </a:t>
            </a:r>
            <a:r>
              <a:rPr lang="es-CL" b="1" dirty="0" err="1" smtClean="0"/>
              <a:t>provoiders</a:t>
            </a:r>
            <a:r>
              <a:rPr lang="es-CL" b="1" dirty="0" smtClean="0"/>
              <a:t> and </a:t>
            </a:r>
            <a:r>
              <a:rPr lang="es-CL" b="1" dirty="0" err="1" smtClean="0"/>
              <a:t>multi-discipolinary</a:t>
            </a:r>
            <a:r>
              <a:rPr lang="es-CL" b="1" dirty="0" smtClean="0"/>
              <a:t> </a:t>
            </a:r>
            <a:r>
              <a:rPr lang="es-CL" b="1" dirty="0" err="1" smtClean="0"/>
              <a:t>teams</a:t>
            </a:r>
            <a:r>
              <a:rPr lang="es-CL" b="1" dirty="0" smtClean="0"/>
              <a:t> to prepare </a:t>
            </a:r>
            <a:r>
              <a:rPr lang="es-CL" b="1" dirty="0" err="1" smtClean="0"/>
              <a:t>for</a:t>
            </a:r>
            <a:r>
              <a:rPr lang="es-CL" b="1" dirty="0" smtClean="0"/>
              <a:t>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implementation</a:t>
            </a:r>
            <a:r>
              <a:rPr lang="es-CL" b="1" dirty="0" smtClean="0"/>
              <a:t> of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Law</a:t>
            </a:r>
            <a:r>
              <a:rPr lang="es-CL" b="1" dirty="0" smtClean="0"/>
              <a:t>.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crucial </a:t>
            </a:r>
            <a:r>
              <a:rPr lang="es-CL" dirty="0" err="1" smtClean="0"/>
              <a:t>given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fact</a:t>
            </a:r>
            <a:r>
              <a:rPr lang="es-CL" dirty="0" smtClean="0"/>
              <a:t> </a:t>
            </a:r>
            <a:r>
              <a:rPr lang="es-CL" dirty="0" err="1" smtClean="0"/>
              <a:t>that</a:t>
            </a:r>
            <a:r>
              <a:rPr lang="es-CL" dirty="0" smtClean="0"/>
              <a:t> </a:t>
            </a:r>
            <a:r>
              <a:rPr lang="es-CL" dirty="0" err="1" smtClean="0"/>
              <a:t>after</a:t>
            </a:r>
            <a:r>
              <a:rPr lang="es-CL" dirty="0" smtClean="0"/>
              <a:t> 27 </a:t>
            </a:r>
            <a:r>
              <a:rPr lang="es-CL" dirty="0" err="1" smtClean="0"/>
              <a:t>years</a:t>
            </a:r>
            <a:r>
              <a:rPr lang="es-CL" dirty="0" smtClean="0"/>
              <a:t> of </a:t>
            </a:r>
            <a:r>
              <a:rPr lang="es-CL" dirty="0" err="1" smtClean="0"/>
              <a:t>abortion</a:t>
            </a:r>
            <a:r>
              <a:rPr lang="es-CL" dirty="0" smtClean="0"/>
              <a:t> </a:t>
            </a:r>
            <a:r>
              <a:rPr lang="es-CL" dirty="0" err="1" smtClean="0"/>
              <a:t>prohibition</a:t>
            </a:r>
            <a:r>
              <a:rPr lang="es-CL" dirty="0" smtClean="0"/>
              <a:t> in </a:t>
            </a:r>
            <a:r>
              <a:rPr lang="es-CL" dirty="0" err="1" smtClean="0"/>
              <a:t>the</a:t>
            </a:r>
            <a:r>
              <a:rPr lang="es-CL" dirty="0" smtClean="0"/>
              <a:t> country </a:t>
            </a:r>
            <a:r>
              <a:rPr lang="es-CL" dirty="0" err="1" smtClean="0"/>
              <a:t>modern</a:t>
            </a:r>
            <a:r>
              <a:rPr lang="es-CL" dirty="0" smtClean="0"/>
              <a:t> </a:t>
            </a:r>
            <a:r>
              <a:rPr lang="es-CL" dirty="0" err="1" smtClean="0"/>
              <a:t>abortion</a:t>
            </a:r>
            <a:r>
              <a:rPr lang="es-CL" dirty="0" smtClean="0"/>
              <a:t> </a:t>
            </a:r>
            <a:r>
              <a:rPr lang="es-CL" dirty="0" err="1" smtClean="0"/>
              <a:t>techniques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</a:t>
            </a:r>
            <a:r>
              <a:rPr lang="es-CL" dirty="0" err="1" smtClean="0"/>
              <a:t>been</a:t>
            </a:r>
            <a:r>
              <a:rPr lang="es-CL" dirty="0" smtClean="0"/>
              <a:t> </a:t>
            </a:r>
            <a:r>
              <a:rPr lang="es-CL" dirty="0" err="1" smtClean="0"/>
              <a:t>included</a:t>
            </a:r>
            <a:r>
              <a:rPr lang="es-CL" dirty="0" smtClean="0"/>
              <a:t> in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formation</a:t>
            </a:r>
            <a:r>
              <a:rPr lang="es-CL" dirty="0" smtClean="0"/>
              <a:t> of </a:t>
            </a:r>
            <a:r>
              <a:rPr lang="es-CL" dirty="0" err="1" smtClean="0"/>
              <a:t>health</a:t>
            </a:r>
            <a:r>
              <a:rPr lang="es-CL" dirty="0" smtClean="0"/>
              <a:t> </a:t>
            </a:r>
            <a:r>
              <a:rPr lang="es-CL" dirty="0" err="1" smtClean="0"/>
              <a:t>professionals</a:t>
            </a:r>
            <a:r>
              <a:rPr lang="es-CL" dirty="0"/>
              <a:t>.</a:t>
            </a:r>
            <a:r>
              <a:rPr lang="es-CL" dirty="0" smtClean="0"/>
              <a:t> </a:t>
            </a:r>
          </a:p>
          <a:p>
            <a:r>
              <a:rPr lang="es-CL" b="1" dirty="0" err="1" smtClean="0"/>
              <a:t>Elaboration</a:t>
            </a:r>
            <a:r>
              <a:rPr lang="es-CL" b="1" dirty="0" smtClean="0"/>
              <a:t> </a:t>
            </a:r>
            <a:r>
              <a:rPr lang="es-CL" b="1" dirty="0" err="1" smtClean="0"/>
              <a:t>by</a:t>
            </a:r>
            <a:r>
              <a:rPr lang="es-CL" b="1" dirty="0" smtClean="0"/>
              <a:t> </a:t>
            </a:r>
            <a:r>
              <a:rPr lang="es-CL" b="1" dirty="0" err="1" smtClean="0"/>
              <a:t>government</a:t>
            </a:r>
            <a:r>
              <a:rPr lang="es-CL" b="1" dirty="0" smtClean="0"/>
              <a:t> </a:t>
            </a:r>
            <a:r>
              <a:rPr lang="es-CL" b="1" dirty="0" smtClean="0"/>
              <a:t>of </a:t>
            </a:r>
            <a:r>
              <a:rPr lang="es-CL" b="1" dirty="0" err="1" smtClean="0"/>
              <a:t>list</a:t>
            </a:r>
            <a:r>
              <a:rPr lang="es-CL" b="1" dirty="0" smtClean="0"/>
              <a:t> (</a:t>
            </a:r>
            <a:r>
              <a:rPr lang="es-CL" b="1" dirty="0" err="1"/>
              <a:t>p</a:t>
            </a:r>
            <a:r>
              <a:rPr lang="es-CL" b="1" dirty="0" err="1" smtClean="0"/>
              <a:t>residential</a:t>
            </a:r>
            <a:r>
              <a:rPr lang="es-CL" b="1" dirty="0" smtClean="0"/>
              <a:t> </a:t>
            </a:r>
            <a:r>
              <a:rPr lang="es-CL" b="1" dirty="0" err="1" smtClean="0"/>
              <a:t>decree</a:t>
            </a:r>
            <a:r>
              <a:rPr lang="es-CL" b="1" dirty="0" smtClean="0"/>
              <a:t>) of </a:t>
            </a:r>
            <a:r>
              <a:rPr lang="es-CL" b="1" dirty="0" err="1" smtClean="0"/>
              <a:t>institutions</a:t>
            </a:r>
            <a:r>
              <a:rPr lang="es-CL" b="1" dirty="0" smtClean="0"/>
              <a:t> </a:t>
            </a:r>
            <a:r>
              <a:rPr lang="es-CL" b="1" dirty="0" err="1" smtClean="0"/>
              <a:t>allowed</a:t>
            </a:r>
            <a:r>
              <a:rPr lang="es-CL" b="1" dirty="0" smtClean="0"/>
              <a:t> </a:t>
            </a:r>
            <a:r>
              <a:rPr lang="es-CL" b="1" dirty="0" smtClean="0"/>
              <a:t>to </a:t>
            </a:r>
            <a:r>
              <a:rPr lang="es-CL" b="1" dirty="0" err="1" smtClean="0"/>
              <a:t>render</a:t>
            </a:r>
            <a:r>
              <a:rPr lang="es-CL" b="1" dirty="0" smtClean="0"/>
              <a:t> </a:t>
            </a:r>
            <a:r>
              <a:rPr lang="es-CL" b="1" dirty="0" err="1" smtClean="0"/>
              <a:t>support</a:t>
            </a:r>
            <a:r>
              <a:rPr lang="es-CL" b="1" dirty="0" smtClean="0"/>
              <a:t> </a:t>
            </a:r>
            <a:r>
              <a:rPr lang="es-CL" b="1" dirty="0" smtClean="0"/>
              <a:t>and </a:t>
            </a:r>
            <a:r>
              <a:rPr lang="es-CL" b="1" dirty="0" err="1" smtClean="0"/>
              <a:t>accompanying</a:t>
            </a:r>
            <a:r>
              <a:rPr lang="es-CL" b="1" dirty="0" smtClean="0"/>
              <a:t> </a:t>
            </a:r>
            <a:r>
              <a:rPr lang="es-CL" b="1" dirty="0" err="1" smtClean="0"/>
              <a:t>services</a:t>
            </a:r>
            <a:r>
              <a:rPr lang="es-CL" b="1" dirty="0" smtClean="0"/>
              <a:t> </a:t>
            </a:r>
            <a:r>
              <a:rPr lang="es-CL" dirty="0" smtClean="0"/>
              <a:t>to </a:t>
            </a:r>
            <a:r>
              <a:rPr lang="es-CL" dirty="0" err="1" smtClean="0"/>
              <a:t>women</a:t>
            </a:r>
            <a:r>
              <a:rPr lang="es-CL" dirty="0" smtClean="0"/>
              <a:t> in </a:t>
            </a:r>
            <a:r>
              <a:rPr lang="es-CL" dirty="0" err="1" smtClean="0"/>
              <a:t>situation</a:t>
            </a:r>
            <a:r>
              <a:rPr lang="es-CL" dirty="0" smtClean="0"/>
              <a:t> to </a:t>
            </a:r>
            <a:r>
              <a:rPr lang="es-CL" dirty="0" err="1" smtClean="0"/>
              <a:t>abort</a:t>
            </a:r>
            <a:r>
              <a:rPr lang="es-CL" dirty="0" smtClean="0"/>
              <a:t>. </a:t>
            </a:r>
            <a:r>
              <a:rPr lang="es-CL" dirty="0" err="1" smtClean="0"/>
              <a:t>Danger</a:t>
            </a:r>
            <a:r>
              <a:rPr lang="es-CL" dirty="0" smtClean="0"/>
              <a:t> of </a:t>
            </a:r>
            <a:r>
              <a:rPr lang="es-CL" dirty="0" err="1" smtClean="0"/>
              <a:t>monopolization</a:t>
            </a:r>
            <a:r>
              <a:rPr lang="es-CL" dirty="0" smtClean="0"/>
              <a:t> </a:t>
            </a:r>
            <a:r>
              <a:rPr lang="es-CL" dirty="0" err="1" smtClean="0"/>
              <a:t>by</a:t>
            </a:r>
            <a:r>
              <a:rPr lang="es-CL" dirty="0" smtClean="0"/>
              <a:t> </a:t>
            </a:r>
            <a:r>
              <a:rPr lang="es-CL" dirty="0" err="1" smtClean="0"/>
              <a:t>conservative</a:t>
            </a:r>
            <a:r>
              <a:rPr lang="es-CL" dirty="0" smtClean="0"/>
              <a:t> </a:t>
            </a:r>
            <a:r>
              <a:rPr lang="es-CL" dirty="0" err="1" smtClean="0"/>
              <a:t>organizations</a:t>
            </a:r>
            <a:r>
              <a:rPr lang="es-CL" dirty="0" smtClean="0"/>
              <a:t> </a:t>
            </a:r>
            <a:r>
              <a:rPr lang="es-CL" dirty="0" err="1" smtClean="0"/>
              <a:t>which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quite a </a:t>
            </a:r>
            <a:r>
              <a:rPr lang="es-CL" dirty="0" err="1" smtClean="0"/>
              <a:t>leverage</a:t>
            </a:r>
            <a:r>
              <a:rPr lang="es-CL" dirty="0" smtClean="0"/>
              <a:t> </a:t>
            </a:r>
            <a:r>
              <a:rPr lang="es-CL" dirty="0" err="1" smtClean="0"/>
              <a:t>power</a:t>
            </a:r>
            <a:r>
              <a:rPr lang="es-CL" dirty="0" smtClean="0"/>
              <a:t> vis a vis </a:t>
            </a:r>
            <a:r>
              <a:rPr lang="es-CL" dirty="0" err="1" smtClean="0"/>
              <a:t>Government</a:t>
            </a:r>
            <a:endParaRPr lang="es-CL" dirty="0" smtClean="0"/>
          </a:p>
          <a:p>
            <a:r>
              <a:rPr lang="es-CL" b="1" dirty="0" err="1" smtClean="0"/>
              <a:t>Difusion</a:t>
            </a:r>
            <a:r>
              <a:rPr lang="es-CL" b="1" dirty="0" smtClean="0"/>
              <a:t> </a:t>
            </a:r>
            <a:r>
              <a:rPr lang="es-CL" b="1" dirty="0"/>
              <a:t>o</a:t>
            </a:r>
            <a:r>
              <a:rPr lang="es-CL" b="1" dirty="0" smtClean="0"/>
              <a:t>f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law</a:t>
            </a:r>
            <a:r>
              <a:rPr lang="es-CL" b="1" dirty="0" smtClean="0"/>
              <a:t> </a:t>
            </a:r>
            <a:r>
              <a:rPr lang="es-CL" b="1" dirty="0" err="1" smtClean="0"/>
              <a:t>among</a:t>
            </a:r>
            <a:r>
              <a:rPr lang="es-CL" b="1" dirty="0" smtClean="0"/>
              <a:t> </a:t>
            </a:r>
            <a:r>
              <a:rPr lang="es-CL" b="1" dirty="0" err="1" smtClean="0"/>
              <a:t>Chilean</a:t>
            </a:r>
            <a:r>
              <a:rPr lang="es-CL" b="1" dirty="0" smtClean="0"/>
              <a:t> </a:t>
            </a:r>
            <a:r>
              <a:rPr lang="es-CL" b="1" dirty="0" err="1" smtClean="0"/>
              <a:t>women</a:t>
            </a:r>
            <a:r>
              <a:rPr lang="es-CL" b="1" dirty="0" smtClean="0"/>
              <a:t> and </a:t>
            </a:r>
            <a:r>
              <a:rPr lang="es-CL" b="1" dirty="0" err="1" smtClean="0"/>
              <a:t>women’s</a:t>
            </a:r>
            <a:r>
              <a:rPr lang="es-CL" b="1" dirty="0" smtClean="0"/>
              <a:t> </a:t>
            </a:r>
            <a:r>
              <a:rPr lang="es-CL" b="1" dirty="0" err="1" smtClean="0"/>
              <a:t>empowerment</a:t>
            </a:r>
            <a:r>
              <a:rPr lang="es-CL" b="1" dirty="0" smtClean="0"/>
              <a:t> and </a:t>
            </a:r>
            <a:r>
              <a:rPr lang="es-CL" b="1" dirty="0" err="1" smtClean="0"/>
              <a:t>organization</a:t>
            </a:r>
            <a:r>
              <a:rPr lang="es-CL" b="1" dirty="0" smtClean="0"/>
              <a:t> </a:t>
            </a:r>
            <a:r>
              <a:rPr lang="es-CL" dirty="0" smtClean="0"/>
              <a:t>to </a:t>
            </a:r>
            <a:r>
              <a:rPr lang="es-CL" dirty="0" err="1" smtClean="0"/>
              <a:t>demand</a:t>
            </a:r>
            <a:r>
              <a:rPr lang="es-CL" dirty="0" smtClean="0"/>
              <a:t> </a:t>
            </a:r>
            <a:r>
              <a:rPr lang="es-CL" dirty="0" err="1" smtClean="0"/>
              <a:t>its</a:t>
            </a:r>
            <a:r>
              <a:rPr lang="es-CL" dirty="0" smtClean="0"/>
              <a:t> </a:t>
            </a:r>
            <a:r>
              <a:rPr lang="es-CL" dirty="0" err="1" smtClean="0"/>
              <a:t>application</a:t>
            </a:r>
            <a:r>
              <a:rPr lang="es-CL" dirty="0" smtClean="0"/>
              <a:t> </a:t>
            </a:r>
            <a:r>
              <a:rPr lang="es-CL" dirty="0" err="1" smtClean="0"/>
              <a:t>when</a:t>
            </a:r>
            <a:r>
              <a:rPr lang="es-CL" dirty="0" smtClean="0"/>
              <a:t> a case </a:t>
            </a:r>
            <a:r>
              <a:rPr lang="es-CL" dirty="0" err="1" smtClean="0"/>
              <a:t>calls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it</a:t>
            </a:r>
            <a:endParaRPr lang="es-CL" dirty="0" smtClean="0"/>
          </a:p>
          <a:p>
            <a:r>
              <a:rPr lang="es-CL" b="1" dirty="0" err="1" smtClean="0"/>
              <a:t>Risk</a:t>
            </a:r>
            <a:r>
              <a:rPr lang="es-CL" b="1" dirty="0" smtClean="0"/>
              <a:t> of </a:t>
            </a:r>
            <a:r>
              <a:rPr lang="es-CL" b="1" dirty="0" err="1" smtClean="0"/>
              <a:t>future</a:t>
            </a:r>
            <a:r>
              <a:rPr lang="es-CL" b="1" dirty="0" smtClean="0"/>
              <a:t> </a:t>
            </a:r>
            <a:r>
              <a:rPr lang="es-CL" b="1" dirty="0" err="1" smtClean="0"/>
              <a:t>legislative</a:t>
            </a:r>
            <a:r>
              <a:rPr lang="es-CL" b="1" dirty="0" smtClean="0"/>
              <a:t> </a:t>
            </a:r>
            <a:r>
              <a:rPr lang="es-CL" b="1" dirty="0" err="1" smtClean="0"/>
              <a:t>reforms</a:t>
            </a:r>
            <a:r>
              <a:rPr lang="es-CL" b="1" dirty="0" smtClean="0"/>
              <a:t> </a:t>
            </a:r>
            <a:r>
              <a:rPr lang="es-CL" b="1" dirty="0" err="1" smtClean="0"/>
              <a:t>coming</a:t>
            </a:r>
            <a:r>
              <a:rPr lang="es-CL" b="1" dirty="0" smtClean="0"/>
              <a:t> </a:t>
            </a:r>
            <a:r>
              <a:rPr lang="es-CL" b="1" dirty="0" err="1" smtClean="0"/>
              <a:t>from</a:t>
            </a:r>
            <a:r>
              <a:rPr lang="es-CL" b="1" dirty="0" smtClean="0"/>
              <a:t> </a:t>
            </a:r>
            <a:r>
              <a:rPr lang="es-CL" b="1" dirty="0" err="1" smtClean="0"/>
              <a:t>conservative</a:t>
            </a:r>
            <a:r>
              <a:rPr lang="es-CL" b="1" dirty="0" smtClean="0"/>
              <a:t> </a:t>
            </a:r>
            <a:r>
              <a:rPr lang="es-CL" b="1" dirty="0" err="1" smtClean="0"/>
              <a:t>sectors</a:t>
            </a:r>
            <a:r>
              <a:rPr lang="es-CL" dirty="0" smtClean="0"/>
              <a:t> and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need</a:t>
            </a:r>
            <a:r>
              <a:rPr lang="es-CL" dirty="0" smtClean="0"/>
              <a:t> to </a:t>
            </a:r>
            <a:r>
              <a:rPr lang="es-CL" dirty="0" err="1" smtClean="0"/>
              <a:t>avoid</a:t>
            </a:r>
            <a:r>
              <a:rPr lang="es-CL" dirty="0" smtClean="0"/>
              <a:t> </a:t>
            </a:r>
            <a:r>
              <a:rPr lang="es-CL" dirty="0" err="1" smtClean="0"/>
              <a:t>its</a:t>
            </a:r>
            <a:r>
              <a:rPr lang="es-CL" dirty="0" smtClean="0"/>
              <a:t> </a:t>
            </a:r>
            <a:r>
              <a:rPr lang="es-CL" dirty="0" err="1" smtClean="0"/>
              <a:t>occurrence</a:t>
            </a:r>
            <a:endParaRPr lang="es-CL" dirty="0" smtClean="0"/>
          </a:p>
          <a:p>
            <a:endParaRPr lang="es-CL" b="1" dirty="0" smtClean="0"/>
          </a:p>
          <a:p>
            <a:endParaRPr lang="es-CL" b="1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4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chemeClr val="tx2"/>
                </a:solidFill>
              </a:rPr>
              <a:pPr/>
              <a:t>18</a:t>
            </a:fld>
            <a:endParaRPr kumimoji="0" lang="es-ES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0" y="9680"/>
            <a:ext cx="8856984" cy="4962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2007" y="4299942"/>
            <a:ext cx="154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 smtClean="0"/>
          </a:p>
          <a:p>
            <a:pPr algn="ctr"/>
            <a:r>
              <a:rPr lang="es-CL" dirty="0" smtClean="0"/>
              <a:t>@</a:t>
            </a:r>
            <a:r>
              <a:rPr lang="es-CL" dirty="0" err="1" smtClean="0"/>
              <a:t>mileschile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3563888" y="4506674"/>
            <a:ext cx="5585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https://www.youtube.com/watch?v=mGEYh7Ajcbc&amp;t=11s</a:t>
            </a: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39552" y="4373691"/>
            <a:ext cx="313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www.Facebook.com/mileschile</a:t>
            </a:r>
          </a:p>
          <a:p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1115616" y="414663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www.mileschile.cl</a:t>
            </a:r>
          </a:p>
        </p:txBody>
      </p:sp>
    </p:spTree>
    <p:extLst>
      <p:ext uri="{BB962C8B-B14F-4D97-AF65-F5344CB8AC3E}">
        <p14:creationId xmlns:p14="http://schemas.microsoft.com/office/powerpoint/2010/main" val="370956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352550"/>
            <a:ext cx="6048672" cy="262046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1989: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Sanitary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119,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interrupted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surgeon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pyshicians</a:t>
            </a:r>
            <a:r>
              <a:rPr lang="es-C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C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1989: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Junta,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ruling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eliminated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119 of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Sanitary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substituted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provoke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abortion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de-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criminalization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abortion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impose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free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 Lay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heavily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women’s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decide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dirty="0"/>
          </a:p>
          <a:p>
            <a:pPr algn="just"/>
            <a:endParaRPr lang="es-C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1. </a:t>
            </a:r>
            <a:r>
              <a:rPr lang="es-ES" sz="3600" b="1" dirty="0" smtClean="0">
                <a:solidFill>
                  <a:schemeClr val="tx1"/>
                </a:solidFill>
              </a:rPr>
              <a:t>Basic </a:t>
            </a:r>
            <a:r>
              <a:rPr lang="es-ES" sz="3600" b="1" dirty="0" err="1" smtClean="0">
                <a:solidFill>
                  <a:schemeClr val="tx1"/>
                </a:solidFill>
              </a:rPr>
              <a:t>information</a:t>
            </a:r>
            <a:endParaRPr lang="es-CL" sz="3600" dirty="0">
              <a:solidFill>
                <a:schemeClr val="tx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993A256-5591-4A47-A23C-A1DC569F320C}" type="slidenum">
              <a:rPr lang="es-ES" smtClean="0"/>
              <a:t>2</a:t>
            </a:fld>
            <a:endParaRPr lang="es-ES"/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 rotWithShape="1">
          <a:blip r:embed="rId3"/>
          <a:srcRect l="41874" t="48949" r="41120" b="14040"/>
          <a:stretch/>
        </p:blipFill>
        <p:spPr>
          <a:xfrm>
            <a:off x="6444208" y="843558"/>
            <a:ext cx="2610320" cy="3756782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10" y="4623485"/>
            <a:ext cx="924490" cy="479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48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solidFill>
                  <a:schemeClr val="tx1"/>
                </a:solidFill>
              </a:rPr>
              <a:t>2. </a:t>
            </a:r>
            <a:r>
              <a:rPr lang="es-CL" sz="3600" b="1" dirty="0" err="1" smtClean="0">
                <a:solidFill>
                  <a:schemeClr val="tx1"/>
                </a:solidFill>
              </a:rPr>
              <a:t>Milestones</a:t>
            </a:r>
            <a:endParaRPr lang="es-CL" sz="3600" b="1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3</a:t>
            </a:fld>
            <a:endParaRPr kumimoji="0"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-252536" y="1352550"/>
            <a:ext cx="9001000" cy="4099520"/>
          </a:xfrm>
        </p:spPr>
        <p:txBody>
          <a:bodyPr>
            <a:normAutofit fontScale="25000" lnSpcReduction="20000"/>
          </a:bodyPr>
          <a:lstStyle/>
          <a:p>
            <a:r>
              <a:rPr lang="es-CL" sz="5600" b="1" dirty="0" smtClean="0"/>
              <a:t>1990-2010</a:t>
            </a:r>
            <a:r>
              <a:rPr lang="es-CL" sz="5600" dirty="0" smtClean="0"/>
              <a:t>: More </a:t>
            </a:r>
            <a:r>
              <a:rPr lang="es-CL" sz="5600" dirty="0" err="1" smtClean="0"/>
              <a:t>than</a:t>
            </a:r>
            <a:r>
              <a:rPr lang="es-CL" sz="5600" dirty="0" smtClean="0"/>
              <a:t> </a:t>
            </a:r>
            <a:r>
              <a:rPr lang="es-CL" sz="5600" dirty="0" smtClean="0"/>
              <a:t>20 </a:t>
            </a:r>
            <a:r>
              <a:rPr lang="es-CL" sz="5600" dirty="0" err="1" smtClean="0"/>
              <a:t>draft</a:t>
            </a:r>
            <a:r>
              <a:rPr lang="es-CL" sz="5600" dirty="0" smtClean="0"/>
              <a:t> </a:t>
            </a:r>
            <a:r>
              <a:rPr lang="es-CL" sz="5600" dirty="0" err="1" smtClean="0"/>
              <a:t>laws</a:t>
            </a:r>
            <a:r>
              <a:rPr lang="es-CL" sz="5600" dirty="0" smtClean="0"/>
              <a:t> are </a:t>
            </a:r>
            <a:r>
              <a:rPr lang="es-CL" sz="5600" dirty="0" err="1" smtClean="0"/>
              <a:t>presented</a:t>
            </a:r>
            <a:r>
              <a:rPr lang="es-CL" sz="5600" dirty="0" smtClean="0"/>
              <a:t> to </a:t>
            </a:r>
            <a:r>
              <a:rPr lang="es-CL" sz="5600" dirty="0" err="1" smtClean="0"/>
              <a:t>Congress</a:t>
            </a:r>
            <a:r>
              <a:rPr lang="es-CL" sz="5600" dirty="0" smtClean="0"/>
              <a:t> </a:t>
            </a:r>
            <a:r>
              <a:rPr lang="es-CL" sz="5600" dirty="0" err="1" smtClean="0"/>
              <a:t>by</a:t>
            </a:r>
            <a:r>
              <a:rPr lang="es-CL" sz="5600" dirty="0" smtClean="0"/>
              <a:t> </a:t>
            </a:r>
            <a:r>
              <a:rPr lang="es-CL" sz="5600" dirty="0" err="1" smtClean="0"/>
              <a:t>diffrent</a:t>
            </a:r>
            <a:r>
              <a:rPr lang="es-CL" sz="5600" dirty="0" smtClean="0"/>
              <a:t> </a:t>
            </a:r>
            <a:r>
              <a:rPr lang="es-CL" sz="5600" dirty="0" err="1" smtClean="0"/>
              <a:t>parliamentarians</a:t>
            </a:r>
            <a:endParaRPr lang="es-CL" sz="5600" dirty="0" smtClean="0"/>
          </a:p>
          <a:p>
            <a:r>
              <a:rPr lang="es-CL" sz="5600" b="1" dirty="0" smtClean="0"/>
              <a:t>2010</a:t>
            </a:r>
            <a:r>
              <a:rPr lang="es-CL" sz="5600" dirty="0" smtClean="0"/>
              <a:t>: </a:t>
            </a:r>
            <a:r>
              <a:rPr lang="es-CL" sz="5600" dirty="0" err="1" smtClean="0"/>
              <a:t>Senate</a:t>
            </a:r>
            <a:r>
              <a:rPr lang="es-CL" sz="5600" dirty="0" smtClean="0"/>
              <a:t> </a:t>
            </a:r>
            <a:r>
              <a:rPr lang="es-CL" sz="5600" dirty="0" err="1" smtClean="0"/>
              <a:t>Health</a:t>
            </a:r>
            <a:r>
              <a:rPr lang="es-CL" sz="5600" dirty="0" smtClean="0"/>
              <a:t> </a:t>
            </a:r>
            <a:r>
              <a:rPr lang="es-CL" sz="5600" dirty="0" err="1" smtClean="0"/>
              <a:t>Commission</a:t>
            </a:r>
            <a:r>
              <a:rPr lang="es-CL" sz="5600" dirty="0" smtClean="0"/>
              <a:t> debates </a:t>
            </a:r>
            <a:r>
              <a:rPr lang="es-CL" sz="5600" dirty="0" err="1" smtClean="0"/>
              <a:t>about</a:t>
            </a:r>
            <a:r>
              <a:rPr lang="es-CL" sz="5600" dirty="0" smtClean="0"/>
              <a:t> “</a:t>
            </a:r>
            <a:r>
              <a:rPr lang="es-CL" sz="5600" dirty="0" err="1" smtClean="0"/>
              <a:t>the</a:t>
            </a:r>
            <a:r>
              <a:rPr lang="es-CL" sz="5600" dirty="0" smtClean="0"/>
              <a:t> idea to </a:t>
            </a:r>
            <a:r>
              <a:rPr lang="es-CL" sz="5600" dirty="0" err="1" smtClean="0"/>
              <a:t>legislate</a:t>
            </a:r>
            <a:r>
              <a:rPr lang="es-CL" sz="5600" dirty="0" smtClean="0"/>
              <a:t> </a:t>
            </a:r>
            <a:r>
              <a:rPr lang="es-CL" sz="5600" dirty="0" err="1" smtClean="0"/>
              <a:t>on</a:t>
            </a:r>
            <a:r>
              <a:rPr lang="es-CL" sz="5600" dirty="0" smtClean="0"/>
              <a:t> </a:t>
            </a:r>
            <a:r>
              <a:rPr lang="es-CL" sz="5600" dirty="0" err="1" smtClean="0"/>
              <a:t>abortion</a:t>
            </a:r>
            <a:r>
              <a:rPr lang="es-CL" sz="5600" dirty="0" smtClean="0"/>
              <a:t>”. </a:t>
            </a:r>
            <a:r>
              <a:rPr lang="es-CL" sz="5600" dirty="0" err="1" smtClean="0"/>
              <a:t>Voting</a:t>
            </a:r>
            <a:r>
              <a:rPr lang="es-CL" sz="5600" dirty="0" smtClean="0"/>
              <a:t> </a:t>
            </a:r>
            <a:r>
              <a:rPr lang="es-CL" sz="5600" dirty="0" err="1" smtClean="0"/>
              <a:t>is</a:t>
            </a:r>
            <a:r>
              <a:rPr lang="es-CL" sz="5600" dirty="0" smtClean="0"/>
              <a:t> </a:t>
            </a:r>
            <a:r>
              <a:rPr lang="es-CL" sz="5600" dirty="0" err="1" smtClean="0"/>
              <a:t>lost</a:t>
            </a:r>
            <a:r>
              <a:rPr lang="es-CL" sz="5600" dirty="0" smtClean="0"/>
              <a:t> </a:t>
            </a:r>
            <a:r>
              <a:rPr lang="es-CL" sz="5600" dirty="0" err="1" smtClean="0"/>
              <a:t>by</a:t>
            </a:r>
            <a:r>
              <a:rPr lang="es-CL" sz="5600" dirty="0" smtClean="0"/>
              <a:t> 2 votes</a:t>
            </a:r>
            <a:r>
              <a:rPr lang="es-CL" sz="5600" dirty="0" smtClean="0"/>
              <a:t>.</a:t>
            </a:r>
            <a:endParaRPr lang="es-CL" sz="5600" dirty="0" smtClean="0"/>
          </a:p>
          <a:p>
            <a:r>
              <a:rPr lang="es-CL" sz="5600" b="1" dirty="0" smtClean="0"/>
              <a:t>2013</a:t>
            </a:r>
            <a:r>
              <a:rPr lang="es-CL" sz="5600" dirty="0"/>
              <a:t>: </a:t>
            </a:r>
            <a:r>
              <a:rPr lang="es-CL" sz="5600" dirty="0" smtClean="0"/>
              <a:t>New </a:t>
            </a:r>
            <a:r>
              <a:rPr lang="es-CL" sz="5600" dirty="0" err="1" smtClean="0"/>
              <a:t>draft</a:t>
            </a:r>
            <a:r>
              <a:rPr lang="es-CL" sz="5600" dirty="0" smtClean="0"/>
              <a:t> </a:t>
            </a:r>
            <a:r>
              <a:rPr lang="es-CL" sz="5600" dirty="0" err="1" smtClean="0"/>
              <a:t>law</a:t>
            </a:r>
            <a:r>
              <a:rPr lang="es-CL" sz="5600" dirty="0" smtClean="0"/>
              <a:t>, </a:t>
            </a:r>
            <a:r>
              <a:rPr lang="es-CL" sz="5600" dirty="0" err="1" smtClean="0"/>
              <a:t>elaborated</a:t>
            </a:r>
            <a:r>
              <a:rPr lang="es-CL" sz="5600" dirty="0" smtClean="0"/>
              <a:t> </a:t>
            </a:r>
            <a:r>
              <a:rPr lang="es-CL" sz="5600" dirty="0" err="1" smtClean="0"/>
              <a:t>by</a:t>
            </a:r>
            <a:r>
              <a:rPr lang="es-CL" sz="5600" dirty="0" smtClean="0"/>
              <a:t> Miles Chile </a:t>
            </a:r>
            <a:r>
              <a:rPr lang="es-CL" sz="5600" dirty="0" err="1" smtClean="0"/>
              <a:t>is</a:t>
            </a:r>
            <a:r>
              <a:rPr lang="es-CL" sz="5600" dirty="0" smtClean="0"/>
              <a:t> </a:t>
            </a:r>
            <a:r>
              <a:rPr lang="es-CL" sz="5600" dirty="0" err="1" smtClean="0"/>
              <a:t>presented</a:t>
            </a:r>
            <a:r>
              <a:rPr lang="es-CL" sz="5600" dirty="0" smtClean="0"/>
              <a:t> to </a:t>
            </a:r>
            <a:r>
              <a:rPr lang="es-CL" sz="5600" dirty="0" err="1" smtClean="0"/>
              <a:t>Congress</a:t>
            </a:r>
            <a:r>
              <a:rPr lang="es-CL" sz="5600" dirty="0" smtClean="0"/>
              <a:t> </a:t>
            </a:r>
            <a:r>
              <a:rPr lang="es-CL" sz="5600" dirty="0" err="1" smtClean="0"/>
              <a:t>with</a:t>
            </a:r>
            <a:r>
              <a:rPr lang="es-CL" sz="5600" dirty="0" smtClean="0"/>
              <a:t> </a:t>
            </a:r>
            <a:r>
              <a:rPr lang="es-CL" sz="5600" dirty="0" err="1" smtClean="0"/>
              <a:t>the</a:t>
            </a:r>
            <a:r>
              <a:rPr lang="es-CL" sz="5600" dirty="0" smtClean="0"/>
              <a:t> </a:t>
            </a:r>
            <a:r>
              <a:rPr lang="es-CL" sz="5600" dirty="0" err="1" smtClean="0"/>
              <a:t>support</a:t>
            </a:r>
            <a:r>
              <a:rPr lang="es-CL" sz="5600" dirty="0" smtClean="0"/>
              <a:t> of 15 </a:t>
            </a:r>
            <a:r>
              <a:rPr lang="es-CL" sz="5600" dirty="0" err="1" smtClean="0"/>
              <a:t>Representatives</a:t>
            </a:r>
            <a:r>
              <a:rPr lang="es-CL" sz="5600" dirty="0" smtClean="0"/>
              <a:t>.</a:t>
            </a:r>
            <a:endParaRPr lang="es-CL" sz="5600" dirty="0"/>
          </a:p>
          <a:p>
            <a:r>
              <a:rPr lang="es-CL" sz="5600" b="1" dirty="0"/>
              <a:t>2013</a:t>
            </a:r>
            <a:r>
              <a:rPr lang="es-CL" sz="5600" dirty="0"/>
              <a:t>: </a:t>
            </a:r>
            <a:r>
              <a:rPr lang="es-CL" sz="5600" dirty="0" err="1" smtClean="0"/>
              <a:t>Senate</a:t>
            </a:r>
            <a:r>
              <a:rPr lang="es-CL" sz="5600" dirty="0" smtClean="0"/>
              <a:t> </a:t>
            </a:r>
            <a:r>
              <a:rPr lang="es-CL" sz="5600" dirty="0" err="1"/>
              <a:t>s</a:t>
            </a:r>
            <a:r>
              <a:rPr lang="es-CL" sz="5600" dirty="0" err="1" smtClean="0"/>
              <a:t>upports</a:t>
            </a:r>
            <a:r>
              <a:rPr lang="es-CL" sz="5600" dirty="0" smtClean="0"/>
              <a:t> </a:t>
            </a:r>
            <a:r>
              <a:rPr lang="es-CL" sz="5600" dirty="0" err="1" smtClean="0"/>
              <a:t>the</a:t>
            </a:r>
            <a:r>
              <a:rPr lang="es-CL" sz="5600" dirty="0" smtClean="0"/>
              <a:t> </a:t>
            </a:r>
            <a:r>
              <a:rPr lang="es-CL" sz="5600" dirty="0"/>
              <a:t>B</a:t>
            </a:r>
            <a:r>
              <a:rPr lang="es-CL" sz="5600" dirty="0" smtClean="0"/>
              <a:t>ill</a:t>
            </a:r>
            <a:endParaRPr lang="es-CL" sz="5600" dirty="0"/>
          </a:p>
          <a:p>
            <a:r>
              <a:rPr lang="es-CL" sz="5600" b="1" dirty="0"/>
              <a:t>2014</a:t>
            </a:r>
            <a:r>
              <a:rPr lang="es-CL" sz="5600" dirty="0"/>
              <a:t>: </a:t>
            </a:r>
            <a:r>
              <a:rPr lang="es-CL" sz="5600" dirty="0" err="1" smtClean="0"/>
              <a:t>Abortion</a:t>
            </a:r>
            <a:r>
              <a:rPr lang="es-CL" sz="5600" dirty="0" smtClean="0"/>
              <a:t> </a:t>
            </a:r>
            <a:r>
              <a:rPr lang="es-CL" sz="5600" dirty="0" err="1" smtClean="0"/>
              <a:t>becomes</a:t>
            </a:r>
            <a:r>
              <a:rPr lang="es-CL" sz="5600" dirty="0" smtClean="0"/>
              <a:t> a debate </a:t>
            </a:r>
            <a:r>
              <a:rPr lang="es-CL" sz="5600" dirty="0" err="1" smtClean="0"/>
              <a:t>subject</a:t>
            </a:r>
            <a:r>
              <a:rPr lang="es-CL" sz="5600" dirty="0" smtClean="0"/>
              <a:t> in </a:t>
            </a:r>
            <a:r>
              <a:rPr lang="es-CL" sz="5600" dirty="0" err="1" smtClean="0"/>
              <a:t>the</a:t>
            </a:r>
            <a:r>
              <a:rPr lang="es-CL" sz="5600" dirty="0" smtClean="0"/>
              <a:t> </a:t>
            </a:r>
            <a:r>
              <a:rPr lang="es-CL" sz="5600" dirty="0" err="1" smtClean="0"/>
              <a:t>presidential</a:t>
            </a:r>
            <a:r>
              <a:rPr lang="es-CL" sz="5600" dirty="0" smtClean="0"/>
              <a:t> </a:t>
            </a:r>
            <a:r>
              <a:rPr lang="es-CL" sz="5600" dirty="0" err="1" smtClean="0"/>
              <a:t>election</a:t>
            </a:r>
            <a:r>
              <a:rPr lang="es-CL" sz="5600" dirty="0" smtClean="0"/>
              <a:t> </a:t>
            </a:r>
            <a:r>
              <a:rPr lang="es-CL" sz="5600" dirty="0" err="1" smtClean="0"/>
              <a:t>for</a:t>
            </a:r>
            <a:r>
              <a:rPr lang="es-CL" sz="5600" dirty="0" smtClean="0"/>
              <a:t> </a:t>
            </a:r>
            <a:r>
              <a:rPr lang="es-CL" sz="5600" dirty="0" err="1" smtClean="0"/>
              <a:t>the</a:t>
            </a:r>
            <a:r>
              <a:rPr lang="es-CL" sz="5600" dirty="0" smtClean="0"/>
              <a:t> </a:t>
            </a:r>
            <a:r>
              <a:rPr lang="es-CL" sz="5600" dirty="0" err="1" smtClean="0"/>
              <a:t>first</a:t>
            </a:r>
            <a:r>
              <a:rPr lang="es-CL" sz="5600" dirty="0" smtClean="0"/>
              <a:t> time </a:t>
            </a:r>
            <a:r>
              <a:rPr lang="es-CL" sz="5600" dirty="0" err="1" smtClean="0"/>
              <a:t>since</a:t>
            </a:r>
            <a:r>
              <a:rPr lang="es-CL" sz="5600" dirty="0" smtClean="0"/>
              <a:t> 1990</a:t>
            </a:r>
            <a:endParaRPr lang="es-CL" sz="5600" dirty="0"/>
          </a:p>
          <a:p>
            <a:r>
              <a:rPr lang="es-CL" sz="5600" b="1" dirty="0"/>
              <a:t>2015</a:t>
            </a:r>
            <a:r>
              <a:rPr lang="es-CL" sz="5600" dirty="0"/>
              <a:t>: </a:t>
            </a:r>
            <a:r>
              <a:rPr lang="es-CL" sz="5600" dirty="0" smtClean="0"/>
              <a:t>President Michelle Bachelet </a:t>
            </a:r>
            <a:r>
              <a:rPr lang="es-CL" sz="5600" dirty="0" err="1" smtClean="0"/>
              <a:t>presents</a:t>
            </a:r>
            <a:r>
              <a:rPr lang="es-CL" sz="5600" dirty="0" smtClean="0"/>
              <a:t> a </a:t>
            </a:r>
            <a:r>
              <a:rPr lang="es-CL" sz="5600" dirty="0" err="1"/>
              <a:t>d</a:t>
            </a:r>
            <a:r>
              <a:rPr lang="es-CL" sz="5600" dirty="0" err="1" smtClean="0"/>
              <a:t>raft</a:t>
            </a:r>
            <a:r>
              <a:rPr lang="es-CL" sz="5600" dirty="0" smtClean="0"/>
              <a:t> </a:t>
            </a:r>
            <a:r>
              <a:rPr lang="es-CL" sz="5600" dirty="0" err="1" smtClean="0"/>
              <a:t>law</a:t>
            </a:r>
            <a:r>
              <a:rPr lang="es-CL" sz="5600" dirty="0" smtClean="0"/>
              <a:t> </a:t>
            </a:r>
            <a:r>
              <a:rPr lang="es-CL" sz="5600" dirty="0" err="1" smtClean="0"/>
              <a:t>on</a:t>
            </a:r>
            <a:r>
              <a:rPr lang="es-CL" sz="5600" dirty="0" smtClean="0"/>
              <a:t> </a:t>
            </a:r>
            <a:r>
              <a:rPr lang="es-CL" sz="5600" dirty="0" smtClean="0"/>
              <a:t>“</a:t>
            </a:r>
            <a:r>
              <a:rPr lang="es-CL" sz="5600" dirty="0" err="1" smtClean="0"/>
              <a:t>Abortion</a:t>
            </a:r>
            <a:r>
              <a:rPr lang="es-CL" sz="5600" dirty="0" smtClean="0"/>
              <a:t> </a:t>
            </a:r>
            <a:r>
              <a:rPr lang="es-CL" sz="5600" dirty="0" err="1"/>
              <a:t>B</a:t>
            </a:r>
            <a:r>
              <a:rPr lang="es-CL" sz="5600" dirty="0" err="1" smtClean="0"/>
              <a:t>ecause</a:t>
            </a:r>
            <a:r>
              <a:rPr lang="es-CL" sz="5600" dirty="0" smtClean="0"/>
              <a:t> of </a:t>
            </a:r>
            <a:r>
              <a:rPr lang="es-CL" sz="5600" dirty="0" err="1" smtClean="0"/>
              <a:t>Three</a:t>
            </a:r>
            <a:r>
              <a:rPr lang="es-CL" sz="5600" dirty="0" smtClean="0"/>
              <a:t> </a:t>
            </a:r>
            <a:r>
              <a:rPr lang="es-CL" sz="5600" dirty="0" smtClean="0"/>
              <a:t>Causes” </a:t>
            </a:r>
            <a:r>
              <a:rPr lang="es-CL" sz="5600" dirty="0" smtClean="0"/>
              <a:t>to </a:t>
            </a:r>
            <a:r>
              <a:rPr lang="es-CL" sz="5600" dirty="0" err="1" smtClean="0"/>
              <a:t>Congress</a:t>
            </a:r>
            <a:r>
              <a:rPr lang="es-CL" sz="5600" dirty="0" smtClean="0"/>
              <a:t> (</a:t>
            </a:r>
            <a:r>
              <a:rPr lang="es-CL" sz="5600" dirty="0" err="1" smtClean="0"/>
              <a:t>Jan</a:t>
            </a:r>
            <a:r>
              <a:rPr lang="es-CL" sz="5600" dirty="0" smtClean="0"/>
              <a:t> 31st, </a:t>
            </a:r>
            <a:r>
              <a:rPr lang="es-CL" altLang="es-CL" sz="5600" dirty="0" smtClean="0">
                <a:cs typeface="Arial" panose="020B0604020202020204" pitchFamily="34" charset="0"/>
              </a:rPr>
              <a:t>Boletín </a:t>
            </a:r>
            <a:r>
              <a:rPr lang="es-CL" altLang="es-CL" sz="5600" dirty="0">
                <a:cs typeface="Arial" panose="020B0604020202020204" pitchFamily="34" charset="0"/>
              </a:rPr>
              <a:t>N° </a:t>
            </a:r>
            <a:r>
              <a:rPr lang="es-CL" altLang="es-CL" sz="5600" dirty="0" smtClean="0">
                <a:cs typeface="Arial" panose="020B0604020202020204" pitchFamily="34" charset="0"/>
              </a:rPr>
              <a:t>9895-11).</a:t>
            </a:r>
            <a:endParaRPr lang="es-CL" altLang="es-CL" sz="5600" dirty="0">
              <a:cs typeface="Arial" panose="020B0604020202020204" pitchFamily="34" charset="0"/>
            </a:endParaRPr>
          </a:p>
          <a:p>
            <a:r>
              <a:rPr lang="es-CL" altLang="es-CL" sz="5600" b="1" dirty="0" smtClean="0">
                <a:cs typeface="Arial" panose="020B0604020202020204" pitchFamily="34" charset="0"/>
              </a:rPr>
              <a:t>2016</a:t>
            </a:r>
            <a:r>
              <a:rPr lang="es-CL" altLang="es-CL" sz="5600" dirty="0" smtClean="0">
                <a:cs typeface="Arial" panose="020B0604020202020204" pitchFamily="34" charset="0"/>
              </a:rPr>
              <a:t>: </a:t>
            </a:r>
            <a:r>
              <a:rPr lang="es-CL" altLang="es-CL" sz="5600" dirty="0" smtClean="0">
                <a:cs typeface="Arial" panose="020B0604020202020204" pitchFamily="34" charset="0"/>
              </a:rPr>
              <a:t>Bill </a:t>
            </a:r>
            <a:r>
              <a:rPr lang="es-CL" altLang="es-CL" sz="5600" dirty="0" err="1" smtClean="0">
                <a:cs typeface="Arial" panose="020B0604020202020204" pitchFamily="34" charset="0"/>
              </a:rPr>
              <a:t>is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approved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by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House</a:t>
            </a:r>
            <a:r>
              <a:rPr lang="es-CL" altLang="es-CL" sz="5600" dirty="0" smtClean="0">
                <a:cs typeface="Arial" panose="020B0604020202020204" pitchFamily="34" charset="0"/>
              </a:rPr>
              <a:t> of </a:t>
            </a:r>
            <a:r>
              <a:rPr lang="es-CL" altLang="es-CL" sz="5600" dirty="0" err="1" smtClean="0">
                <a:cs typeface="Arial" panose="020B0604020202020204" pitchFamily="34" charset="0"/>
              </a:rPr>
              <a:t>Representatives</a:t>
            </a:r>
            <a:r>
              <a:rPr lang="es-CL" altLang="es-CL" sz="5600" dirty="0" smtClean="0">
                <a:cs typeface="Arial" panose="020B0604020202020204" pitchFamily="34" charset="0"/>
              </a:rPr>
              <a:t>.</a:t>
            </a:r>
            <a:endParaRPr lang="es-CL" altLang="es-CL" sz="5600" dirty="0">
              <a:cs typeface="Arial" panose="020B0604020202020204" pitchFamily="34" charset="0"/>
            </a:endParaRPr>
          </a:p>
          <a:p>
            <a:r>
              <a:rPr lang="es-CL" altLang="es-CL" sz="5600" b="1" dirty="0" smtClean="0">
                <a:cs typeface="Arial" panose="020B0604020202020204" pitchFamily="34" charset="0"/>
              </a:rPr>
              <a:t>2017, </a:t>
            </a:r>
            <a:r>
              <a:rPr lang="es-CL" altLang="es-CL" sz="5600" b="1" dirty="0" err="1" smtClean="0">
                <a:cs typeface="Arial" panose="020B0604020202020204" pitchFamily="34" charset="0"/>
              </a:rPr>
              <a:t>July</a:t>
            </a:r>
            <a:r>
              <a:rPr lang="es-CL" altLang="es-CL" sz="5600" dirty="0" smtClean="0">
                <a:cs typeface="Arial" panose="020B0604020202020204" pitchFamily="34" charset="0"/>
              </a:rPr>
              <a:t>: Bill </a:t>
            </a:r>
            <a:r>
              <a:rPr lang="es-CL" altLang="es-CL" sz="5600" dirty="0" err="1" smtClean="0">
                <a:cs typeface="Arial" panose="020B0604020202020204" pitchFamily="34" charset="0"/>
              </a:rPr>
              <a:t>is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approved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by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Senate</a:t>
            </a:r>
            <a:r>
              <a:rPr lang="es-CL" altLang="es-CL" sz="5600" dirty="0" smtClean="0">
                <a:cs typeface="Arial" panose="020B0604020202020204" pitchFamily="34" charset="0"/>
              </a:rPr>
              <a:t>,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but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it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is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smtClean="0">
                <a:cs typeface="Arial" panose="020B0604020202020204" pitchFamily="34" charset="0"/>
              </a:rPr>
              <a:t>a </a:t>
            </a:r>
            <a:r>
              <a:rPr lang="es-CL" altLang="es-CL" sz="5600" dirty="0" err="1" smtClean="0">
                <a:cs typeface="Arial" panose="020B0604020202020204" pitchFamily="34" charset="0"/>
              </a:rPr>
              <a:t>different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version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than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one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approved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by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House</a:t>
            </a:r>
            <a:r>
              <a:rPr lang="es-CL" altLang="es-CL" sz="5600" dirty="0" smtClean="0">
                <a:cs typeface="Arial" panose="020B0604020202020204" pitchFamily="34" charset="0"/>
              </a:rPr>
              <a:t>.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Because</a:t>
            </a:r>
            <a:r>
              <a:rPr lang="es-CL" altLang="es-CL" sz="5600" dirty="0" smtClean="0">
                <a:cs typeface="Arial" panose="020B0604020202020204" pitchFamily="34" charset="0"/>
              </a:rPr>
              <a:t> of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this</a:t>
            </a:r>
            <a:r>
              <a:rPr lang="es-CL" altLang="es-CL" sz="5600" dirty="0" smtClean="0">
                <a:cs typeface="Arial" panose="020B0604020202020204" pitchFamily="34" charset="0"/>
              </a:rPr>
              <a:t>,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bill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smtClean="0">
                <a:cs typeface="Arial" panose="020B0604020202020204" pitchFamily="34" charset="0"/>
              </a:rPr>
              <a:t>has to </a:t>
            </a:r>
            <a:r>
              <a:rPr lang="es-CL" altLang="es-CL" sz="5600" dirty="0" err="1" smtClean="0">
                <a:cs typeface="Arial" panose="020B0604020202020204" pitchFamily="34" charset="0"/>
              </a:rPr>
              <a:t>go</a:t>
            </a:r>
            <a:r>
              <a:rPr lang="es-CL" altLang="es-CL" sz="5600" dirty="0" smtClean="0">
                <a:cs typeface="Arial" panose="020B0604020202020204" pitchFamily="34" charset="0"/>
              </a:rPr>
              <a:t> to a </a:t>
            </a:r>
            <a:r>
              <a:rPr lang="es-CL" altLang="es-CL" sz="5600" dirty="0" err="1" smtClean="0">
                <a:cs typeface="Arial" panose="020B0604020202020204" pitchFamily="34" charset="0"/>
              </a:rPr>
              <a:t>Mixed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Commission</a:t>
            </a:r>
            <a:r>
              <a:rPr lang="es-CL" altLang="es-CL" sz="5600" dirty="0" smtClean="0">
                <a:cs typeface="Arial" panose="020B0604020202020204" pitchFamily="34" charset="0"/>
              </a:rPr>
              <a:t> (</a:t>
            </a:r>
            <a:r>
              <a:rPr lang="es-CL" altLang="es-CL" sz="5600" dirty="0" err="1" smtClean="0">
                <a:cs typeface="Arial" panose="020B0604020202020204" pitchFamily="34" charset="0"/>
              </a:rPr>
              <a:t>House</a:t>
            </a:r>
            <a:r>
              <a:rPr lang="es-CL" altLang="es-CL" sz="5600" dirty="0" smtClean="0">
                <a:cs typeface="Arial" panose="020B0604020202020204" pitchFamily="34" charset="0"/>
              </a:rPr>
              <a:t> plus </a:t>
            </a:r>
            <a:r>
              <a:rPr lang="es-CL" altLang="es-CL" sz="5600" dirty="0" err="1" smtClean="0">
                <a:cs typeface="Arial" panose="020B0604020202020204" pitchFamily="34" charset="0"/>
              </a:rPr>
              <a:t>Senate</a:t>
            </a:r>
            <a:r>
              <a:rPr lang="es-CL" altLang="es-CL" sz="5600" dirty="0" smtClean="0">
                <a:cs typeface="Arial" panose="020B0604020202020204" pitchFamily="34" charset="0"/>
              </a:rPr>
              <a:t>)</a:t>
            </a:r>
            <a:endParaRPr lang="es-CL" altLang="es-CL" sz="5600" dirty="0">
              <a:cs typeface="Arial" panose="020B0604020202020204" pitchFamily="34" charset="0"/>
            </a:endParaRPr>
          </a:p>
          <a:p>
            <a:r>
              <a:rPr lang="es-CL" altLang="es-CL" sz="5600" b="1" dirty="0" smtClean="0">
                <a:cs typeface="Arial" panose="020B0604020202020204" pitchFamily="34" charset="0"/>
              </a:rPr>
              <a:t>2017, </a:t>
            </a:r>
            <a:r>
              <a:rPr lang="es-CL" altLang="es-CL" sz="5600" b="1" dirty="0">
                <a:cs typeface="Arial" panose="020B0604020202020204" pitchFamily="34" charset="0"/>
              </a:rPr>
              <a:t>A</a:t>
            </a:r>
            <a:r>
              <a:rPr lang="es-CL" altLang="es-CL" sz="5600" b="1" dirty="0" smtClean="0">
                <a:cs typeface="Arial" panose="020B0604020202020204" pitchFamily="34" charset="0"/>
              </a:rPr>
              <a:t>ugust</a:t>
            </a:r>
            <a:r>
              <a:rPr lang="es-CL" altLang="es-CL" sz="5600" dirty="0" smtClean="0">
                <a:cs typeface="Arial" panose="020B0604020202020204" pitchFamily="34" charset="0"/>
              </a:rPr>
              <a:t>: </a:t>
            </a:r>
            <a:r>
              <a:rPr lang="es-CL" altLang="es-CL" sz="5600" dirty="0" err="1" smtClean="0">
                <a:cs typeface="Arial" panose="020B0604020202020204" pitchFamily="34" charset="0"/>
              </a:rPr>
              <a:t>Mixed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Commission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approves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bill</a:t>
            </a:r>
            <a:r>
              <a:rPr lang="es-CL" altLang="es-CL" sz="5600" dirty="0" smtClean="0">
                <a:cs typeface="Arial" panose="020B0604020202020204" pitchFamily="34" charset="0"/>
              </a:rPr>
              <a:t>.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opposition</a:t>
            </a:r>
            <a:r>
              <a:rPr lang="es-CL" altLang="es-CL" sz="5600" dirty="0" smtClean="0">
                <a:cs typeface="Arial" panose="020B0604020202020204" pitchFamily="34" charset="0"/>
              </a:rPr>
              <a:t> (</a:t>
            </a:r>
            <a:r>
              <a:rPr lang="es-CL" altLang="es-CL" sz="5600" dirty="0" err="1" smtClean="0">
                <a:cs typeface="Arial" panose="020B0604020202020204" pitchFamily="34" charset="0"/>
              </a:rPr>
              <a:t>right</a:t>
            </a:r>
            <a:r>
              <a:rPr lang="es-CL" altLang="es-CL" sz="5600" dirty="0" smtClean="0">
                <a:cs typeface="Arial" panose="020B0604020202020204" pitchFamily="34" charset="0"/>
              </a:rPr>
              <a:t>)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announces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that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it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will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ask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for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intervention</a:t>
            </a:r>
            <a:r>
              <a:rPr lang="es-CL" altLang="es-CL" sz="5600" dirty="0" smtClean="0">
                <a:cs typeface="Arial" panose="020B0604020202020204" pitchFamily="34" charset="0"/>
              </a:rPr>
              <a:t> of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Constitutional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Court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because</a:t>
            </a:r>
            <a:r>
              <a:rPr lang="es-CL" altLang="es-CL" sz="5600" dirty="0" smtClean="0">
                <a:cs typeface="Arial" panose="020B0604020202020204" pitchFamily="34" charset="0"/>
              </a:rPr>
              <a:t> of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smtClean="0">
                <a:cs typeface="Arial" panose="020B0604020202020204" pitchFamily="34" charset="0"/>
              </a:rPr>
              <a:t>“</a:t>
            </a:r>
            <a:r>
              <a:rPr lang="es-CL" altLang="es-CL" sz="5600" dirty="0" err="1" smtClean="0">
                <a:cs typeface="Arial" panose="020B0604020202020204" pitchFamily="34" charset="0"/>
              </a:rPr>
              <a:t>unconstitutional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character</a:t>
            </a:r>
            <a:r>
              <a:rPr lang="es-CL" altLang="es-CL" sz="5600" dirty="0" smtClean="0">
                <a:cs typeface="Arial" panose="020B0604020202020204" pitchFamily="34" charset="0"/>
              </a:rPr>
              <a:t>” </a:t>
            </a:r>
            <a:r>
              <a:rPr lang="es-CL" altLang="es-CL" sz="5600" dirty="0" smtClean="0">
                <a:cs typeface="Arial" panose="020B0604020202020204" pitchFamily="34" charset="0"/>
              </a:rPr>
              <a:t>of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law</a:t>
            </a:r>
            <a:endParaRPr lang="es-CL" altLang="es-CL" sz="5600" dirty="0">
              <a:cs typeface="Arial" panose="020B0604020202020204" pitchFamily="34" charset="0"/>
            </a:endParaRPr>
          </a:p>
          <a:p>
            <a:r>
              <a:rPr lang="es-CL" altLang="es-CL" sz="5600" b="1" dirty="0" smtClean="0">
                <a:cs typeface="Arial" panose="020B0604020202020204" pitchFamily="34" charset="0"/>
              </a:rPr>
              <a:t>2017, </a:t>
            </a:r>
            <a:r>
              <a:rPr lang="es-CL" altLang="es-CL" sz="5600" b="1" dirty="0">
                <a:cs typeface="Arial" panose="020B0604020202020204" pitchFamily="34" charset="0"/>
              </a:rPr>
              <a:t>A</a:t>
            </a:r>
            <a:r>
              <a:rPr lang="es-CL" altLang="es-CL" sz="5600" b="1" dirty="0" smtClean="0">
                <a:cs typeface="Arial" panose="020B0604020202020204" pitchFamily="34" charset="0"/>
              </a:rPr>
              <a:t>ugust</a:t>
            </a:r>
            <a:r>
              <a:rPr lang="es-CL" altLang="es-CL" sz="5600" dirty="0" smtClean="0">
                <a:cs typeface="Arial" panose="020B0604020202020204" pitchFamily="34" charset="0"/>
              </a:rPr>
              <a:t>: </a:t>
            </a:r>
            <a:r>
              <a:rPr lang="es-CL" altLang="es-CL" sz="5600" dirty="0" err="1" smtClean="0">
                <a:cs typeface="Arial" panose="020B0604020202020204" pitchFamily="34" charset="0"/>
              </a:rPr>
              <a:t>Constitutional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Court</a:t>
            </a:r>
            <a:r>
              <a:rPr lang="es-CL" altLang="es-CL" sz="5600" dirty="0" smtClean="0">
                <a:cs typeface="Arial" panose="020B0604020202020204" pitchFamily="34" charset="0"/>
              </a:rPr>
              <a:t> rules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against</a:t>
            </a:r>
            <a:r>
              <a:rPr lang="es-CL" altLang="es-CL" sz="5600" dirty="0" smtClean="0">
                <a:cs typeface="Arial" panose="020B0604020202020204" pitchFamily="34" charset="0"/>
              </a:rPr>
              <a:t> 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petition</a:t>
            </a:r>
            <a:r>
              <a:rPr lang="es-CL" altLang="es-CL" sz="5600" dirty="0" smtClean="0">
                <a:cs typeface="Arial" panose="020B0604020202020204" pitchFamily="34" charset="0"/>
              </a:rPr>
              <a:t> to declare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law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on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abortion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smtClean="0">
                <a:cs typeface="Arial" panose="020B0604020202020204" pitchFamily="34" charset="0"/>
              </a:rPr>
              <a:t>as </a:t>
            </a:r>
            <a:r>
              <a:rPr lang="es-CL" altLang="es-CL" sz="5600" dirty="0" err="1" smtClean="0">
                <a:cs typeface="Arial" panose="020B0604020202020204" pitchFamily="34" charset="0"/>
              </a:rPr>
              <a:t>unconstitutional</a:t>
            </a:r>
            <a:r>
              <a:rPr lang="es-CL" altLang="es-CL" sz="5600" dirty="0" smtClean="0">
                <a:cs typeface="Arial" panose="020B0604020202020204" pitchFamily="34" charset="0"/>
              </a:rPr>
              <a:t>.</a:t>
            </a:r>
          </a:p>
          <a:p>
            <a:r>
              <a:rPr lang="es-CL" altLang="es-CL" sz="5600" b="1" dirty="0" smtClean="0">
                <a:cs typeface="Arial" panose="020B0604020202020204" pitchFamily="34" charset="0"/>
              </a:rPr>
              <a:t>2017, </a:t>
            </a:r>
            <a:r>
              <a:rPr lang="es-CL" altLang="es-CL" sz="5600" b="1" dirty="0" err="1">
                <a:cs typeface="Arial" panose="020B0604020202020204" pitchFamily="34" charset="0"/>
              </a:rPr>
              <a:t>S</a:t>
            </a:r>
            <a:r>
              <a:rPr lang="es-CL" altLang="es-CL" sz="5600" b="1" dirty="0" err="1" smtClean="0">
                <a:cs typeface="Arial" panose="020B0604020202020204" pitchFamily="34" charset="0"/>
              </a:rPr>
              <a:t>eptember</a:t>
            </a:r>
            <a:r>
              <a:rPr lang="es-CL" altLang="es-CL" sz="5600" dirty="0" smtClean="0">
                <a:cs typeface="Arial" panose="020B0604020202020204" pitchFamily="34" charset="0"/>
              </a:rPr>
              <a:t>: Law </a:t>
            </a:r>
            <a:r>
              <a:rPr lang="es-CL" altLang="es-CL" sz="5600" dirty="0" err="1" smtClean="0">
                <a:cs typeface="Arial" panose="020B0604020202020204" pitchFamily="34" charset="0"/>
              </a:rPr>
              <a:t>on</a:t>
            </a:r>
            <a:r>
              <a:rPr lang="es-CL" altLang="es-CL" sz="5600" dirty="0" smtClean="0">
                <a:cs typeface="Arial" panose="020B0604020202020204" pitchFamily="34" charset="0"/>
              </a:rPr>
              <a:t> “</a:t>
            </a:r>
            <a:r>
              <a:rPr lang="es-CL" altLang="es-CL" sz="5600" dirty="0" err="1" smtClean="0">
                <a:cs typeface="Arial" panose="020B0604020202020204" pitchFamily="34" charset="0"/>
              </a:rPr>
              <a:t>Abortion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Because</a:t>
            </a:r>
            <a:r>
              <a:rPr lang="es-CL" altLang="es-CL" sz="5600" dirty="0" smtClean="0">
                <a:cs typeface="Arial" panose="020B0604020202020204" pitchFamily="34" charset="0"/>
              </a:rPr>
              <a:t> of </a:t>
            </a:r>
            <a:r>
              <a:rPr lang="es-CL" altLang="es-CL" sz="5600" dirty="0" err="1" smtClean="0">
                <a:cs typeface="Arial" panose="020B0604020202020204" pitchFamily="34" charset="0"/>
              </a:rPr>
              <a:t>Three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Reasons</a:t>
            </a:r>
            <a:r>
              <a:rPr lang="es-CL" altLang="es-CL" sz="5600" dirty="0" smtClean="0">
                <a:cs typeface="Arial" panose="020B0604020202020204" pitchFamily="34" charset="0"/>
              </a:rPr>
              <a:t>” </a:t>
            </a:r>
            <a:r>
              <a:rPr lang="es-CL" altLang="es-CL" sz="5600" dirty="0" err="1" smtClean="0">
                <a:cs typeface="Arial" panose="020B0604020202020204" pitchFamily="34" charset="0"/>
              </a:rPr>
              <a:t>is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promulgated</a:t>
            </a:r>
            <a:r>
              <a:rPr lang="es-CL" altLang="es-CL" sz="5600" dirty="0" smtClean="0">
                <a:cs typeface="Arial" panose="020B0604020202020204" pitchFamily="34" charset="0"/>
              </a:rPr>
              <a:t> </a:t>
            </a:r>
            <a:r>
              <a:rPr lang="es-CL" altLang="es-CL" sz="5600" dirty="0" err="1" smtClean="0">
                <a:cs typeface="Arial" panose="020B0604020202020204" pitchFamily="34" charset="0"/>
              </a:rPr>
              <a:t>by</a:t>
            </a:r>
            <a:r>
              <a:rPr lang="es-CL" altLang="es-CL" sz="5600" dirty="0" smtClean="0">
                <a:cs typeface="Arial" panose="020B0604020202020204" pitchFamily="34" charset="0"/>
              </a:rPr>
              <a:t> President Michelle Bachelet</a:t>
            </a:r>
            <a:endParaRPr lang="es-CL" alt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hile da un paso histórico y despenaliza el abor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24246"/>
          <a:stretch/>
        </p:blipFill>
        <p:spPr bwMode="auto">
          <a:xfrm>
            <a:off x="6948264" y="0"/>
            <a:ext cx="2195736" cy="16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938540" cy="726786"/>
          </a:xfrm>
        </p:spPr>
        <p:txBody>
          <a:bodyPr>
            <a:noAutofit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3. </a:t>
            </a:r>
            <a:r>
              <a:rPr lang="es-CL" sz="3200" b="1" dirty="0" smtClean="0">
                <a:solidFill>
                  <a:schemeClr val="tx1"/>
                </a:solidFill>
              </a:rPr>
              <a:t>MILES data and </a:t>
            </a:r>
            <a:r>
              <a:rPr lang="es-CL" sz="3200" b="1" dirty="0" err="1" smtClean="0">
                <a:solidFill>
                  <a:schemeClr val="tx1"/>
                </a:solidFill>
              </a:rPr>
              <a:t>arguments</a:t>
            </a:r>
            <a:r>
              <a:rPr lang="es-CL" sz="3200" b="1" dirty="0" smtClean="0">
                <a:solidFill>
                  <a:schemeClr val="tx1"/>
                </a:solidFill>
              </a:rPr>
              <a:t> to </a:t>
            </a:r>
            <a:r>
              <a:rPr lang="es-CL" sz="3200" b="1" dirty="0" err="1" smtClean="0">
                <a:solidFill>
                  <a:schemeClr val="tx1"/>
                </a:solidFill>
              </a:rPr>
              <a:t>support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err="1" smtClean="0">
                <a:solidFill>
                  <a:schemeClr val="tx1"/>
                </a:solidFill>
              </a:rPr>
              <a:t>the</a:t>
            </a:r>
            <a:r>
              <a:rPr lang="es-CL" sz="3200" b="1" dirty="0" smtClean="0">
                <a:solidFill>
                  <a:schemeClr val="tx1"/>
                </a:solidFill>
              </a:rPr>
              <a:t> Bill 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4</a:t>
            </a:fld>
            <a:endParaRPr kumimoji="0"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1312930"/>
            <a:ext cx="2621280" cy="3276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1419622"/>
            <a:ext cx="4067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20 </a:t>
            </a:r>
            <a:r>
              <a:rPr lang="es-CL" sz="1600" dirty="0" smtClean="0"/>
              <a:t>Minutes </a:t>
            </a:r>
            <a:r>
              <a:rPr lang="es-CL" sz="1600" dirty="0" err="1" smtClean="0"/>
              <a:t>given</a:t>
            </a:r>
            <a:r>
              <a:rPr lang="es-CL" sz="1600" dirty="0" smtClean="0"/>
              <a:t> to </a:t>
            </a:r>
            <a:r>
              <a:rPr lang="es-CL" sz="1600" dirty="0" err="1" smtClean="0"/>
              <a:t>decision-makers</a:t>
            </a:r>
            <a:r>
              <a:rPr lang="es-CL" sz="1600" dirty="0" smtClean="0"/>
              <a:t> and </a:t>
            </a:r>
            <a:r>
              <a:rPr lang="es-CL" sz="1600" dirty="0" err="1" smtClean="0"/>
              <a:t>parliamentarians</a:t>
            </a:r>
            <a:r>
              <a:rPr lang="es-CL" sz="1600" dirty="0" smtClean="0"/>
              <a:t> </a:t>
            </a:r>
            <a:r>
              <a:rPr lang="es-CL" sz="1600" dirty="0" err="1" smtClean="0"/>
              <a:t>with</a:t>
            </a:r>
            <a:r>
              <a:rPr lang="es-CL" sz="1600" dirty="0" smtClean="0"/>
              <a:t> data </a:t>
            </a:r>
            <a:r>
              <a:rPr lang="es-CL" sz="1600" dirty="0" err="1" smtClean="0"/>
              <a:t>coming</a:t>
            </a:r>
            <a:r>
              <a:rPr lang="es-CL" sz="1600" dirty="0" smtClean="0"/>
              <a:t> </a:t>
            </a:r>
            <a:r>
              <a:rPr lang="es-CL" sz="1600" dirty="0" err="1" smtClean="0"/>
              <a:t>out</a:t>
            </a:r>
            <a:r>
              <a:rPr lang="es-CL" sz="1600" dirty="0" smtClean="0"/>
              <a:t> of </a:t>
            </a:r>
            <a:r>
              <a:rPr lang="es-CL" sz="1600" dirty="0" err="1" smtClean="0"/>
              <a:t>national</a:t>
            </a:r>
            <a:r>
              <a:rPr lang="es-CL" sz="1600" dirty="0" smtClean="0"/>
              <a:t> and </a:t>
            </a:r>
            <a:r>
              <a:rPr lang="es-CL" sz="1600" dirty="0" err="1" smtClean="0"/>
              <a:t>international</a:t>
            </a:r>
            <a:r>
              <a:rPr lang="es-CL" sz="1600" dirty="0" smtClean="0"/>
              <a:t> </a:t>
            </a:r>
            <a:r>
              <a:rPr lang="es-CL" sz="1600" dirty="0" err="1" smtClean="0"/>
              <a:t>studies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err="1" smtClean="0"/>
              <a:t>Annual</a:t>
            </a:r>
            <a:r>
              <a:rPr lang="es-CL" sz="1600" dirty="0" smtClean="0"/>
              <a:t> </a:t>
            </a:r>
            <a:r>
              <a:rPr lang="es-CL" sz="1600" dirty="0" err="1" smtClean="0"/>
              <a:t>Report</a:t>
            </a:r>
            <a:r>
              <a:rPr lang="es-CL" sz="1600" dirty="0" smtClean="0"/>
              <a:t> </a:t>
            </a:r>
            <a:r>
              <a:rPr lang="es-CL" sz="1600" dirty="0" err="1" smtClean="0"/>
              <a:t>on</a:t>
            </a:r>
            <a:r>
              <a:rPr lang="es-CL" sz="1600" dirty="0" smtClean="0"/>
              <a:t> Sexual </a:t>
            </a:r>
            <a:r>
              <a:rPr lang="es-CL" sz="1600" dirty="0" err="1" smtClean="0"/>
              <a:t>Health</a:t>
            </a:r>
            <a:r>
              <a:rPr lang="es-CL" sz="1600" dirty="0" smtClean="0"/>
              <a:t>, </a:t>
            </a:r>
            <a:r>
              <a:rPr lang="es-CL" sz="1600" dirty="0" err="1" smtClean="0"/>
              <a:t>Reproductive</a:t>
            </a:r>
            <a:r>
              <a:rPr lang="es-CL" sz="1600" dirty="0" smtClean="0"/>
              <a:t> </a:t>
            </a:r>
            <a:r>
              <a:rPr lang="es-CL" sz="1600" dirty="0" err="1" smtClean="0"/>
              <a:t>Health</a:t>
            </a:r>
            <a:r>
              <a:rPr lang="es-CL" sz="1600" dirty="0" smtClean="0"/>
              <a:t> and Human </a:t>
            </a:r>
            <a:r>
              <a:rPr lang="es-CL" sz="1600" dirty="0" err="1" smtClean="0"/>
              <a:t>Rights</a:t>
            </a:r>
            <a:r>
              <a:rPr lang="es-CL" sz="1600" dirty="0" smtClean="0"/>
              <a:t> in Chile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err="1" smtClean="0"/>
              <a:t>Graphics</a:t>
            </a:r>
            <a:r>
              <a:rPr lang="es-CL" sz="1600" dirty="0" smtClean="0"/>
              <a:t> </a:t>
            </a:r>
            <a:r>
              <a:rPr lang="es-CL" sz="1600" dirty="0" err="1" smtClean="0"/>
              <a:t>information</a:t>
            </a:r>
            <a:r>
              <a:rPr lang="es-CL" sz="1600" dirty="0" smtClean="0"/>
              <a:t> </a:t>
            </a:r>
            <a:r>
              <a:rPr lang="es-CL" sz="1600" dirty="0" err="1" smtClean="0"/>
              <a:t>with</a:t>
            </a:r>
            <a:r>
              <a:rPr lang="es-CL" sz="1600" dirty="0" smtClean="0"/>
              <a:t> </a:t>
            </a:r>
            <a:r>
              <a:rPr lang="es-CL" sz="1600" dirty="0" err="1" smtClean="0"/>
              <a:t>official</a:t>
            </a:r>
            <a:r>
              <a:rPr lang="es-CL" sz="1600" dirty="0" smtClean="0"/>
              <a:t> </a:t>
            </a:r>
            <a:r>
              <a:rPr lang="es-CL" sz="1600" dirty="0" err="1" smtClean="0"/>
              <a:t>statistics</a:t>
            </a:r>
            <a:r>
              <a:rPr lang="es-CL" sz="1600" dirty="0" smtClean="0"/>
              <a:t> of </a:t>
            </a:r>
            <a:r>
              <a:rPr lang="es-CL" sz="1600" dirty="0" err="1" smtClean="0"/>
              <a:t>the</a:t>
            </a:r>
            <a:r>
              <a:rPr lang="es-CL" sz="1600" dirty="0" smtClean="0"/>
              <a:t> </a:t>
            </a:r>
            <a:r>
              <a:rPr lang="es-CL" sz="1600" dirty="0" err="1" smtClean="0"/>
              <a:t>Chilean</a:t>
            </a:r>
            <a:r>
              <a:rPr lang="es-CL" sz="1600" dirty="0" smtClean="0"/>
              <a:t> </a:t>
            </a:r>
            <a:r>
              <a:rPr lang="es-CL" sz="1600" dirty="0" err="1" smtClean="0"/>
              <a:t>State</a:t>
            </a:r>
            <a:endParaRPr lang="es-CL" sz="1600" dirty="0"/>
          </a:p>
        </p:txBody>
      </p:sp>
      <p:pic>
        <p:nvPicPr>
          <p:cNvPr id="7" name="Imagen 4"/>
          <p:cNvPicPr/>
          <p:nvPr/>
        </p:nvPicPr>
        <p:blipFill>
          <a:blip r:embed="rId3"/>
          <a:srcRect l="34958" t="13897" r="36566" b="19638"/>
          <a:stretch>
            <a:fillRect/>
          </a:stretch>
        </p:blipFill>
        <p:spPr bwMode="auto">
          <a:xfrm>
            <a:off x="3924373" y="1306580"/>
            <a:ext cx="25983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7080" t="19890" r="38015" b="57470"/>
          <a:stretch/>
        </p:blipFill>
        <p:spPr>
          <a:xfrm>
            <a:off x="285788" y="3690034"/>
            <a:ext cx="2522175" cy="1289112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54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chemeClr val="tx2"/>
                </a:solidFill>
              </a:rPr>
              <a:pPr/>
              <a:t>5</a:t>
            </a:fld>
            <a:endParaRPr kumimoji="0" lang="es-ES">
              <a:solidFill>
                <a:schemeClr val="tx2"/>
              </a:solidFill>
            </a:endParaRPr>
          </a:p>
        </p:txBody>
      </p:sp>
      <p:pic>
        <p:nvPicPr>
          <p:cNvPr id="4" name="Picture 2" descr="infografia-violencia-sex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8" y="14858"/>
            <a:ext cx="819373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5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kumimoji="0" lang="es-ES" smtClean="0">
                <a:solidFill>
                  <a:schemeClr val="tx2"/>
                </a:solidFill>
              </a:rPr>
              <a:pPr/>
              <a:t>6</a:t>
            </a:fld>
            <a:endParaRPr kumimoji="0" lang="es-ES">
              <a:solidFill>
                <a:schemeClr val="tx2"/>
              </a:solidFill>
            </a:endParaRPr>
          </a:p>
        </p:txBody>
      </p:sp>
      <p:pic>
        <p:nvPicPr>
          <p:cNvPr id="20482" name="Picture 2" descr="http://mileschile.cl/wp-content/uploads/2017/04/infografia-abor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4687"/>
            <a:ext cx="8766419" cy="49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024" y="1563638"/>
            <a:ext cx="1907704" cy="2159104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THE MAJORITY ASKS FOR IT</a:t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S" sz="1600" b="1" dirty="0" smtClean="0">
                <a:solidFill>
                  <a:schemeClr val="tx1"/>
                </a:solidFill>
              </a:rPr>
              <a:t>(</a:t>
            </a:r>
            <a:r>
              <a:rPr lang="es-ES" sz="1600" b="1" dirty="0" err="1" smtClean="0">
                <a:solidFill>
                  <a:schemeClr val="tx1"/>
                </a:solidFill>
              </a:rPr>
              <a:t>Public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</a:rPr>
              <a:t>Opinion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</a:rPr>
              <a:t>Polls</a:t>
            </a:r>
            <a:r>
              <a:rPr lang="es-ES" sz="1600" b="1" dirty="0" smtClean="0">
                <a:solidFill>
                  <a:schemeClr val="tx1"/>
                </a:solidFill>
              </a:rPr>
              <a:t>)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7</a:t>
            </a:fld>
            <a:endParaRPr kumimoji="0"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60" y="25167"/>
            <a:ext cx="6952543" cy="5118333"/>
          </a:xfrm>
        </p:spPr>
      </p:pic>
    </p:spTree>
    <p:extLst>
      <p:ext uri="{BB962C8B-B14F-4D97-AF65-F5344CB8AC3E}">
        <p14:creationId xmlns:p14="http://schemas.microsoft.com/office/powerpoint/2010/main" val="169667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08520" y="1352550"/>
            <a:ext cx="4608512" cy="3790950"/>
          </a:xfrm>
        </p:spPr>
        <p:txBody>
          <a:bodyPr numCol="1">
            <a:normAutofit lnSpcReduction="10000"/>
          </a:bodyPr>
          <a:lstStyle/>
          <a:p>
            <a:pPr algn="just"/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s-CL" altLang="es-C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s-CL" alt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vital </a:t>
            </a:r>
            <a:r>
              <a:rPr lang="es-CL" altLang="es-C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s-CL" alt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Abortion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danger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alt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alt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s-CL" alt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Fetal </a:t>
            </a:r>
            <a:r>
              <a:rPr lang="es-CL" altLang="es-C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unviability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Embryo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fetus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suffers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congenital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lethal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imposible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womb</a:t>
            </a:r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L" alt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altLang="es-CL" sz="1600" dirty="0"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es-CL" altLang="es-C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s-CL" alt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es-CL" alt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CL" altLang="es-C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rape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in general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interrupted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up to 12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case of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younger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interrupotiuoin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 done up to 14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r>
              <a:rPr lang="es-CL" alt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L" alt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alt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altLang="es-C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267115"/>
            <a:ext cx="8153400" cy="784448"/>
          </a:xfrm>
        </p:spPr>
        <p:txBody>
          <a:bodyPr numCol="1">
            <a:noAutofit/>
          </a:bodyPr>
          <a:lstStyle/>
          <a:p>
            <a: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es-CL" altLang="es-C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21030 IVE </a:t>
            </a:r>
            <a:r>
              <a:rPr lang="es-CL" altLang="es-C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CL" altLang="es-C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Causes</a:t>
            </a:r>
            <a:endParaRPr lang="es-CL" altLang="es-C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numCol="1">
            <a:normAutofit fontScale="47500" lnSpcReduction="20000"/>
          </a:bodyPr>
          <a:lstStyle/>
          <a:p>
            <a:fld id="{7993A256-5591-4A47-A23C-A1DC569F320C}" type="slidenum">
              <a:rPr lang="es-ES" altLang="es-ES" smtClean="0"/>
              <a:t>8</a:t>
            </a:fld>
            <a:endParaRPr lang="es-ES" alt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138" t="16734" r="24732" b="32079"/>
          <a:stretch/>
        </p:blipFill>
        <p:spPr>
          <a:xfrm>
            <a:off x="4788024" y="1363196"/>
            <a:ext cx="4243866" cy="3584818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8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90945"/>
            <a:ext cx="5904656" cy="568637"/>
          </a:xfrm>
        </p:spPr>
        <p:txBody>
          <a:bodyPr>
            <a:normAutofit fontScale="90000"/>
          </a:bodyPr>
          <a:lstStyle/>
          <a:p>
            <a:r>
              <a:rPr lang="es-CL" sz="3200" b="1" dirty="0">
                <a:solidFill>
                  <a:schemeClr val="tx1"/>
                </a:solidFill>
              </a:rPr>
              <a:t>4</a:t>
            </a:r>
            <a:r>
              <a:rPr lang="es-CL" sz="3200" b="1" dirty="0" smtClean="0">
                <a:solidFill>
                  <a:schemeClr val="tx1"/>
                </a:solidFill>
              </a:rPr>
              <a:t>. </a:t>
            </a:r>
            <a:r>
              <a:rPr lang="es-CL" sz="3200" b="1" dirty="0" err="1" smtClean="0">
                <a:solidFill>
                  <a:schemeClr val="tx1"/>
                </a:solidFill>
              </a:rPr>
              <a:t>Alliances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err="1" smtClean="0">
                <a:solidFill>
                  <a:schemeClr val="tx1"/>
                </a:solidFill>
              </a:rPr>
              <a:t>with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err="1" smtClean="0">
                <a:solidFill>
                  <a:schemeClr val="tx1"/>
                </a:solidFill>
              </a:rPr>
              <a:t>diverse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err="1" smtClean="0">
                <a:solidFill>
                  <a:schemeClr val="tx1"/>
                </a:solidFill>
              </a:rPr>
              <a:t>national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smtClean="0">
                <a:solidFill>
                  <a:schemeClr val="tx1"/>
                </a:solidFill>
              </a:rPr>
              <a:t>and </a:t>
            </a:r>
            <a:r>
              <a:rPr lang="es-CL" sz="3200" b="1" dirty="0" err="1" smtClean="0">
                <a:solidFill>
                  <a:schemeClr val="tx1"/>
                </a:solidFill>
              </a:rPr>
              <a:t>international</a:t>
            </a:r>
            <a:r>
              <a:rPr lang="es-CL" sz="3200" b="1" dirty="0" smtClean="0">
                <a:solidFill>
                  <a:schemeClr val="tx1"/>
                </a:solidFill>
              </a:rPr>
              <a:t> </a:t>
            </a:r>
            <a:r>
              <a:rPr lang="es-CL" sz="3200" b="1" dirty="0" err="1" smtClean="0">
                <a:solidFill>
                  <a:schemeClr val="tx1"/>
                </a:solidFill>
              </a:rPr>
              <a:t>actors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es-ES" sz="1400" b="1" smtClean="0">
                <a:solidFill>
                  <a:srgbClr val="FFFFFF"/>
                </a:solidFill>
              </a:rPr>
              <a:pPr algn="ctr"/>
              <a:t>9</a:t>
            </a:fld>
            <a:endParaRPr kumimoji="0"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0" y="1419622"/>
            <a:ext cx="4325548" cy="4032448"/>
          </a:xfrm>
        </p:spPr>
        <p:txBody>
          <a:bodyPr>
            <a:normAutofit fontScale="40000" lnSpcReduction="20000"/>
          </a:bodyPr>
          <a:lstStyle/>
          <a:p>
            <a:r>
              <a:rPr lang="es-CL" b="1" dirty="0"/>
              <a:t>Colegio de Matronas y Matrones de </a:t>
            </a:r>
            <a:r>
              <a:rPr lang="es-CL" b="1" dirty="0" smtClean="0"/>
              <a:t>Chile </a:t>
            </a:r>
            <a:r>
              <a:rPr lang="es-CL" dirty="0" smtClean="0"/>
              <a:t>(</a:t>
            </a:r>
            <a:r>
              <a:rPr lang="es-CL" dirty="0" err="1" smtClean="0"/>
              <a:t>National</a:t>
            </a:r>
            <a:r>
              <a:rPr lang="es-CL" dirty="0" smtClean="0"/>
              <a:t> </a:t>
            </a:r>
            <a:r>
              <a:rPr lang="es-CL" dirty="0" err="1" smtClean="0"/>
              <a:t>Asssociation</a:t>
            </a:r>
            <a:r>
              <a:rPr lang="es-CL" dirty="0" smtClean="0"/>
              <a:t> of </a:t>
            </a:r>
            <a:r>
              <a:rPr lang="es-CL" dirty="0" err="1" smtClean="0"/>
              <a:t>Midwives</a:t>
            </a:r>
            <a:r>
              <a:rPr lang="es-CL" dirty="0" smtClean="0"/>
              <a:t> of Chile)</a:t>
            </a:r>
            <a:endParaRPr lang="es-CL" dirty="0"/>
          </a:p>
          <a:p>
            <a:r>
              <a:rPr lang="es-CL" b="1" dirty="0" smtClean="0"/>
              <a:t>Federación </a:t>
            </a:r>
            <a:r>
              <a:rPr lang="es-CL" b="1" dirty="0"/>
              <a:t>Nacional de </a:t>
            </a:r>
            <a:r>
              <a:rPr lang="es-CL" b="1" dirty="0" smtClean="0"/>
              <a:t>Profesionales </a:t>
            </a:r>
            <a:r>
              <a:rPr lang="es-CL" b="1" dirty="0"/>
              <a:t>de la </a:t>
            </a:r>
            <a:r>
              <a:rPr lang="es-CL" b="1" dirty="0" smtClean="0"/>
              <a:t>Salud</a:t>
            </a:r>
            <a:r>
              <a:rPr lang="es-CL" b="1" dirty="0"/>
              <a:t>,</a:t>
            </a:r>
            <a:r>
              <a:rPr lang="es-CL" dirty="0"/>
              <a:t> </a:t>
            </a:r>
            <a:r>
              <a:rPr lang="es-CL" dirty="0" smtClean="0"/>
              <a:t>FENPRUS (</a:t>
            </a:r>
            <a:r>
              <a:rPr lang="es-CL" dirty="0" err="1" smtClean="0"/>
              <a:t>National</a:t>
            </a:r>
            <a:r>
              <a:rPr lang="es-CL" dirty="0" smtClean="0"/>
              <a:t> </a:t>
            </a:r>
            <a:r>
              <a:rPr lang="es-CL" dirty="0" err="1" smtClean="0"/>
              <a:t>Association</a:t>
            </a:r>
            <a:r>
              <a:rPr lang="es-CL" dirty="0" smtClean="0"/>
              <a:t> of </a:t>
            </a:r>
            <a:r>
              <a:rPr lang="es-CL" dirty="0" err="1" smtClean="0"/>
              <a:t>Health</a:t>
            </a:r>
            <a:r>
              <a:rPr lang="es-CL" dirty="0" smtClean="0"/>
              <a:t> </a:t>
            </a:r>
            <a:r>
              <a:rPr lang="es-CL" dirty="0" err="1" smtClean="0"/>
              <a:t>Professionals</a:t>
            </a:r>
            <a:r>
              <a:rPr lang="es-CL" dirty="0" smtClean="0"/>
              <a:t>)</a:t>
            </a:r>
            <a:endParaRPr lang="es-CL" dirty="0"/>
          </a:p>
          <a:p>
            <a:r>
              <a:rPr lang="es-CL" b="1" dirty="0" smtClean="0"/>
              <a:t>Confederación Unitaria de Trabajadores de la Salud Municipal</a:t>
            </a:r>
            <a:r>
              <a:rPr lang="es-CL" dirty="0" smtClean="0"/>
              <a:t>, CONFUSAM (</a:t>
            </a:r>
            <a:r>
              <a:rPr lang="es-CL" dirty="0" err="1" smtClean="0"/>
              <a:t>National</a:t>
            </a:r>
            <a:r>
              <a:rPr lang="es-CL" dirty="0" smtClean="0"/>
              <a:t> </a:t>
            </a:r>
            <a:r>
              <a:rPr lang="es-CL" dirty="0" err="1" smtClean="0"/>
              <a:t>Confederation</a:t>
            </a:r>
            <a:r>
              <a:rPr lang="es-CL" dirty="0" smtClean="0"/>
              <a:t> of Municipal </a:t>
            </a:r>
            <a:r>
              <a:rPr lang="es-CL" dirty="0" err="1" smtClean="0"/>
              <a:t>Health</a:t>
            </a:r>
            <a:r>
              <a:rPr lang="es-CL" dirty="0" smtClean="0"/>
              <a:t> </a:t>
            </a:r>
            <a:r>
              <a:rPr lang="es-CL" dirty="0" err="1" smtClean="0"/>
              <a:t>Workers</a:t>
            </a:r>
            <a:r>
              <a:rPr lang="es-CL" dirty="0" smtClean="0"/>
              <a:t>)</a:t>
            </a:r>
          </a:p>
          <a:p>
            <a:r>
              <a:rPr lang="es-CL" b="1" dirty="0" smtClean="0"/>
              <a:t>Movimiento de Integración y Liberación Homosexual</a:t>
            </a:r>
            <a:r>
              <a:rPr lang="es-CL" dirty="0" smtClean="0"/>
              <a:t>, MOVILH (</a:t>
            </a:r>
            <a:r>
              <a:rPr lang="es-CL" dirty="0" err="1" smtClean="0"/>
              <a:t>Movement</a:t>
            </a:r>
            <a:r>
              <a:rPr lang="es-CL" dirty="0" smtClean="0"/>
              <a:t> of Homosexual  </a:t>
            </a:r>
            <a:r>
              <a:rPr lang="es-CL" dirty="0" err="1" smtClean="0"/>
              <a:t>Integration</a:t>
            </a:r>
            <a:r>
              <a:rPr lang="es-CL" dirty="0" smtClean="0"/>
              <a:t> and </a:t>
            </a:r>
            <a:r>
              <a:rPr lang="es-CL" dirty="0" err="1" smtClean="0"/>
              <a:t>Liberation</a:t>
            </a:r>
            <a:r>
              <a:rPr lang="es-CL" dirty="0" smtClean="0"/>
              <a:t>)</a:t>
            </a:r>
          </a:p>
          <a:p>
            <a:r>
              <a:rPr lang="es-CL" b="1" dirty="0" err="1" smtClean="0"/>
              <a:t>Activist</a:t>
            </a:r>
            <a:r>
              <a:rPr lang="es-CL" b="1" dirty="0" smtClean="0"/>
              <a:t> </a:t>
            </a:r>
            <a:r>
              <a:rPr lang="es-CL" b="1" dirty="0" err="1" smtClean="0"/>
              <a:t>Women</a:t>
            </a:r>
            <a:endParaRPr lang="es-CL" b="1" dirty="0"/>
          </a:p>
          <a:p>
            <a:r>
              <a:rPr lang="es-CL" b="1" dirty="0" err="1" smtClean="0"/>
              <a:t>Renowned</a:t>
            </a:r>
            <a:r>
              <a:rPr lang="es-CL" b="1" dirty="0" smtClean="0"/>
              <a:t> </a:t>
            </a:r>
            <a:r>
              <a:rPr lang="es-CL" b="1" dirty="0" err="1" smtClean="0"/>
              <a:t>representatives</a:t>
            </a:r>
            <a:r>
              <a:rPr lang="es-CL" b="1" dirty="0" smtClean="0"/>
              <a:t> of </a:t>
            </a:r>
            <a:r>
              <a:rPr lang="es-CL" b="1" dirty="0" smtClean="0"/>
              <a:t>culture </a:t>
            </a:r>
            <a:r>
              <a:rPr lang="es-CL" b="1" dirty="0" smtClean="0"/>
              <a:t>and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arts</a:t>
            </a:r>
            <a:endParaRPr lang="es-CL" b="1" dirty="0"/>
          </a:p>
          <a:p>
            <a:r>
              <a:rPr lang="es-CL" b="1" dirty="0" err="1" smtClean="0"/>
              <a:t>Diverse</a:t>
            </a:r>
            <a:r>
              <a:rPr lang="es-CL" b="1" dirty="0" smtClean="0"/>
              <a:t> </a:t>
            </a:r>
            <a:r>
              <a:rPr lang="es-CL" b="1" dirty="0" err="1"/>
              <a:t>c</a:t>
            </a:r>
            <a:r>
              <a:rPr lang="es-CL" b="1" dirty="0" err="1" smtClean="0"/>
              <a:t>itizens</a:t>
            </a:r>
            <a:r>
              <a:rPr lang="es-CL" b="1" dirty="0" smtClean="0"/>
              <a:t>’  </a:t>
            </a:r>
            <a:r>
              <a:rPr lang="es-CL" b="1" dirty="0" err="1" smtClean="0"/>
              <a:t>NGOs</a:t>
            </a:r>
            <a:endParaRPr lang="es-CL" b="1" dirty="0"/>
          </a:p>
          <a:p>
            <a:r>
              <a:rPr lang="es-CL" b="1" dirty="0" err="1" smtClean="0"/>
              <a:t>Parliamentarians</a:t>
            </a:r>
            <a:endParaRPr lang="es-CL" b="1" dirty="0"/>
          </a:p>
          <a:p>
            <a:r>
              <a:rPr lang="es-CL" b="1" dirty="0" err="1" smtClean="0"/>
              <a:t>Polítical</a:t>
            </a:r>
            <a:r>
              <a:rPr lang="es-CL" b="1" dirty="0" smtClean="0"/>
              <a:t> </a:t>
            </a:r>
            <a:r>
              <a:rPr lang="es-CL" b="1" dirty="0" err="1" smtClean="0"/>
              <a:t>parties</a:t>
            </a:r>
            <a:r>
              <a:rPr lang="es-CL" b="1" dirty="0" smtClean="0"/>
              <a:t> and </a:t>
            </a:r>
            <a:r>
              <a:rPr lang="es-CL" b="1" dirty="0" err="1" smtClean="0"/>
              <a:t>movements</a:t>
            </a:r>
            <a:endParaRPr lang="es-CL" b="1" dirty="0"/>
          </a:p>
          <a:p>
            <a:pPr>
              <a:buFont typeface="Arial" panose="020B0604020202020204" pitchFamily="34" charset="0"/>
              <a:buChar char="•"/>
            </a:pPr>
            <a:r>
              <a:rPr lang="es-CL" b="1" dirty="0" err="1" smtClean="0"/>
              <a:t>Universities</a:t>
            </a:r>
            <a:endParaRPr lang="es-CL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CL" b="1" dirty="0" err="1" smtClean="0"/>
              <a:t>Other</a:t>
            </a:r>
            <a:r>
              <a:rPr lang="es-CL" b="1" dirty="0" smtClean="0"/>
              <a:t> </a:t>
            </a:r>
            <a:r>
              <a:rPr lang="es-CL" b="1" dirty="0" err="1" smtClean="0"/>
              <a:t>international</a:t>
            </a:r>
            <a:r>
              <a:rPr lang="es-CL" b="1" dirty="0" smtClean="0"/>
              <a:t> </a:t>
            </a:r>
            <a:r>
              <a:rPr lang="es-CL" b="1" dirty="0" err="1" smtClean="0"/>
              <a:t>organizations</a:t>
            </a:r>
            <a:endParaRPr lang="es-CL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457" r="-11513" b="-457"/>
          <a:stretch/>
        </p:blipFill>
        <p:spPr>
          <a:xfrm>
            <a:off x="6256199" y="45101"/>
            <a:ext cx="3270412" cy="16724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2" y="3533686"/>
            <a:ext cx="2662724" cy="1567455"/>
          </a:xfrm>
          <a:prstGeom prst="rect">
            <a:avLst/>
          </a:prstGeom>
        </p:spPr>
      </p:pic>
      <p:pic>
        <p:nvPicPr>
          <p:cNvPr id="4098" name="Picture 2" descr="Foto: Opine.c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9" y="3338436"/>
            <a:ext cx="2452072" cy="17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les abor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52" y="1717563"/>
            <a:ext cx="2462053" cy="1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 imagen puede contener: 13 personas, personas sonriendo, tex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05" y="1659555"/>
            <a:ext cx="231079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48" y="4786550"/>
            <a:ext cx="710104" cy="32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419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Personalizado 6">
      <a:dk1>
        <a:srgbClr val="323232"/>
      </a:dk1>
      <a:lt1>
        <a:srgbClr val="FFFFFF"/>
      </a:lt1>
      <a:dk2>
        <a:srgbClr val="FFFFFF"/>
      </a:dk2>
      <a:lt2>
        <a:srgbClr val="F07F09"/>
      </a:lt2>
      <a:accent1>
        <a:srgbClr val="F07F09"/>
      </a:accent1>
      <a:accent2>
        <a:srgbClr val="CBCBCB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1425</Words>
  <Application>Microsoft Office PowerPoint</Application>
  <PresentationFormat>On-screen Show (16:9)</PresentationFormat>
  <Paragraphs>145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WidescreenPresentation</vt:lpstr>
      <vt:lpstr>PowerPoint Presentation</vt:lpstr>
      <vt:lpstr>1. Basic information</vt:lpstr>
      <vt:lpstr>2. Milestones</vt:lpstr>
      <vt:lpstr>3. MILES data and arguments to support the Bill </vt:lpstr>
      <vt:lpstr>PowerPoint Presentation</vt:lpstr>
      <vt:lpstr>PowerPoint Presentation</vt:lpstr>
      <vt:lpstr>THE MAJORITY ASKS FOR IT (Public Opinion Polls)</vt:lpstr>
      <vt:lpstr>       Law 21030 IVE Three Causes</vt:lpstr>
      <vt:lpstr>4. Alliances with diverse national and international actors</vt:lpstr>
      <vt:lpstr>5. Communication Strategy along 7 years</vt:lpstr>
      <vt:lpstr>PowerPoint Presentation</vt:lpstr>
      <vt:lpstr>PowerPoint Presentation</vt:lpstr>
      <vt:lpstr>More than 1000 references in national and international media since 2010</vt:lpstr>
      <vt:lpstr>6. Legal  Initiatives (case defenses in court, comissions, etc.) Comisión Interamericana (Mayo 2017)</vt:lpstr>
      <vt:lpstr>7. Sensibilization, training, formation</vt:lpstr>
      <vt:lpstr>8. Law 21.030: Images of Congress, Constitutional Court and Promulgation of the Law by President Bachelet</vt:lpstr>
      <vt:lpstr>9. Challenges posed by the Law and its Implementation (or Not Everyting is Bright Under the Sun)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2014-06-05T03:57:58Z</dcterms:created>
  <dcterms:modified xsi:type="dcterms:W3CDTF">2017-12-13T18:49:49Z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