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2" r:id="rId1"/>
    <p:sldMasterId id="2147483703" r:id="rId2"/>
    <p:sldMasterId id="2147483707" r:id="rId3"/>
  </p:sldMasterIdLst>
  <p:notesMasterIdLst>
    <p:notesMasterId r:id="rId11"/>
  </p:notesMasterIdLst>
  <p:handoutMasterIdLst>
    <p:handoutMasterId r:id="rId12"/>
  </p:handoutMasterIdLst>
  <p:sldIdLst>
    <p:sldId id="256" r:id="rId4"/>
    <p:sldId id="257" r:id="rId5"/>
    <p:sldId id="322" r:id="rId6"/>
    <p:sldId id="327" r:id="rId7"/>
    <p:sldId id="323" r:id="rId8"/>
    <p:sldId id="326" r:id="rId9"/>
    <p:sldId id="324" r:id="rId10"/>
  </p:sldIdLst>
  <p:sldSz cx="9144000" cy="6858000" type="screen4x3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3" clrIdx="0"/>
  <p:cmAuthor id="7" name="Laura Fernanda Norato Prieto" initials="LFNP [4]" lastIdx="1" clrIdx="7">
    <p:extLst/>
  </p:cmAuthor>
  <p:cmAuthor id="1" name="Brigid Rayder" initials="" lastIdx="1" clrIdx="1"/>
  <p:cmAuthor id="8" name="Laura Fernanda Norato Prieto" initials="LFNP [5]" lastIdx="1" clrIdx="8">
    <p:extLst/>
  </p:cmAuthor>
  <p:cmAuthor id="2" name="Microsoft Office User" initials="Office" lastIdx="13" clrIdx="2">
    <p:extLst/>
  </p:cmAuthor>
  <p:cmAuthor id="9" name="Ellie Howe" initials="" lastIdx="0" clrIdx="9"/>
  <p:cmAuthor id="3" name="Alicia Yamin" initials="" lastIdx="58" clrIdx="3"/>
  <p:cmAuthor id="4" name="Laura Fernanda Norato Prieto" initials="LFNP" lastIdx="2" clrIdx="4">
    <p:extLst/>
  </p:cmAuthor>
  <p:cmAuthor id="5" name="Laura Fernanda Norato Prieto" initials="LFNP [2]" lastIdx="2" clrIdx="5">
    <p:extLst/>
  </p:cmAuthor>
  <p:cmAuthor id="6" name="Laura Fernanda Norato Prieto" initials="LFNP [3]" lastIdx="1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clrMru>
    <a:srgbClr val="3DBBF2"/>
    <a:srgbClr val="008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E7523B9A-8260-47C6-B8B5-2F6830DDA543}">
  <a:tblStyle styleId="{E7523B9A-8260-47C6-B8B5-2F6830DDA54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63AF5089-E491-45B7-AFA3-0B9DBED0F0B2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02"/>
    <p:restoredTop sz="94667"/>
  </p:normalViewPr>
  <p:slideViewPr>
    <p:cSldViewPr snapToGrid="0" snapToObjects="1">
      <p:cViewPr>
        <p:scale>
          <a:sx n="100" d="100"/>
          <a:sy n="100" d="100"/>
        </p:scale>
        <p:origin x="-2704" y="-7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7-12-04T16:56:25.480" idx="58">
    <p:pos x="2592" y="504"/>
    <p:text>note change, pls change on all slides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3DD02-7B68-2549-B9F4-67755CFD6DCE}" type="datetimeFigureOut">
              <a:rPr lang="en-US" smtClean="0"/>
              <a:t>12/5/17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45E8C-0CAF-834D-A28A-E628E0C7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05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6481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799" cy="46481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04900" y="696912"/>
            <a:ext cx="464819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15794"/>
            <a:ext cx="5486399" cy="41833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5240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600" marR="0" lvl="1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66800" marR="0" lvl="2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24000" marR="0" lvl="3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200" marR="0" lvl="4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38400" marR="0" lvl="5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95600" marR="0" lvl="6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52800" marR="0" lvl="7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10000" marR="0" lvl="8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9971"/>
            <a:ext cx="2971799" cy="46481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4" y="8829971"/>
            <a:ext cx="2971799" cy="46481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31259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415794"/>
            <a:ext cx="5486399" cy="41833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415794"/>
            <a:ext cx="5486399" cy="41833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415794"/>
            <a:ext cx="5486399" cy="41833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387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415794"/>
            <a:ext cx="5486399" cy="41833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387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415794"/>
            <a:ext cx="5486399" cy="41833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20128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415794"/>
            <a:ext cx="5486399" cy="41833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20128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685800" y="4415794"/>
            <a:ext cx="5486399" cy="41833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342900" indent="-342900">
              <a:buClr>
                <a:srgbClr val="00B0F0"/>
              </a:buClr>
              <a:buSzPct val="80000"/>
              <a:buFont typeface="Arial"/>
              <a:buChar char="•"/>
            </a:pPr>
            <a:endParaRPr lang="en-US" sz="1200" dirty="0" smtClean="0"/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6140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title"/>
          </p:nvPr>
        </p:nvSpPr>
        <p:spPr>
          <a:xfrm rot="5400000">
            <a:off x="4732335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 rot="5400000">
            <a:off x="541334" y="190498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609600" marR="0" lvl="0" indent="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90600" marR="0" lvl="1" indent="101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52600" marR="0" lvl="3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09800" marR="0" lvl="4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67000" marR="0" lvl="5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24200" marR="0" lvl="6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81400" marR="0" lvl="7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38600" marR="0" lvl="8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5" name="Shape 38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6" name="Shape 38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953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63600" marR="0" lvl="1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01800" marR="0" lvl="3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0" marR="0" lvl="4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16200" marR="0" lvl="5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73400" marR="0" lvl="6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30600" marR="0" lvl="7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87800" marR="0" lvl="8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2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2" cy="39512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953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63600" marR="0" lvl="1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01800" marR="0" lvl="3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59000" marR="0" lvl="4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16200" marR="0" lvl="5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73400" marR="0" lvl="6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30600" marR="0" lvl="7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87800" marR="0" lvl="8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2309016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609600" marR="0" lvl="0" indent="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90600" marR="0" lvl="1" indent="101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52600" marR="0" lvl="3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09800" marR="0" lvl="4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67000" marR="0" lvl="5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24200" marR="0" lvl="6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81400" marR="0" lvl="7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38600" marR="0" lvl="8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 rot="5400000">
            <a:off x="4732335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 rot="5400000">
            <a:off x="541334" y="190498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609600" marR="0" lvl="0" indent="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90600" marR="0" lvl="1" indent="101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52600" marR="0" lvl="3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09800" marR="0" lvl="4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67000" marR="0" lvl="5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24200" marR="0" lvl="6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81400" marR="0" lvl="7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38600" marR="0" lvl="8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2" name="Shape 3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3" name="Shape 3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 rot="5400000">
            <a:off x="2309016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609600" marR="0" lvl="0" indent="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90600" marR="0" lvl="1" indent="101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52600" marR="0" lvl="3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09800" marR="0" lvl="4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67000" marR="0" lvl="5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24200" marR="0" lvl="6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81400" marR="0" lvl="7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38600" marR="0" lvl="8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8" name="Shape 3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9" name="Shape 37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0" name="Shape 38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mailto:name@law.reorgetown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6867007"/>
          </a:xfrm>
          <a:prstGeom prst="rect">
            <a:avLst/>
          </a:prstGeom>
          <a:solidFill>
            <a:srgbClr val="4AA5D1"/>
          </a:solidFill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-1368" y="0"/>
            <a:ext cx="9144000" cy="1311275"/>
          </a:xfrm>
          <a:prstGeom prst="rect">
            <a:avLst/>
          </a:prstGeom>
          <a:solidFill>
            <a:srgbClr val="000E23"/>
          </a:solidFill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Shape 12" descr="ONLGL_LOGO_WHT.LBcmyk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361039"/>
            <a:ext cx="1476966" cy="74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/>
          <p:nvPr/>
        </p:nvSpPr>
        <p:spPr>
          <a:xfrm>
            <a:off x="-2283708" y="113562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x="624739" y="1580929"/>
            <a:ext cx="8062060" cy="2045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ontserrat Medium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O’NEILL INSTITUTE PRESENTATION TITLE GOES HERE </a:t>
            </a:r>
          </a:p>
        </p:txBody>
      </p:sp>
      <p:sp>
        <p:nvSpPr>
          <p:cNvPr id="15" name="Shape 15"/>
          <p:cNvSpPr/>
          <p:nvPr/>
        </p:nvSpPr>
        <p:spPr>
          <a:xfrm>
            <a:off x="2286000" y="3156616"/>
            <a:ext cx="4572000" cy="3231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2711141" y="323730"/>
            <a:ext cx="5970584" cy="2077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2BCEC"/>
              </a:buClr>
              <a:buSzPct val="25000"/>
              <a:buFont typeface="Arial"/>
              <a:buNone/>
            </a:pPr>
            <a:r>
              <a:rPr lang="en-US" sz="900" b="0" i="0" u="none" strike="noStrike" cap="none">
                <a:solidFill>
                  <a:srgbClr val="52BCEC"/>
                </a:solidFill>
                <a:latin typeface="Arial"/>
                <a:ea typeface="Arial"/>
                <a:cs typeface="Arial"/>
                <a:sym typeface="Arial"/>
              </a:rPr>
              <a:t>GRANTS AND PROPOSALS</a:t>
            </a:r>
          </a:p>
        </p:txBody>
      </p:sp>
      <p:sp>
        <p:nvSpPr>
          <p:cNvPr id="17" name="Shape 17"/>
          <p:cNvSpPr/>
          <p:nvPr/>
        </p:nvSpPr>
        <p:spPr>
          <a:xfrm>
            <a:off x="2711141" y="543293"/>
            <a:ext cx="5970584" cy="27186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/>
          <p:nvPr/>
        </p:nvSpPr>
        <p:spPr>
          <a:xfrm>
            <a:off x="624739" y="3796328"/>
            <a:ext cx="7977923" cy="10423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E23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rgbClr val="000E2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CITYNAME, STATE, COUNTRY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E23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rgbClr val="000E2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JANUARY 30, 2016</a:t>
            </a:r>
          </a:p>
        </p:txBody>
      </p:sp>
      <p:sp>
        <p:nvSpPr>
          <p:cNvPr id="19" name="Shape 19"/>
          <p:cNvSpPr txBox="1"/>
          <p:nvPr/>
        </p:nvSpPr>
        <p:spPr>
          <a:xfrm>
            <a:off x="637449" y="4705544"/>
            <a:ext cx="7974012" cy="209288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ontserrat Medium"/>
              <a:buNone/>
            </a:pPr>
            <a:r>
              <a:rPr lang="en-US" sz="1600" b="0" i="0" u="none" strike="noStrike" cap="none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FIRSTSPEAKERS NAMEGOESHERE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E23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E23"/>
                </a:solidFill>
                <a:latin typeface="Arial"/>
                <a:ea typeface="Arial"/>
                <a:cs typeface="Arial"/>
                <a:sym typeface="Arial"/>
              </a:rPr>
              <a:t>The Title of the First Speaker Goes Here, O’Neill Institute for National Global Health Law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name@law.reorgetown.edu</a:t>
            </a: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ontserrat Medium"/>
              <a:buNone/>
            </a:pPr>
            <a:r>
              <a:rPr lang="en-US" sz="1600" b="0" i="0" u="none" strike="noStrike" cap="none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FIRSTSPEAKERS NAMEGOESHERE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E23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E23"/>
                </a:solidFill>
                <a:latin typeface="Arial"/>
                <a:ea typeface="Arial"/>
                <a:cs typeface="Arial"/>
                <a:sym typeface="Arial"/>
              </a:rPr>
              <a:t>The Title of the First Speaker Goes Here, O’Neill Institute for National Global Health Law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E23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E23"/>
                </a:solidFill>
                <a:latin typeface="Arial"/>
                <a:ea typeface="Arial"/>
                <a:cs typeface="Arial"/>
                <a:sym typeface="Arial"/>
              </a:rPr>
              <a:t>name@law.reorgetown.edu</a:t>
            </a: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>
              <a:solidFill>
                <a:srgbClr val="000E2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609600" marR="0" lvl="0" indent="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90600" marR="0" lvl="1" indent="101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52600" marR="0" lvl="3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09800" marR="0" lvl="4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67000" marR="0" lvl="5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24200" marR="0" lvl="6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81400" marR="0" lvl="7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38600" marR="0" lvl="8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7" r:id="rId4"/>
    <p:sldLayoutId id="2147483658" r:id="rId5"/>
    <p:sldLayoutId id="2147483659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609600" marR="0" lvl="0" indent="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90600" marR="0" lvl="1" indent="101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52600" marR="0" lvl="3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09800" marR="0" lvl="4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67000" marR="0" lvl="5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24200" marR="0" lvl="6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81400" marR="0" lvl="7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38600" marR="0" lvl="8" indent="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7" name="Shape 3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8" name="Shape 3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9" name="Shape 3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3" r:id="rId1"/>
    <p:sldLayoutId id="2147483700" r:id="rId2"/>
    <p:sldLayoutId id="214748370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comments" Target="../comments/comment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jpe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/>
        </p:nvSpPr>
        <p:spPr>
          <a:xfrm>
            <a:off x="0" y="0"/>
            <a:ext cx="9144000" cy="6867007"/>
          </a:xfrm>
          <a:prstGeom prst="rect">
            <a:avLst/>
          </a:prstGeom>
          <a:solidFill>
            <a:srgbClr val="4AA5D1"/>
          </a:solidFill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Shape 392"/>
          <p:cNvSpPr/>
          <p:nvPr/>
        </p:nvSpPr>
        <p:spPr>
          <a:xfrm>
            <a:off x="-1368" y="0"/>
            <a:ext cx="9144000" cy="1311275"/>
          </a:xfrm>
          <a:prstGeom prst="rect">
            <a:avLst/>
          </a:prstGeom>
          <a:solidFill>
            <a:srgbClr val="000E23"/>
          </a:solidFill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Shape 393" descr="ONLGL_LOGO_WHT.LBcmyk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361039"/>
            <a:ext cx="1476966" cy="745275"/>
          </a:xfrm>
          <a:prstGeom prst="rect">
            <a:avLst/>
          </a:prstGeom>
          <a:noFill/>
          <a:ln>
            <a:noFill/>
          </a:ln>
        </p:spPr>
      </p:pic>
      <p:sp>
        <p:nvSpPr>
          <p:cNvPr id="394" name="Shape 394"/>
          <p:cNvSpPr txBox="1"/>
          <p:nvPr/>
        </p:nvSpPr>
        <p:spPr>
          <a:xfrm>
            <a:off x="457200" y="2184640"/>
            <a:ext cx="7858124" cy="7637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lnSpc>
                <a:spcPct val="80000"/>
              </a:lnSpc>
              <a:buClr>
                <a:schemeClr val="lt1"/>
              </a:buClr>
              <a:buSzPct val="25000"/>
            </a:pPr>
            <a:r>
              <a:rPr lang="en-US" sz="2400" b="1" i="0" u="none" strike="noStrike" cap="none" dirty="0" smtClean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Situating Abortion Struggles in Latin America: Finding our Feet, Standing our Ground</a:t>
            </a:r>
            <a:endParaRPr lang="en-US" sz="2400" b="1" i="0" u="none" strike="noStrike" cap="none" dirty="0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  <a:sym typeface="Arial"/>
            </a:endParaRPr>
          </a:p>
        </p:txBody>
      </p:sp>
      <p:sp>
        <p:nvSpPr>
          <p:cNvPr id="395" name="Shape 395"/>
          <p:cNvSpPr/>
          <p:nvPr/>
        </p:nvSpPr>
        <p:spPr>
          <a:xfrm>
            <a:off x="2286000" y="3156616"/>
            <a:ext cx="4572000" cy="3231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Shape 396"/>
          <p:cNvSpPr txBox="1"/>
          <p:nvPr/>
        </p:nvSpPr>
        <p:spPr>
          <a:xfrm>
            <a:off x="624739" y="3821728"/>
            <a:ext cx="7977923" cy="21811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2000" b="0" i="0" u="none" strike="noStrike" cap="none">
              <a:solidFill>
                <a:srgbClr val="000E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Shape 397"/>
          <p:cNvSpPr txBox="1"/>
          <p:nvPr/>
        </p:nvSpPr>
        <p:spPr>
          <a:xfrm>
            <a:off x="457200" y="2841079"/>
            <a:ext cx="7158942" cy="329498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3"/>
              </a:buClr>
              <a:buSzPct val="25000"/>
              <a:buFont typeface="Arial"/>
              <a:buNone/>
            </a:pPr>
            <a:endParaRPr lang="en-US" sz="1800" b="0" i="0" u="none" strike="noStrike" cap="none" dirty="0" smtClean="0">
              <a:solidFill>
                <a:srgbClr val="000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3"/>
              </a:buClr>
              <a:buSzPct val="25000"/>
              <a:buFont typeface="Arial"/>
              <a:buNone/>
            </a:pPr>
            <a:endParaRPr lang="en-US" sz="1800" dirty="0">
              <a:solidFill>
                <a:srgbClr val="000E23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3"/>
              </a:buClr>
              <a:buSzPct val="25000"/>
              <a:buFont typeface="Arial"/>
              <a:buNone/>
            </a:pPr>
            <a:r>
              <a:rPr lang="en-US" sz="2000" b="1" dirty="0" smtClean="0">
                <a:solidFill>
                  <a:srgbClr val="000E23"/>
                </a:solidFill>
              </a:rPr>
              <a:t>Inter-American Dialogue </a:t>
            </a:r>
            <a:endParaRPr lang="en-US" sz="2000" dirty="0" smtClean="0">
              <a:solidFill>
                <a:srgbClr val="000E23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3"/>
              </a:buClr>
              <a:buSzPct val="25000"/>
              <a:buFont typeface="Arial"/>
              <a:buNone/>
            </a:pPr>
            <a:r>
              <a:rPr lang="en-US" sz="2000" i="1" dirty="0" smtClean="0">
                <a:solidFill>
                  <a:srgbClr val="000E23"/>
                </a:solidFill>
              </a:rPr>
              <a:t>Dec 6, 2017</a:t>
            </a:r>
            <a:endParaRPr lang="es-ES_tradnl" sz="2000" b="0" i="1" u="none" strike="noStrike" cap="none" dirty="0" smtClean="0">
              <a:solidFill>
                <a:srgbClr val="000E23"/>
              </a:solidFill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900" b="0" i="0" u="none" strike="noStrike" cap="none" dirty="0">
              <a:solidFill>
                <a:srgbClr val="000E2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20000"/>
              </a:lnSpc>
              <a:spcBef>
                <a:spcPts val="400"/>
              </a:spcBef>
              <a:buClr>
                <a:schemeClr val="lt1"/>
              </a:buClr>
              <a:buSzPct val="25000"/>
            </a:pPr>
            <a:r>
              <a:rPr lang="en-US" sz="2000" dirty="0">
                <a:solidFill>
                  <a:schemeClr val="lt1"/>
                </a:solidFill>
              </a:rPr>
              <a:t>ALICIA ELY YAMIN, JD MPH</a:t>
            </a:r>
          </a:p>
          <a:p>
            <a:pPr lvl="0">
              <a:lnSpc>
                <a:spcPct val="90000"/>
              </a:lnSpc>
              <a:spcBef>
                <a:spcPts val="180"/>
              </a:spcBef>
              <a:buClr>
                <a:srgbClr val="FFFFFF"/>
              </a:buClr>
              <a:buSzPct val="25000"/>
            </a:pPr>
            <a:r>
              <a:rPr lang="en-US" sz="1000" dirty="0">
                <a:solidFill>
                  <a:srgbClr val="FFFFFF"/>
                </a:solidFill>
              </a:rPr>
              <a:t>VISITING PROFESSOR OF LAW, GEORGETOWN UNIVERSITY LAW CENTER</a:t>
            </a:r>
          </a:p>
          <a:p>
            <a:pPr lvl="0">
              <a:lnSpc>
                <a:spcPct val="90000"/>
              </a:lnSpc>
              <a:spcBef>
                <a:spcPts val="180"/>
              </a:spcBef>
              <a:buClr>
                <a:srgbClr val="000000"/>
              </a:buClr>
            </a:pPr>
            <a:endParaRPr lang="en-US" sz="10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spcBef>
                <a:spcPts val="180"/>
              </a:spcBef>
              <a:buClr>
                <a:srgbClr val="FFFFFF"/>
              </a:buClr>
              <a:buSzPct val="25000"/>
            </a:pPr>
            <a:r>
              <a:rPr lang="en-US" sz="1000" dirty="0">
                <a:solidFill>
                  <a:srgbClr val="FFFFFF"/>
                </a:solidFill>
              </a:rPr>
              <a:t>PROGRAM DIRECTOR, HEALTH AND HUMAN RIGHTS INITIATIVE </a:t>
            </a:r>
          </a:p>
          <a:p>
            <a:pPr lvl="0">
              <a:lnSpc>
                <a:spcPct val="90000"/>
              </a:lnSpc>
              <a:spcBef>
                <a:spcPts val="180"/>
              </a:spcBef>
              <a:buClr>
                <a:srgbClr val="FFFFFF"/>
              </a:buClr>
              <a:buSzPct val="25000"/>
            </a:pPr>
            <a:r>
              <a:rPr lang="en-US" sz="1000" dirty="0">
                <a:solidFill>
                  <a:srgbClr val="FFFFFF"/>
                </a:solidFill>
              </a:rPr>
              <a:t>O'NEILL INSTITUTE FOR NATIONAL AND GLOBAL HEALTH LAW </a:t>
            </a:r>
          </a:p>
          <a:p>
            <a:pPr lvl="0">
              <a:lnSpc>
                <a:spcPct val="90000"/>
              </a:lnSpc>
              <a:spcBef>
                <a:spcPts val="180"/>
              </a:spcBef>
              <a:buClr>
                <a:srgbClr val="FFFFFF"/>
              </a:buClr>
              <a:buSzPct val="25000"/>
            </a:pPr>
            <a:r>
              <a:rPr lang="en-US" sz="1000" dirty="0">
                <a:solidFill>
                  <a:srgbClr val="FFFFFF"/>
                </a:solidFill>
              </a:rPr>
              <a:t>GEORGETOWN UNIVERSITY LAW CENTER </a:t>
            </a:r>
          </a:p>
          <a:p>
            <a:pPr lvl="0">
              <a:lnSpc>
                <a:spcPct val="90000"/>
              </a:lnSpc>
              <a:spcBef>
                <a:spcPts val="180"/>
              </a:spcBef>
              <a:buClr>
                <a:srgbClr val="000000"/>
              </a:buClr>
            </a:pPr>
            <a:endParaRPr lang="en-US" sz="10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spcBef>
                <a:spcPts val="180"/>
              </a:spcBef>
              <a:buClr>
                <a:srgbClr val="FFFFFF"/>
              </a:buClr>
              <a:buSzPct val="25000"/>
            </a:pPr>
            <a:r>
              <a:rPr lang="en-US" sz="1000" dirty="0">
                <a:solidFill>
                  <a:srgbClr val="FFFFFF"/>
                </a:solidFill>
              </a:rPr>
              <a:t>ADJUNCT LECTURER ON LAW AND GLOBAL HEALTH</a:t>
            </a:r>
          </a:p>
          <a:p>
            <a:pPr lvl="0">
              <a:lnSpc>
                <a:spcPct val="90000"/>
              </a:lnSpc>
              <a:spcBef>
                <a:spcPts val="180"/>
              </a:spcBef>
              <a:buClr>
                <a:srgbClr val="FFFFFF"/>
              </a:buClr>
              <a:buSzPct val="25000"/>
            </a:pPr>
            <a:r>
              <a:rPr lang="en-US" sz="1000" dirty="0">
                <a:solidFill>
                  <a:srgbClr val="FFFFFF"/>
                </a:solidFill>
              </a:rPr>
              <a:t>HARVARD TH CHAN SCHOOL OF PUBLIC HEALTH </a:t>
            </a:r>
          </a:p>
          <a:p>
            <a:pPr lvl="0">
              <a:lnSpc>
                <a:spcPct val="90000"/>
              </a:lnSpc>
              <a:spcBef>
                <a:spcPts val="180"/>
              </a:spcBef>
              <a:buClr>
                <a:srgbClr val="000000"/>
              </a:buClr>
            </a:pPr>
            <a:endParaRPr lang="en-US" sz="10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spcBef>
                <a:spcPts val="180"/>
              </a:spcBef>
              <a:buClr>
                <a:srgbClr val="FFFFFF"/>
              </a:buClr>
              <a:buSzPct val="25000"/>
            </a:pPr>
            <a:r>
              <a:rPr lang="en-US" sz="1000" dirty="0">
                <a:solidFill>
                  <a:srgbClr val="FFFFFF"/>
                </a:solidFill>
              </a:rPr>
              <a:t>PANELIST, UN SECRETARY GENERAL’S INDEPENDENT ACCOUNTABILITY PANEL (EWEC)</a:t>
            </a:r>
          </a:p>
          <a:p>
            <a:pPr lvl="0">
              <a:lnSpc>
                <a:spcPct val="90000"/>
              </a:lnSpc>
              <a:spcBef>
                <a:spcPts val="180"/>
              </a:spcBef>
              <a:buClr>
                <a:srgbClr val="000000"/>
              </a:buClr>
            </a:pPr>
            <a:endParaRPr lang="en-US" sz="10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spcBef>
                <a:spcPts val="180"/>
              </a:spcBef>
              <a:buClr>
                <a:srgbClr val="FFFFFF"/>
              </a:buClr>
              <a:buSzPct val="25000"/>
            </a:pPr>
            <a:r>
              <a:rPr lang="en-US" sz="1000" dirty="0">
                <a:solidFill>
                  <a:srgbClr val="FFFFFF"/>
                </a:solidFill>
              </a:rPr>
              <a:t>GLOBAL FELLOW, CENTRE ON LAW AND SOCIAL TRANSFORMATION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/>
          <p:nvPr/>
        </p:nvSpPr>
        <p:spPr>
          <a:xfrm>
            <a:off x="990600" y="6084501"/>
            <a:ext cx="1177772" cy="33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-1368" y="0"/>
            <a:ext cx="9144000" cy="1311275"/>
          </a:xfrm>
          <a:prstGeom prst="rect">
            <a:avLst/>
          </a:prstGeom>
          <a:solidFill>
            <a:srgbClr val="000E23"/>
          </a:solidFill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Litigating Health Rights: Can Courts Bring More Justice to Health?</a:t>
            </a:r>
          </a:p>
        </p:txBody>
      </p:sp>
      <p:pic>
        <p:nvPicPr>
          <p:cNvPr id="404" name="Shape 404" descr="ONLGL_LOGO_WHT.LBcmyk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361039"/>
            <a:ext cx="1476966" cy="745275"/>
          </a:xfrm>
          <a:prstGeom prst="rect">
            <a:avLst/>
          </a:prstGeom>
          <a:noFill/>
          <a:ln>
            <a:noFill/>
          </a:ln>
        </p:spPr>
      </p:pic>
      <p:sp>
        <p:nvSpPr>
          <p:cNvPr id="405" name="Shape 405"/>
          <p:cNvSpPr/>
          <p:nvPr/>
        </p:nvSpPr>
        <p:spPr>
          <a:xfrm>
            <a:off x="863600" y="3156616"/>
            <a:ext cx="7518399" cy="272771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Shape 406"/>
          <p:cNvSpPr/>
          <p:nvPr/>
        </p:nvSpPr>
        <p:spPr>
          <a:xfrm>
            <a:off x="7353299" y="327390"/>
            <a:ext cx="1328424" cy="2333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1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Shape 407"/>
          <p:cNvSpPr txBox="1"/>
          <p:nvPr/>
        </p:nvSpPr>
        <p:spPr>
          <a:xfrm>
            <a:off x="2514600" y="1885514"/>
            <a:ext cx="4229100" cy="64807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i="0" u="none" strike="noStrike" cap="none" dirty="0" smtClean="0">
                <a:solidFill>
                  <a:srgbClr val="000000"/>
                </a:solidFill>
                <a:highlight>
                  <a:srgbClr val="FFFFFF"/>
                </a:highlight>
                <a:latin typeface="Helvetica" charset="0"/>
                <a:ea typeface="Helvetica" charset="0"/>
                <a:cs typeface="Helvetica" charset="0"/>
                <a:sym typeface="Arial"/>
              </a:rPr>
              <a:t>Outline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457201" y="2755900"/>
            <a:ext cx="4711700" cy="299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lvl="2" indent="-342900">
              <a:spcAft>
                <a:spcPts val="400"/>
              </a:spcAft>
              <a:buClr>
                <a:srgbClr val="00B0F0"/>
              </a:buClr>
              <a:buSzPct val="70000"/>
              <a:buFont typeface="Arial"/>
              <a:buChar char="•"/>
            </a:pPr>
            <a:r>
              <a:rPr lang="es-AR" sz="24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Historical Context</a:t>
            </a:r>
          </a:p>
          <a:p>
            <a:pPr lvl="2">
              <a:spcAft>
                <a:spcPts val="400"/>
              </a:spcAft>
              <a:buClr>
                <a:srgbClr val="00B0F0"/>
              </a:buClr>
              <a:buSzPct val="70000"/>
            </a:pPr>
            <a:endParaRPr lang="es-AR" sz="24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lvl="2" indent="-342900">
              <a:spcAft>
                <a:spcPts val="400"/>
              </a:spcAft>
              <a:buClr>
                <a:srgbClr val="00B0F0"/>
              </a:buClr>
              <a:buSzPct val="70000"/>
              <a:buFont typeface="Arial"/>
              <a:buChar char="•"/>
            </a:pPr>
            <a:r>
              <a:rPr lang="es-AR" sz="24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Today’s </a:t>
            </a:r>
            <a:r>
              <a:rPr lang="es-AR" sz="24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Political </a:t>
            </a:r>
            <a:r>
              <a:rPr lang="es-AR" sz="24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Economy of SRR</a:t>
            </a:r>
          </a:p>
          <a:p>
            <a:pPr marL="342900" lvl="2" indent="-342900">
              <a:spcAft>
                <a:spcPts val="400"/>
              </a:spcAft>
              <a:buClr>
                <a:srgbClr val="00B0F0"/>
              </a:buClr>
              <a:buSzPct val="70000"/>
              <a:buFont typeface="Arial"/>
              <a:buChar char="•"/>
            </a:pPr>
            <a:endParaRPr lang="es-AR" sz="24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lvl="2" indent="-342900">
              <a:spcAft>
                <a:spcPts val="400"/>
              </a:spcAft>
              <a:buClr>
                <a:srgbClr val="00B0F0"/>
              </a:buClr>
              <a:buSzPct val="70000"/>
              <a:buFont typeface="Arial"/>
              <a:buChar char="•"/>
            </a:pPr>
            <a:r>
              <a:rPr lang="es-AR" sz="24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Concluding Reflections</a:t>
            </a:r>
            <a:endParaRPr lang="es-AR" sz="24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3962400" y="764739"/>
            <a:ext cx="4719323" cy="21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lnSpc>
                <a:spcPct val="80000"/>
              </a:lnSpc>
              <a:buClr>
                <a:schemeClr val="lt1"/>
              </a:buClr>
              <a:buSzPct val="25000"/>
            </a:pPr>
            <a:r>
              <a:rPr lang="en-US" sz="800" b="1" dirty="0" smtClean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Situating Abortion Struggles </a:t>
            </a:r>
            <a:r>
              <a:rPr lang="en-US" sz="800" b="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in Latin America: Finding our Feet, Standing our Ground</a:t>
            </a:r>
          </a:p>
        </p:txBody>
      </p:sp>
      <p:pic>
        <p:nvPicPr>
          <p:cNvPr id="10" name="Picture 9" descr="MOV02230-007_0001-300x22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900" y="2724150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/>
          <p:nvPr/>
        </p:nvSpPr>
        <p:spPr>
          <a:xfrm>
            <a:off x="457200" y="6084501"/>
            <a:ext cx="7569200" cy="33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US" sz="1800" dirty="0" smtClean="0">
                <a:latin typeface="Helvetica" charset="0"/>
                <a:ea typeface="Helvetica" charset="0"/>
                <a:cs typeface="Helvetica" charset="0"/>
              </a:rPr>
              <a:t>BUT two vocabularies, and different </a:t>
            </a:r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organizing principles</a:t>
            </a: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-1368" y="0"/>
            <a:ext cx="9144000" cy="1311275"/>
          </a:xfrm>
          <a:prstGeom prst="rect">
            <a:avLst/>
          </a:prstGeom>
          <a:solidFill>
            <a:srgbClr val="000E23"/>
          </a:solidFill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Litigating Health Rights: Can Courts Bring More Justice to Health?</a:t>
            </a:r>
          </a:p>
        </p:txBody>
      </p:sp>
      <p:pic>
        <p:nvPicPr>
          <p:cNvPr id="404" name="Shape 404" descr="ONLGL_LOGO_WHT.LBcmyk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361039"/>
            <a:ext cx="1476966" cy="745275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Shape 406"/>
          <p:cNvSpPr/>
          <p:nvPr/>
        </p:nvSpPr>
        <p:spPr>
          <a:xfrm>
            <a:off x="7353299" y="327390"/>
            <a:ext cx="1328424" cy="2333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1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4076700" y="752039"/>
            <a:ext cx="4605023" cy="21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lnSpc>
                <a:spcPct val="80000"/>
              </a:lnSpc>
              <a:buClr>
                <a:schemeClr val="lt1"/>
              </a:buClr>
              <a:buSzPct val="25000"/>
            </a:pPr>
            <a:r>
              <a:rPr lang="en-US" sz="800" b="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Situating Abortion Struggles in Latin America: Finding our Feet, Standing our Ground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70553" y="1530770"/>
            <a:ext cx="7600157" cy="545244"/>
          </a:xfrm>
        </p:spPr>
        <p:txBody>
          <a:bodyPr/>
          <a:lstStyle/>
          <a:p>
            <a:r>
              <a:rPr lang="en-US" sz="2800" b="1" dirty="0" smtClean="0">
                <a:latin typeface="Helvetica" charset="0"/>
                <a:ea typeface="Helvetica" charset="0"/>
                <a:cs typeface="Helvetica" charset="0"/>
              </a:rPr>
              <a:t>Historical Context</a:t>
            </a:r>
            <a:endParaRPr lang="en-US" sz="28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idx="2"/>
          </p:nvPr>
        </p:nvSpPr>
        <p:spPr>
          <a:xfrm>
            <a:off x="350523" y="2055025"/>
            <a:ext cx="8331200" cy="1854814"/>
          </a:xfrm>
        </p:spPr>
        <p:txBody>
          <a:bodyPr/>
          <a:lstStyle/>
          <a:p>
            <a:pPr marL="285750" indent="-285750">
              <a:spcBef>
                <a:spcPts val="200"/>
              </a:spcBef>
              <a:buClr>
                <a:srgbClr val="3DBBF2"/>
              </a:buClr>
              <a:buSzPct val="80000"/>
            </a:pPr>
            <a:r>
              <a:rPr lang="en-US" sz="1800" dirty="0" smtClean="0">
                <a:latin typeface="Helvetica" charset="0"/>
                <a:ea typeface="Helvetica" charset="0"/>
                <a:cs typeface="Helvetica" charset="0"/>
              </a:rPr>
              <a:t>1990’s </a:t>
            </a:r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UN </a:t>
            </a:r>
            <a:r>
              <a:rPr lang="en-US" sz="1800" dirty="0" smtClean="0">
                <a:latin typeface="Helvetica" charset="0"/>
                <a:ea typeface="Helvetica" charset="0"/>
                <a:cs typeface="Helvetica" charset="0"/>
              </a:rPr>
              <a:t>Conferences</a:t>
            </a:r>
          </a:p>
          <a:p>
            <a:pPr marL="285750" indent="-285750">
              <a:spcBef>
                <a:spcPts val="200"/>
              </a:spcBef>
              <a:buClr>
                <a:srgbClr val="3DBBF2"/>
              </a:buClr>
              <a:buSzPct val="80000"/>
            </a:pPr>
            <a:endParaRPr lang="en-US" sz="1800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spcBef>
                <a:spcPts val="200"/>
              </a:spcBef>
              <a:buClr>
                <a:srgbClr val="3DBBF2"/>
              </a:buClr>
              <a:buSzPct val="80000"/>
            </a:pPr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Seeding Norms, Litigating at Supra-National Level</a:t>
            </a:r>
          </a:p>
          <a:p>
            <a:pPr marL="654050" lvl="1" indent="-285750">
              <a:spcBef>
                <a:spcPts val="200"/>
              </a:spcBef>
              <a:buClr>
                <a:srgbClr val="3DBBF2"/>
              </a:buClr>
            </a:pPr>
            <a:r>
              <a:rPr lang="en-US" sz="1400" dirty="0" smtClean="0">
                <a:latin typeface="Helvetica" charset="0"/>
                <a:ea typeface="Helvetica" charset="0"/>
                <a:cs typeface="Helvetica" charset="0"/>
              </a:rPr>
              <a:t>Opening spaces, amplifying voices</a:t>
            </a:r>
          </a:p>
          <a:p>
            <a:pPr marL="654050" lvl="1" indent="-285750">
              <a:spcBef>
                <a:spcPts val="200"/>
              </a:spcBef>
              <a:buClr>
                <a:srgbClr val="3DBBF2"/>
              </a:buClr>
            </a:pPr>
            <a:r>
              <a:rPr lang="en-US" sz="1400" dirty="0" smtClean="0">
                <a:latin typeface="Helvetica" charset="0"/>
                <a:ea typeface="Helvetica" charset="0"/>
                <a:cs typeface="Helvetica" charset="0"/>
              </a:rPr>
              <a:t>Redress for Individuals</a:t>
            </a:r>
          </a:p>
          <a:p>
            <a:pPr marL="654050" lvl="1" indent="-285750">
              <a:spcBef>
                <a:spcPts val="200"/>
              </a:spcBef>
              <a:buClr>
                <a:srgbClr val="3DBBF2"/>
              </a:buClr>
            </a:pPr>
            <a:r>
              <a:rPr lang="en-US" sz="1400" dirty="0" smtClean="0">
                <a:latin typeface="Helvetica" charset="0"/>
                <a:ea typeface="Helvetica" charset="0"/>
                <a:cs typeface="Helvetica" charset="0"/>
              </a:rPr>
              <a:t>Law reform, policy change</a:t>
            </a:r>
          </a:p>
          <a:p>
            <a:pPr marL="654050" lvl="1" indent="-285750">
              <a:spcBef>
                <a:spcPts val="200"/>
              </a:spcBef>
              <a:buClr>
                <a:srgbClr val="3DBBF2"/>
              </a:buClr>
            </a:pPr>
            <a:endParaRPr lang="en-US" sz="14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spcBef>
                <a:spcPts val="200"/>
              </a:spcBef>
              <a:buClr>
                <a:srgbClr val="3DBBF2"/>
              </a:buClr>
              <a:buSzPct val="80000"/>
            </a:pPr>
            <a:r>
              <a:rPr lang="en-US" sz="1800" dirty="0" smtClean="0">
                <a:latin typeface="Helvetica" charset="0"/>
                <a:ea typeface="Helvetica" charset="0"/>
                <a:cs typeface="Helvetica" charset="0"/>
              </a:rPr>
              <a:t>Conservatives: backlash, and appropriation of strategies </a:t>
            </a:r>
          </a:p>
        </p:txBody>
      </p:sp>
      <p:sp>
        <p:nvSpPr>
          <p:cNvPr id="2" name="Rectangle 1"/>
          <p:cNvSpPr/>
          <p:nvPr/>
        </p:nvSpPr>
        <p:spPr>
          <a:xfrm rot="10800000" flipV="1">
            <a:off x="609600" y="4668727"/>
            <a:ext cx="795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“</a:t>
            </a:r>
            <a:r>
              <a:rPr lang="en-US" sz="1600" b="1" i="1" dirty="0"/>
              <a:t>Reproductive health was the deal maker or breaker – to achieve approval of the Millennium Declaration at the General Assembly, reproductive health had to be omitted</a:t>
            </a:r>
            <a:r>
              <a:rPr lang="en-US" sz="1600" b="1" dirty="0"/>
              <a:t>”</a:t>
            </a:r>
            <a:r>
              <a:rPr lang="en-US" dirty="0"/>
              <a:t>—David </a:t>
            </a:r>
            <a:r>
              <a:rPr lang="en-US" dirty="0" err="1"/>
              <a:t>Hulme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sz="1200" dirty="0" smtClean="0"/>
              <a:t>“</a:t>
            </a:r>
            <a:r>
              <a:rPr lang="en-US" sz="1200" dirty="0"/>
              <a:t>Reproductive Health and the Millennium Development Goals: Politics, Ethics, Evidence and </a:t>
            </a:r>
            <a:r>
              <a:rPr lang="en-US" sz="1200" dirty="0" smtClean="0"/>
              <a:t>an ‘Unholy </a:t>
            </a:r>
            <a:r>
              <a:rPr lang="en-US" sz="1200" dirty="0"/>
              <a:t>Alliance’,” </a:t>
            </a:r>
            <a:r>
              <a:rPr lang="en-US" sz="1200" dirty="0" smtClean="0"/>
              <a:t>2009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816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/>
          <p:nvPr/>
        </p:nvSpPr>
        <p:spPr>
          <a:xfrm>
            <a:off x="457200" y="6084501"/>
            <a:ext cx="7569200" cy="33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</a:pP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-1368" y="0"/>
            <a:ext cx="9144000" cy="1311275"/>
          </a:xfrm>
          <a:prstGeom prst="rect">
            <a:avLst/>
          </a:prstGeom>
          <a:solidFill>
            <a:srgbClr val="000E23"/>
          </a:solidFill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Litigating Health Rights: Can Courts Bring More Justice to Health?</a:t>
            </a:r>
          </a:p>
        </p:txBody>
      </p:sp>
      <p:pic>
        <p:nvPicPr>
          <p:cNvPr id="404" name="Shape 404" descr="ONLGL_LOGO_WHT.LBcmyk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361039"/>
            <a:ext cx="1476966" cy="745275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Shape 406"/>
          <p:cNvSpPr/>
          <p:nvPr/>
        </p:nvSpPr>
        <p:spPr>
          <a:xfrm>
            <a:off x="7353299" y="327390"/>
            <a:ext cx="1328424" cy="2333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1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4076700" y="752039"/>
            <a:ext cx="4605023" cy="21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lnSpc>
                <a:spcPct val="80000"/>
              </a:lnSpc>
              <a:buClr>
                <a:schemeClr val="lt1"/>
              </a:buClr>
              <a:buSzPct val="25000"/>
            </a:pPr>
            <a:r>
              <a:rPr lang="en-US" sz="800" b="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Situating Abortion Struggles in Latin America: Finding our Feet, Standing our Ground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70553" y="1530770"/>
            <a:ext cx="7600157" cy="545244"/>
          </a:xfrm>
        </p:spPr>
        <p:txBody>
          <a:bodyPr/>
          <a:lstStyle/>
          <a:p>
            <a:r>
              <a:rPr lang="en-US" sz="2800" b="1" dirty="0" smtClean="0">
                <a:latin typeface="Helvetica" charset="0"/>
                <a:ea typeface="Helvetica" charset="0"/>
                <a:cs typeface="Helvetica" charset="0"/>
              </a:rPr>
              <a:t>Fast </a:t>
            </a:r>
            <a:r>
              <a:rPr lang="en-US" sz="2800" b="1" dirty="0" smtClean="0">
                <a:latin typeface="Helvetica" charset="0"/>
                <a:ea typeface="Helvetica" charset="0"/>
                <a:cs typeface="Helvetica" charset="0"/>
              </a:rPr>
              <a:t>Forward</a:t>
            </a:r>
            <a:r>
              <a:rPr lang="mr-IN" sz="2800" b="1" dirty="0" smtClean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n-US" sz="2800" b="1" dirty="0" smtClean="0">
                <a:latin typeface="Helvetica" charset="0"/>
                <a:ea typeface="Helvetica" charset="0"/>
                <a:cs typeface="Helvetica" charset="0"/>
              </a:rPr>
              <a:t>.</a:t>
            </a:r>
            <a:endParaRPr lang="en-US" sz="28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idx="2"/>
          </p:nvPr>
        </p:nvSpPr>
        <p:spPr>
          <a:xfrm>
            <a:off x="350523" y="2209801"/>
            <a:ext cx="8331200" cy="2159000"/>
          </a:xfrm>
        </p:spPr>
        <p:txBody>
          <a:bodyPr/>
          <a:lstStyle/>
          <a:p>
            <a:pPr marL="0" indent="0">
              <a:spcBef>
                <a:spcPts val="200"/>
              </a:spcBef>
              <a:buClr>
                <a:srgbClr val="3DBBF2"/>
              </a:buClr>
              <a:buSzPct val="80000"/>
              <a:buNone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spcBef>
                <a:spcPts val="200"/>
              </a:spcBef>
              <a:buClr>
                <a:srgbClr val="3DBBF2"/>
              </a:buClr>
              <a:buSzPct val="80000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Actors/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Institutions</a:t>
            </a:r>
            <a:endParaRPr lang="en-US" sz="1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spcBef>
                <a:spcPts val="200"/>
              </a:spcBef>
              <a:buClr>
                <a:srgbClr val="3DBBF2"/>
              </a:buClr>
              <a:buSzPct val="80000"/>
              <a:buNone/>
            </a:pPr>
            <a:r>
              <a:rPr lang="en-US" sz="1800" kern="1200" dirty="0" smtClean="0"/>
              <a:t>NGOs, States (branches/levels); funders, </a:t>
            </a:r>
            <a:r>
              <a:rPr lang="en-US" sz="1800" kern="1200" dirty="0" err="1" smtClean="0"/>
              <a:t>etc</a:t>
            </a:r>
            <a:r>
              <a:rPr lang="en-US" sz="1800" kern="1200" dirty="0" smtClean="0"/>
              <a:t>--- especially Transnational </a:t>
            </a:r>
            <a:r>
              <a:rPr lang="en-US" sz="1800" kern="1200" dirty="0"/>
              <a:t>advocacy networks “bound together by shared values, a common discourse, and a dense exchange of information and services.”</a:t>
            </a:r>
            <a:r>
              <a:rPr lang="en-US" sz="1600" kern="1200" dirty="0"/>
              <a:t> Keck and </a:t>
            </a:r>
            <a:r>
              <a:rPr lang="en-US" sz="1600" kern="1200" dirty="0" err="1"/>
              <a:t>Sikkink</a:t>
            </a:r>
            <a:r>
              <a:rPr lang="en-US" sz="1600" kern="1200" dirty="0"/>
              <a:t> (1999).</a:t>
            </a:r>
          </a:p>
          <a:p>
            <a:pPr marL="285750" indent="-285750">
              <a:spcBef>
                <a:spcPts val="200"/>
              </a:spcBef>
              <a:buClr>
                <a:srgbClr val="3DBBF2"/>
              </a:buClr>
              <a:buSzPct val="80000"/>
            </a:pPr>
            <a:endParaRPr lang="en-US" sz="18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spcBef>
                <a:spcPts val="200"/>
              </a:spcBef>
              <a:buClr>
                <a:srgbClr val="3DBBF2"/>
              </a:buClr>
              <a:buSzPct val="80000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Opportunities Structures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for Mobilization</a:t>
            </a: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spcBef>
                <a:spcPts val="200"/>
              </a:spcBef>
              <a:buClr>
                <a:srgbClr val="3DBBF2"/>
              </a:buClr>
              <a:buSzPct val="80000"/>
              <a:buNone/>
            </a:pP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(e.g., 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political, 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legal/judicial, supra-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national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, social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)</a:t>
            </a:r>
            <a:endParaRPr lang="en-US" sz="1600" dirty="0" smtClean="0">
              <a:latin typeface="Helvetica" charset="0"/>
              <a:ea typeface="Helvetica" charset="0"/>
              <a:cs typeface="Helvetica" charset="0"/>
            </a:endParaRPr>
          </a:p>
          <a:p>
            <a:pPr indent="0">
              <a:buNone/>
            </a:pPr>
            <a:endParaRPr lang="en-US" sz="1800" kern="1200" dirty="0"/>
          </a:p>
          <a:p>
            <a:pPr marL="285750" indent="-285750">
              <a:spcBef>
                <a:spcPts val="200"/>
              </a:spcBef>
              <a:buClr>
                <a:srgbClr val="3DBBF2"/>
              </a:buClr>
              <a:buSzPct val="80000"/>
            </a:pPr>
            <a:endParaRPr lang="en-US" sz="1800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6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/>
          <p:nvPr/>
        </p:nvSpPr>
        <p:spPr>
          <a:xfrm>
            <a:off x="990600" y="6084501"/>
            <a:ext cx="1177772" cy="33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-1368" y="0"/>
            <a:ext cx="9144000" cy="1311275"/>
          </a:xfrm>
          <a:prstGeom prst="rect">
            <a:avLst/>
          </a:prstGeom>
          <a:solidFill>
            <a:srgbClr val="000E23"/>
          </a:solidFill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Litigating Health Rights: Can Courts Bring More Justice to Health?</a:t>
            </a:r>
          </a:p>
        </p:txBody>
      </p:sp>
      <p:pic>
        <p:nvPicPr>
          <p:cNvPr id="404" name="Shape 404" descr="ONLGL_LOGO_WHT.LBcmyk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361039"/>
            <a:ext cx="1476966" cy="745275"/>
          </a:xfrm>
          <a:prstGeom prst="rect">
            <a:avLst/>
          </a:prstGeom>
          <a:noFill/>
          <a:ln>
            <a:noFill/>
          </a:ln>
        </p:spPr>
      </p:pic>
      <p:sp>
        <p:nvSpPr>
          <p:cNvPr id="405" name="Shape 405"/>
          <p:cNvSpPr/>
          <p:nvPr/>
        </p:nvSpPr>
        <p:spPr>
          <a:xfrm>
            <a:off x="863600" y="3156616"/>
            <a:ext cx="7518399" cy="272771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Shape 406"/>
          <p:cNvSpPr/>
          <p:nvPr/>
        </p:nvSpPr>
        <p:spPr>
          <a:xfrm>
            <a:off x="7353299" y="327390"/>
            <a:ext cx="1328424" cy="2333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1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Shape 407"/>
          <p:cNvSpPr txBox="1"/>
          <p:nvPr/>
        </p:nvSpPr>
        <p:spPr>
          <a:xfrm>
            <a:off x="177800" y="1562716"/>
            <a:ext cx="8712200" cy="84134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2400" b="1" dirty="0"/>
              <a:t>Political Economy of SRR Today</a:t>
            </a:r>
            <a:endParaRPr lang="en-US" sz="2400" b="1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Helvetica" charset="0"/>
              <a:ea typeface="Helvetica" charset="0"/>
              <a:cs typeface="Helvetica" charset="0"/>
              <a:sym typeface="Arial"/>
            </a:endParaRPr>
          </a:p>
        </p:txBody>
      </p:sp>
      <p:sp>
        <p:nvSpPr>
          <p:cNvPr id="408" name="Shape 408"/>
          <p:cNvSpPr txBox="1"/>
          <p:nvPr/>
        </p:nvSpPr>
        <p:spPr>
          <a:xfrm>
            <a:off x="457200" y="3542494"/>
            <a:ext cx="5181600" cy="212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2">
              <a:spcAft>
                <a:spcPts val="400"/>
              </a:spcAft>
              <a:buClr>
                <a:srgbClr val="00B0F0"/>
              </a:buClr>
              <a:buSzPct val="70000"/>
            </a:pPr>
            <a:endParaRPr lang="es-AR" sz="10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Combating ‘gender ideology’</a:t>
            </a:r>
          </a:p>
          <a:p>
            <a:pPr lvl="1"/>
            <a:r>
              <a:rPr lang="en-US" sz="1800" dirty="0"/>
              <a:t> </a:t>
            </a:r>
            <a:r>
              <a:rPr lang="en-US" sz="1800" dirty="0" smtClean="0"/>
              <a:t>    (</a:t>
            </a:r>
            <a:r>
              <a:rPr lang="en-US" sz="1800" dirty="0"/>
              <a:t>e.g. Colombia, Paraguay)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‘Natural order’ </a:t>
            </a:r>
            <a:r>
              <a:rPr lang="en-US" sz="1800" dirty="0"/>
              <a:t>and confessional education (e.g., Brazil)</a:t>
            </a:r>
          </a:p>
          <a:p>
            <a:pPr marL="457200" lvl="2" indent="-457200">
              <a:spcAft>
                <a:spcPts val="400"/>
              </a:spcAft>
              <a:buClr>
                <a:srgbClr val="00B0F0"/>
              </a:buClr>
              <a:buSzPct val="70000"/>
              <a:buAutoNum type="arabicParenBoth"/>
            </a:pPr>
            <a:endParaRPr lang="es-AR" sz="20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lvl="2">
              <a:spcAft>
                <a:spcPts val="400"/>
              </a:spcAft>
              <a:buClr>
                <a:srgbClr val="00B0F0"/>
              </a:buClr>
              <a:buSzPct val="70000"/>
            </a:pPr>
            <a:endParaRPr lang="es-AR" sz="20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4184393" y="764739"/>
            <a:ext cx="4497330" cy="21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lnSpc>
                <a:spcPct val="80000"/>
              </a:lnSpc>
              <a:buClr>
                <a:schemeClr val="lt1"/>
              </a:buClr>
              <a:buSzPct val="25000"/>
            </a:pPr>
            <a:r>
              <a:rPr lang="en-US" sz="800" b="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Situating Abortion Struggles in Latin America: Finding our Feet, Standing our Ground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019617"/>
            <a:ext cx="4432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457200">
              <a:buAutoNum type="arabicParenBoth"/>
            </a:pPr>
            <a:r>
              <a:rPr lang="es-AR" sz="2000" dirty="0" smtClean="0">
                <a:solidFill>
                  <a:srgbClr val="3DBBF2"/>
                </a:solidFill>
                <a:latin typeface="Helvetica" charset="0"/>
                <a:ea typeface="Helvetica" charset="0"/>
                <a:cs typeface="Helvetica" charset="0"/>
              </a:rPr>
              <a:t>Ascendancy </a:t>
            </a:r>
            <a:r>
              <a:rPr lang="es-AR" sz="2000" dirty="0">
                <a:solidFill>
                  <a:srgbClr val="3DBBF2"/>
                </a:solidFill>
                <a:latin typeface="Helvetica" charset="0"/>
                <a:ea typeface="Helvetica" charset="0"/>
                <a:cs typeface="Helvetica" charset="0"/>
              </a:rPr>
              <a:t>of Conservative populism</a:t>
            </a:r>
          </a:p>
          <a:p>
            <a:endParaRPr lang="en-US" dirty="0"/>
          </a:p>
        </p:txBody>
      </p:sp>
      <p:pic>
        <p:nvPicPr>
          <p:cNvPr id="12" name="Picture 11" descr="ordonhe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00" y="2755901"/>
            <a:ext cx="3818466" cy="321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47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/>
          <p:nvPr/>
        </p:nvSpPr>
        <p:spPr>
          <a:xfrm>
            <a:off x="990600" y="6084501"/>
            <a:ext cx="1177772" cy="33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-1368" y="0"/>
            <a:ext cx="9144000" cy="1311275"/>
          </a:xfrm>
          <a:prstGeom prst="rect">
            <a:avLst/>
          </a:prstGeom>
          <a:solidFill>
            <a:srgbClr val="000E23"/>
          </a:solidFill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Litigating Health Rights: Can Courts Bring More Justice to Health?</a:t>
            </a:r>
          </a:p>
        </p:txBody>
      </p:sp>
      <p:pic>
        <p:nvPicPr>
          <p:cNvPr id="404" name="Shape 404" descr="ONLGL_LOGO_WHT.LBcmyk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361039"/>
            <a:ext cx="1476966" cy="745275"/>
          </a:xfrm>
          <a:prstGeom prst="rect">
            <a:avLst/>
          </a:prstGeom>
          <a:noFill/>
          <a:ln>
            <a:noFill/>
          </a:ln>
        </p:spPr>
      </p:pic>
      <p:sp>
        <p:nvSpPr>
          <p:cNvPr id="405" name="Shape 405"/>
          <p:cNvSpPr/>
          <p:nvPr/>
        </p:nvSpPr>
        <p:spPr>
          <a:xfrm>
            <a:off x="863600" y="3156616"/>
            <a:ext cx="7518399" cy="272771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Shape 406"/>
          <p:cNvSpPr/>
          <p:nvPr/>
        </p:nvSpPr>
        <p:spPr>
          <a:xfrm>
            <a:off x="7353299" y="327390"/>
            <a:ext cx="1328424" cy="2333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1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Shape 407"/>
          <p:cNvSpPr txBox="1"/>
          <p:nvPr/>
        </p:nvSpPr>
        <p:spPr>
          <a:xfrm>
            <a:off x="177800" y="1562716"/>
            <a:ext cx="8712200" cy="84134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2400" b="1" dirty="0"/>
              <a:t>Political Economy of SRR Today</a:t>
            </a:r>
            <a:endParaRPr lang="en-US" sz="2400" b="1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Helvetica" charset="0"/>
              <a:ea typeface="Helvetica" charset="0"/>
              <a:cs typeface="Helvetica" charset="0"/>
              <a:sym typeface="Arial"/>
            </a:endParaRPr>
          </a:p>
        </p:txBody>
      </p:sp>
      <p:sp>
        <p:nvSpPr>
          <p:cNvPr id="408" name="Shape 408"/>
          <p:cNvSpPr txBox="1"/>
          <p:nvPr/>
        </p:nvSpPr>
        <p:spPr>
          <a:xfrm>
            <a:off x="863600" y="2263680"/>
            <a:ext cx="7264400" cy="63192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2">
              <a:spcAft>
                <a:spcPts val="400"/>
              </a:spcAft>
              <a:buClr>
                <a:srgbClr val="00B0F0"/>
              </a:buClr>
              <a:buSzPct val="70000"/>
            </a:pPr>
            <a:r>
              <a:rPr lang="es-AR" sz="2000" dirty="0" smtClean="0">
                <a:solidFill>
                  <a:srgbClr val="3DBBF2"/>
                </a:solidFill>
                <a:latin typeface="Helvetica" charset="0"/>
                <a:ea typeface="Helvetica" charset="0"/>
                <a:cs typeface="Helvetica" charset="0"/>
              </a:rPr>
              <a:t>(2) From </a:t>
            </a:r>
            <a:r>
              <a:rPr lang="es-AR" sz="2000" dirty="0">
                <a:solidFill>
                  <a:srgbClr val="3DBBF2"/>
                </a:solidFill>
                <a:latin typeface="Helvetica" charset="0"/>
                <a:ea typeface="Helvetica" charset="0"/>
                <a:cs typeface="Helvetica" charset="0"/>
              </a:rPr>
              <a:t>MDGs to </a:t>
            </a:r>
            <a:r>
              <a:rPr lang="es-AR" sz="2000" dirty="0" smtClean="0">
                <a:solidFill>
                  <a:srgbClr val="3DBBF2"/>
                </a:solidFill>
                <a:latin typeface="Helvetica" charset="0"/>
                <a:ea typeface="Helvetica" charset="0"/>
                <a:cs typeface="Helvetica" charset="0"/>
              </a:rPr>
              <a:t>SDGs: New opportunities, new challenges</a:t>
            </a:r>
            <a:endParaRPr lang="es-AR" sz="2000" dirty="0">
              <a:solidFill>
                <a:srgbClr val="3DBBF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4184393" y="764739"/>
            <a:ext cx="4497330" cy="21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lnSpc>
                <a:spcPct val="80000"/>
              </a:lnSpc>
              <a:buClr>
                <a:schemeClr val="lt1"/>
              </a:buClr>
              <a:buSzPct val="25000"/>
            </a:pPr>
            <a:r>
              <a:rPr lang="en-US" sz="800" b="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Situating Abortion Struggles in Latin America: Finding our Feet, Standing our Ground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679885"/>
              </p:ext>
            </p:extLst>
          </p:nvPr>
        </p:nvGraphicFramePr>
        <p:xfrm>
          <a:off x="1600200" y="2895601"/>
          <a:ext cx="6997700" cy="3211961"/>
        </p:xfrm>
        <a:graphic>
          <a:graphicData uri="http://schemas.openxmlformats.org/drawingml/2006/table">
            <a:tbl>
              <a:tblPr firstRow="1" firstCol="1" bandRow="1">
                <a:tableStyleId>{63AF5089-E491-45B7-AFA3-0B9DBED0F0B2}</a:tableStyleId>
              </a:tblPr>
              <a:tblGrid>
                <a:gridCol w="6997700"/>
              </a:tblGrid>
              <a:tr h="377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100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Target </a:t>
                      </a:r>
                      <a:endParaRPr lang="en-US" sz="1100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0" marB="0"/>
                </a:tc>
              </a:tr>
              <a:tr h="366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3.1 By </a:t>
                      </a:r>
                      <a:r>
                        <a:rPr lang="en-US" sz="1100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2030, reduce the global maternal mortality ratio to less than 70 per 100,000 live births</a:t>
                      </a:r>
                    </a:p>
                  </a:txBody>
                  <a:tcPr marL="68580" marR="68580" marT="0" marB="0"/>
                </a:tc>
              </a:tr>
              <a:tr h="555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3.7 By 2030, ensure universal access to sexual and reproductive health-care services, including for family planning, information and education, and the integration of reproductive health into national strategies and </a:t>
                      </a:r>
                      <a:r>
                        <a:rPr lang="en-US" sz="1100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programs</a:t>
                      </a:r>
                      <a:endParaRPr lang="en-US" sz="1100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0" marB="0"/>
                </a:tc>
              </a:tr>
              <a:tr h="593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3.8 Achieve universal health coverage, including financial risk protection, access to quality essential health-care services and access to safe, effective, quality and affordable essential medicines and vaccines for all</a:t>
                      </a:r>
                    </a:p>
                  </a:txBody>
                  <a:tcPr marL="68580" marR="68580" marT="0" marB="0"/>
                </a:tc>
              </a:tr>
              <a:tr h="929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5.6 Ensure universal access to sexual and reproductive health and reproductive rights as agreed in accordance with the </a:t>
                      </a:r>
                      <a:r>
                        <a:rPr lang="en-US" sz="1100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Program </a:t>
                      </a:r>
                      <a:r>
                        <a:rPr lang="en-US" sz="1100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of Action of the International Conference on Population and Development and the Beijing Platform for Action and the outcome documents of their review </a:t>
                      </a:r>
                      <a:r>
                        <a:rPr lang="en-US" sz="1100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conferences</a:t>
                      </a:r>
                      <a:endParaRPr lang="en-US" sz="1100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0" marB="0"/>
                </a:tc>
              </a:tr>
              <a:tr h="366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16.3 Promote the rule of law at the national and international levels and ensure equal access to justice for all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" t="866" r="2118" b="453"/>
          <a:stretch/>
        </p:blipFill>
        <p:spPr>
          <a:xfrm>
            <a:off x="285057" y="3048001"/>
            <a:ext cx="1157085" cy="11691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1" y="4640895"/>
            <a:ext cx="1154391" cy="115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997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/>
          <p:nvPr/>
        </p:nvSpPr>
        <p:spPr>
          <a:xfrm>
            <a:off x="1320799" y="5689600"/>
            <a:ext cx="397934" cy="19473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Shape 470"/>
          <p:cNvSpPr/>
          <p:nvPr/>
        </p:nvSpPr>
        <p:spPr>
          <a:xfrm>
            <a:off x="0" y="0"/>
            <a:ext cx="9144000" cy="1311275"/>
          </a:xfrm>
          <a:prstGeom prst="rect">
            <a:avLst/>
          </a:prstGeom>
          <a:solidFill>
            <a:srgbClr val="000E23"/>
          </a:solidFill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1" name="Shape 471" descr="ONLGL_LOGO_WHT.LBcmyk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361039"/>
            <a:ext cx="1476966" cy="745275"/>
          </a:xfrm>
          <a:prstGeom prst="rect">
            <a:avLst/>
          </a:prstGeom>
          <a:noFill/>
          <a:ln>
            <a:noFill/>
          </a:ln>
        </p:spPr>
      </p:pic>
      <p:sp>
        <p:nvSpPr>
          <p:cNvPr id="473" name="Shape 473"/>
          <p:cNvSpPr/>
          <p:nvPr/>
        </p:nvSpPr>
        <p:spPr>
          <a:xfrm>
            <a:off x="7353299" y="327390"/>
            <a:ext cx="1328424" cy="2333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409"/>
          <p:cNvSpPr txBox="1"/>
          <p:nvPr/>
        </p:nvSpPr>
        <p:spPr>
          <a:xfrm>
            <a:off x="4100732" y="764739"/>
            <a:ext cx="4580991" cy="21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lnSpc>
                <a:spcPct val="80000"/>
              </a:lnSpc>
              <a:buClr>
                <a:schemeClr val="lt1"/>
              </a:buClr>
              <a:buSzPct val="25000"/>
            </a:pPr>
            <a:r>
              <a:rPr lang="en-US" sz="800" b="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Situating Abortion Struggles in Latin America: Finding our Feet, Standing our 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4166" y="1466117"/>
            <a:ext cx="542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Concluding </a:t>
            </a:r>
            <a:r>
              <a:rPr lang="en-US" sz="2800" b="1" dirty="0" smtClean="0"/>
              <a:t>Reflections</a:t>
            </a:r>
            <a:endParaRPr lang="en-US" sz="2800" b="1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2" name="Picture 1" descr="peru copy.jpg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401738"/>
            <a:ext cx="4918666" cy="2063185"/>
          </a:xfrm>
          <a:prstGeom prst="rect">
            <a:avLst/>
          </a:prstGeom>
        </p:spPr>
      </p:pic>
      <p:pic>
        <p:nvPicPr>
          <p:cNvPr id="4" name="Picture 3" descr="Ni Una Meno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4622799"/>
            <a:ext cx="3492500" cy="2128125"/>
          </a:xfrm>
          <a:prstGeom prst="rect">
            <a:avLst/>
          </a:prstGeom>
        </p:spPr>
      </p:pic>
      <p:pic>
        <p:nvPicPr>
          <p:cNvPr id="7" name="Picture 6" descr="Jan 21 march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600" y="4591924"/>
            <a:ext cx="35052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18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_COVER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3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9982</TotalTime>
  <Words>635</Words>
  <Application>Microsoft Macintosh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8_COVERS</vt:lpstr>
      <vt:lpstr>3_Custom Design</vt:lpstr>
      <vt:lpstr>13_Custom Design</vt:lpstr>
      <vt:lpstr>PowerPoint Presentation</vt:lpstr>
      <vt:lpstr>PowerPoint Presentation</vt:lpstr>
      <vt:lpstr>Historical Context</vt:lpstr>
      <vt:lpstr>Fast Forward….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Alicia Yamin</cp:lastModifiedBy>
  <cp:revision>381</cp:revision>
  <cp:lastPrinted>2017-12-05T20:55:44Z</cp:lastPrinted>
  <dcterms:modified xsi:type="dcterms:W3CDTF">2017-12-05T20:56:11Z</dcterms:modified>
</cp:coreProperties>
</file>